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8" r:id="rId6"/>
  </p:sldMasterIdLst>
  <p:notesMasterIdLst>
    <p:notesMasterId r:id="rId68"/>
  </p:notesMasterIdLst>
  <p:sldIdLst>
    <p:sldId id="257" r:id="rId7"/>
    <p:sldId id="259" r:id="rId8"/>
    <p:sldId id="260" r:id="rId9"/>
    <p:sldId id="262" r:id="rId10"/>
    <p:sldId id="329" r:id="rId11"/>
    <p:sldId id="330" r:id="rId12"/>
    <p:sldId id="331" r:id="rId13"/>
    <p:sldId id="332" r:id="rId14"/>
    <p:sldId id="268" r:id="rId15"/>
    <p:sldId id="269" r:id="rId16"/>
    <p:sldId id="270" r:id="rId17"/>
    <p:sldId id="271" r:id="rId18"/>
    <p:sldId id="317" r:id="rId19"/>
    <p:sldId id="272" r:id="rId20"/>
    <p:sldId id="273" r:id="rId21"/>
    <p:sldId id="274" r:id="rId22"/>
    <p:sldId id="275" r:id="rId23"/>
    <p:sldId id="276" r:id="rId24"/>
    <p:sldId id="277" r:id="rId25"/>
    <p:sldId id="278" r:id="rId26"/>
    <p:sldId id="281" r:id="rId27"/>
    <p:sldId id="320" r:id="rId28"/>
    <p:sldId id="282" r:id="rId29"/>
    <p:sldId id="318" r:id="rId30"/>
    <p:sldId id="321" r:id="rId31"/>
    <p:sldId id="279" r:id="rId32"/>
    <p:sldId id="280" r:id="rId33"/>
    <p:sldId id="327" r:id="rId34"/>
    <p:sldId id="283" r:id="rId35"/>
    <p:sldId id="284" r:id="rId36"/>
    <p:sldId id="286" r:id="rId37"/>
    <p:sldId id="290" r:id="rId38"/>
    <p:sldId id="291" r:id="rId39"/>
    <p:sldId id="287" r:id="rId40"/>
    <p:sldId id="288" r:id="rId41"/>
    <p:sldId id="289" r:id="rId42"/>
    <p:sldId id="322" r:id="rId43"/>
    <p:sldId id="292" r:id="rId44"/>
    <p:sldId id="293" r:id="rId45"/>
    <p:sldId id="296" r:id="rId46"/>
    <p:sldId id="297" r:id="rId47"/>
    <p:sldId id="294" r:id="rId48"/>
    <p:sldId id="295" r:id="rId49"/>
    <p:sldId id="298" r:id="rId50"/>
    <p:sldId id="319" r:id="rId51"/>
    <p:sldId id="299" r:id="rId52"/>
    <p:sldId id="300" r:id="rId53"/>
    <p:sldId id="302" r:id="rId54"/>
    <p:sldId id="304" r:id="rId55"/>
    <p:sldId id="305" r:id="rId56"/>
    <p:sldId id="306" r:id="rId57"/>
    <p:sldId id="307" r:id="rId58"/>
    <p:sldId id="308" r:id="rId59"/>
    <p:sldId id="309" r:id="rId60"/>
    <p:sldId id="324" r:id="rId61"/>
    <p:sldId id="325" r:id="rId62"/>
    <p:sldId id="311" r:id="rId63"/>
    <p:sldId id="313" r:id="rId64"/>
    <p:sldId id="328" r:id="rId65"/>
    <p:sldId id="315" r:id="rId66"/>
    <p:sldId id="316" r:id="rId67"/>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znanski, Devon" initials="P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7E9F9"/>
    <a:srgbClr val="33CCCC"/>
    <a:srgbClr val="00CCFF"/>
    <a:srgbClr val="FFFF99"/>
    <a:srgbClr val="FF7C80"/>
    <a:srgbClr val="047A1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61645" autoAdjust="0"/>
  </p:normalViewPr>
  <p:slideViewPr>
    <p:cSldViewPr>
      <p:cViewPr>
        <p:scale>
          <a:sx n="66" d="100"/>
          <a:sy n="66" d="100"/>
        </p:scale>
        <p:origin x="-1122" y="678"/>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32" y="2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7-18T12:16:06.262" idx="1">
    <p:pos x="10" y="10"/>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E6C42-AAFC-4BEA-AE0E-1304A79F0477}"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1E302AB6-A68F-4B17-9E10-EEC62FFB5FAB}">
      <dgm:prSet phldrT="[Text]" custT="1"/>
      <dgm:spPr>
        <a:xfrm>
          <a:off x="2060329" y="664815"/>
          <a:ext cx="4144834" cy="4270202"/>
        </a:xfrm>
        <a:prstGeom prst="ellipse">
          <a:avLst/>
        </a:prstGeom>
        <a:solidFill>
          <a:srgbClr val="905AA6">
            <a:lumMod val="40000"/>
            <a:lumOff val="60000"/>
            <a:alpha val="50000"/>
          </a:srgbClr>
        </a:solidFill>
        <a:ln w="25400" cap="flat" cmpd="sng" algn="ctr">
          <a:solidFill>
            <a:srgbClr val="FFFFFF">
              <a:hueOff val="0"/>
              <a:satOff val="0"/>
              <a:lumOff val="0"/>
              <a:alphaOff val="0"/>
            </a:srgbClr>
          </a:solidFill>
          <a:prstDash val="solid"/>
        </a:ln>
        <a:effectLst/>
      </dgm:spPr>
      <dgm:t>
        <a:bodyPr/>
        <a:lstStyle/>
        <a:p>
          <a:r>
            <a:rPr lang="en-CA" sz="2400" b="1" dirty="0" smtClean="0">
              <a:solidFill>
                <a:srgbClr val="905AA6">
                  <a:lumMod val="50000"/>
                </a:srgbClr>
              </a:solidFill>
              <a:latin typeface="Calibri"/>
              <a:ea typeface="+mn-ea"/>
              <a:cs typeface="+mn-cs"/>
            </a:rPr>
            <a:t>Person living with cancer</a:t>
          </a:r>
          <a:endParaRPr lang="en-CA" sz="2400" b="1" dirty="0">
            <a:solidFill>
              <a:srgbClr val="905AA6">
                <a:lumMod val="50000"/>
              </a:srgbClr>
            </a:solidFill>
            <a:latin typeface="Calibri"/>
            <a:ea typeface="+mn-ea"/>
            <a:cs typeface="+mn-cs"/>
          </a:endParaRPr>
        </a:p>
      </dgm:t>
    </dgm:pt>
    <dgm:pt modelId="{AA8A0C61-3C8D-4B3C-88FA-0E877DCBD303}" type="parTrans" cxnId="{2DDA11DA-D8CC-464A-88F3-6B5BD1C215FF}">
      <dgm:prSet/>
      <dgm:spPr/>
      <dgm:t>
        <a:bodyPr/>
        <a:lstStyle/>
        <a:p>
          <a:endParaRPr lang="en-CA"/>
        </a:p>
      </dgm:t>
    </dgm:pt>
    <dgm:pt modelId="{56C7726C-1AD2-4D21-9F0D-3CF67E2F6908}" type="sibTrans" cxnId="{2DDA11DA-D8CC-464A-88F3-6B5BD1C215FF}">
      <dgm:prSet/>
      <dgm:spPr/>
      <dgm:t>
        <a:bodyPr/>
        <a:lstStyle/>
        <a:p>
          <a:endParaRPr lang="en-CA"/>
        </a:p>
      </dgm:t>
    </dgm:pt>
    <dgm:pt modelId="{2A3A8242-ECBF-4BBF-BB82-99573B52E6EE}">
      <dgm:prSet phldrT="[Text]" custT="1"/>
      <dgm:spPr>
        <a:xfrm>
          <a:off x="3352795" y="5889"/>
          <a:ext cx="1541180" cy="1443228"/>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Physicians:</a:t>
          </a:r>
        </a:p>
        <a:p>
          <a:r>
            <a:rPr lang="en-CA" sz="1400" dirty="0" smtClean="0">
              <a:solidFill>
                <a:srgbClr val="000000"/>
              </a:solidFill>
              <a:latin typeface="Calibri"/>
              <a:ea typeface="+mn-ea"/>
              <a:cs typeface="+mn-cs"/>
            </a:rPr>
            <a:t>Oncologist,</a:t>
          </a:r>
        </a:p>
        <a:p>
          <a:r>
            <a:rPr lang="en-CA" sz="1400" dirty="0" smtClean="0">
              <a:solidFill>
                <a:srgbClr val="000000"/>
              </a:solidFill>
              <a:latin typeface="Calibri"/>
              <a:ea typeface="+mn-ea"/>
              <a:cs typeface="+mn-cs"/>
            </a:rPr>
            <a:t>Family Doctor </a:t>
          </a:r>
          <a:endParaRPr lang="en-CA" sz="1400" dirty="0">
            <a:solidFill>
              <a:srgbClr val="000000"/>
            </a:solidFill>
            <a:latin typeface="Calibri"/>
            <a:ea typeface="+mn-ea"/>
            <a:cs typeface="+mn-cs"/>
          </a:endParaRPr>
        </a:p>
      </dgm:t>
    </dgm:pt>
    <dgm:pt modelId="{79C8FC1F-A8E4-40EF-BE12-832608DED80F}" type="parTrans" cxnId="{52C848B3-B92F-4BFA-8457-3222328A720C}">
      <dgm:prSet/>
      <dgm:spPr/>
      <dgm:t>
        <a:bodyPr/>
        <a:lstStyle/>
        <a:p>
          <a:endParaRPr lang="en-CA"/>
        </a:p>
      </dgm:t>
    </dgm:pt>
    <dgm:pt modelId="{555908D9-5F60-4363-9F18-9E992893DAE8}" type="sibTrans" cxnId="{52C848B3-B92F-4BFA-8457-3222328A720C}">
      <dgm:prSet/>
      <dgm:spPr/>
      <dgm:t>
        <a:bodyPr/>
        <a:lstStyle/>
        <a:p>
          <a:endParaRPr lang="en-CA"/>
        </a:p>
      </dgm:t>
    </dgm:pt>
    <dgm:pt modelId="{E772E5C3-F577-424C-8698-79838C439CCC}">
      <dgm:prSet phldrT="[Text]" custT="1"/>
      <dgm:spPr>
        <a:xfrm>
          <a:off x="4953004" y="539297"/>
          <a:ext cx="1336310" cy="1204537"/>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Patient &amp; </a:t>
          </a:r>
          <a:r>
            <a:rPr lang="en-CA" sz="1400" b="0" dirty="0" smtClean="0">
              <a:solidFill>
                <a:srgbClr val="000000"/>
              </a:solidFill>
              <a:latin typeface="Calibri"/>
              <a:ea typeface="+mn-ea"/>
              <a:cs typeface="+mn-cs"/>
            </a:rPr>
            <a:t>Family</a:t>
          </a:r>
          <a:r>
            <a:rPr lang="en-CA" sz="1400" b="1" dirty="0" smtClean="0">
              <a:solidFill>
                <a:srgbClr val="000000"/>
              </a:solidFill>
              <a:latin typeface="Calibri"/>
              <a:ea typeface="+mn-ea"/>
              <a:cs typeface="+mn-cs"/>
            </a:rPr>
            <a:t> </a:t>
          </a:r>
          <a:r>
            <a:rPr lang="en-CA" sz="1400" dirty="0" smtClean="0">
              <a:solidFill>
                <a:srgbClr val="000000"/>
              </a:solidFill>
              <a:latin typeface="Calibri"/>
              <a:ea typeface="+mn-ea"/>
              <a:cs typeface="+mn-cs"/>
            </a:rPr>
            <a:t>Counsellors</a:t>
          </a:r>
          <a:endParaRPr lang="en-CA" sz="1400" dirty="0">
            <a:solidFill>
              <a:srgbClr val="000000"/>
            </a:solidFill>
            <a:latin typeface="Calibri"/>
            <a:ea typeface="+mn-ea"/>
            <a:cs typeface="+mn-cs"/>
          </a:endParaRPr>
        </a:p>
      </dgm:t>
    </dgm:pt>
    <dgm:pt modelId="{01F3A514-E9FA-409B-BA0F-9DDEA211D3E2}" type="parTrans" cxnId="{F7DA5DE0-32B2-40E9-A4FA-68B53D5B2A42}">
      <dgm:prSet/>
      <dgm:spPr/>
      <dgm:t>
        <a:bodyPr/>
        <a:lstStyle/>
        <a:p>
          <a:endParaRPr lang="en-CA"/>
        </a:p>
      </dgm:t>
    </dgm:pt>
    <dgm:pt modelId="{4C7403D0-A807-4160-92CD-A3CD78446DE7}" type="sibTrans" cxnId="{F7DA5DE0-32B2-40E9-A4FA-68B53D5B2A42}">
      <dgm:prSet/>
      <dgm:spPr/>
      <dgm:t>
        <a:bodyPr/>
        <a:lstStyle/>
        <a:p>
          <a:endParaRPr lang="en-CA"/>
        </a:p>
      </dgm:t>
    </dgm:pt>
    <dgm:pt modelId="{13A1315E-5F8B-462C-B11C-DC35493F38FE}">
      <dgm:prSet phldrT="[Text]" custT="1"/>
      <dgm:spPr>
        <a:xfrm>
          <a:off x="5611292" y="1758491"/>
          <a:ext cx="1203165" cy="1222423"/>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Nurses</a:t>
          </a:r>
          <a:endParaRPr lang="en-CA" sz="1400" dirty="0">
            <a:solidFill>
              <a:srgbClr val="000000"/>
            </a:solidFill>
            <a:latin typeface="Calibri"/>
            <a:ea typeface="+mn-ea"/>
            <a:cs typeface="+mn-cs"/>
          </a:endParaRPr>
        </a:p>
      </dgm:t>
    </dgm:pt>
    <dgm:pt modelId="{A19F2C77-323B-4D49-B4B3-7F383407D8EC}" type="parTrans" cxnId="{C8A22D8E-51F8-4091-9E70-10411F47639D}">
      <dgm:prSet/>
      <dgm:spPr/>
      <dgm:t>
        <a:bodyPr/>
        <a:lstStyle/>
        <a:p>
          <a:endParaRPr lang="en-CA"/>
        </a:p>
      </dgm:t>
    </dgm:pt>
    <dgm:pt modelId="{ECA87770-A774-4FBF-A2EB-9E64651C1F12}" type="sibTrans" cxnId="{C8A22D8E-51F8-4091-9E70-10411F47639D}">
      <dgm:prSet/>
      <dgm:spPr/>
      <dgm:t>
        <a:bodyPr/>
        <a:lstStyle/>
        <a:p>
          <a:endParaRPr lang="en-CA"/>
        </a:p>
      </dgm:t>
    </dgm:pt>
    <dgm:pt modelId="{D43BFF3B-82F3-4F23-8E6B-C3036A9B0977}">
      <dgm:prSet phldrT="[Text]" custT="1"/>
      <dgm:spPr>
        <a:xfrm>
          <a:off x="5462869" y="3053887"/>
          <a:ext cx="1318927" cy="1381748"/>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Pharmacists</a:t>
          </a:r>
          <a:endParaRPr lang="en-CA" sz="1200" dirty="0">
            <a:solidFill>
              <a:srgbClr val="000000"/>
            </a:solidFill>
            <a:latin typeface="Calibri"/>
            <a:ea typeface="+mn-ea"/>
            <a:cs typeface="+mn-cs"/>
          </a:endParaRPr>
        </a:p>
      </dgm:t>
    </dgm:pt>
    <dgm:pt modelId="{2605972C-46D8-40DD-9F6D-2B56966C2543}" type="parTrans" cxnId="{B90B8AA8-FCD0-4123-A6E9-EF124DD52577}">
      <dgm:prSet/>
      <dgm:spPr/>
      <dgm:t>
        <a:bodyPr/>
        <a:lstStyle/>
        <a:p>
          <a:endParaRPr lang="en-CA"/>
        </a:p>
      </dgm:t>
    </dgm:pt>
    <dgm:pt modelId="{249CB2D9-DEBE-43AD-BE4E-8C185755BFA8}" type="sibTrans" cxnId="{B90B8AA8-FCD0-4123-A6E9-EF124DD52577}">
      <dgm:prSet/>
      <dgm:spPr/>
      <dgm:t>
        <a:bodyPr/>
        <a:lstStyle/>
        <a:p>
          <a:endParaRPr lang="en-CA"/>
        </a:p>
      </dgm:t>
    </dgm:pt>
    <dgm:pt modelId="{E242FFC9-99BA-4B8C-B1EB-79ACF0E0D57B}">
      <dgm:prSet phldrT="[Text]"/>
      <dgm:spPr/>
      <dgm:t>
        <a:bodyPr/>
        <a:lstStyle/>
        <a:p>
          <a:endParaRPr lang="en-CA"/>
        </a:p>
      </dgm:t>
    </dgm:pt>
    <dgm:pt modelId="{45BA99A5-D8E0-4F4B-9143-4A1B079F195A}" type="parTrans" cxnId="{FB13D4D7-81AC-4DB3-A65E-E0429D3B673A}">
      <dgm:prSet/>
      <dgm:spPr/>
      <dgm:t>
        <a:bodyPr/>
        <a:lstStyle/>
        <a:p>
          <a:endParaRPr lang="en-CA"/>
        </a:p>
      </dgm:t>
    </dgm:pt>
    <dgm:pt modelId="{484E2637-0416-4AFB-842F-778DF3BA02CB}" type="sibTrans" cxnId="{FB13D4D7-81AC-4DB3-A65E-E0429D3B673A}">
      <dgm:prSet/>
      <dgm:spPr/>
      <dgm:t>
        <a:bodyPr/>
        <a:lstStyle/>
        <a:p>
          <a:endParaRPr lang="en-CA"/>
        </a:p>
      </dgm:t>
    </dgm:pt>
    <dgm:pt modelId="{A901B9D7-4009-4DA2-8B85-59A88A6CA358}">
      <dgm:prSet phldrT="[Text]" custT="1"/>
      <dgm:spPr>
        <a:xfrm>
          <a:off x="2895599" y="4137157"/>
          <a:ext cx="1370892" cy="1292319"/>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Dietitians</a:t>
          </a:r>
          <a:endParaRPr lang="en-CA" sz="1400" dirty="0">
            <a:solidFill>
              <a:srgbClr val="000000"/>
            </a:solidFill>
            <a:latin typeface="Calibri"/>
            <a:ea typeface="+mn-ea"/>
            <a:cs typeface="+mn-cs"/>
          </a:endParaRPr>
        </a:p>
      </dgm:t>
    </dgm:pt>
    <dgm:pt modelId="{37C16AF4-0819-4A0F-A2E9-D5495A8D072A}" type="parTrans" cxnId="{E18280FA-C1C2-453F-B629-691A725CD5FC}">
      <dgm:prSet/>
      <dgm:spPr/>
      <dgm:t>
        <a:bodyPr/>
        <a:lstStyle/>
        <a:p>
          <a:endParaRPr lang="en-CA"/>
        </a:p>
      </dgm:t>
    </dgm:pt>
    <dgm:pt modelId="{27F3890F-A36E-4C24-9770-58EBCF7D6883}" type="sibTrans" cxnId="{E18280FA-C1C2-453F-B629-691A725CD5FC}">
      <dgm:prSet/>
      <dgm:spPr/>
      <dgm:t>
        <a:bodyPr/>
        <a:lstStyle/>
        <a:p>
          <a:endParaRPr lang="en-CA"/>
        </a:p>
      </dgm:t>
    </dgm:pt>
    <dgm:pt modelId="{8758E0E9-D879-4275-972D-1518C54E30D2}">
      <dgm:prSet phldrT="[Text]" custT="1"/>
      <dgm:spPr>
        <a:xfrm>
          <a:off x="1752597" y="3286292"/>
          <a:ext cx="1329997" cy="1364015"/>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Unit Clerks</a:t>
          </a:r>
          <a:endParaRPr lang="en-CA" sz="1400" dirty="0">
            <a:solidFill>
              <a:srgbClr val="000000"/>
            </a:solidFill>
            <a:latin typeface="Calibri"/>
            <a:ea typeface="+mn-ea"/>
            <a:cs typeface="+mn-cs"/>
          </a:endParaRPr>
        </a:p>
      </dgm:t>
    </dgm:pt>
    <dgm:pt modelId="{56BCF70F-442A-4344-B289-007AD3902CB8}" type="parTrans" cxnId="{D96ED361-0CA2-4B5B-BA6A-424149D0C61F}">
      <dgm:prSet/>
      <dgm:spPr/>
      <dgm:t>
        <a:bodyPr/>
        <a:lstStyle/>
        <a:p>
          <a:endParaRPr lang="en-CA"/>
        </a:p>
      </dgm:t>
    </dgm:pt>
    <dgm:pt modelId="{3B21785E-9C72-4540-BB3E-2E08C158F448}" type="sibTrans" cxnId="{D96ED361-0CA2-4B5B-BA6A-424149D0C61F}">
      <dgm:prSet/>
      <dgm:spPr/>
      <dgm:t>
        <a:bodyPr/>
        <a:lstStyle/>
        <a:p>
          <a:endParaRPr lang="en-CA"/>
        </a:p>
      </dgm:t>
    </dgm:pt>
    <dgm:pt modelId="{93E218B2-950F-4F57-9B46-0841AAC2FA04}">
      <dgm:prSet phldrT="[Text]" custT="1"/>
      <dgm:spPr>
        <a:xfrm>
          <a:off x="1371597" y="1987098"/>
          <a:ext cx="1314551" cy="1289986"/>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Secretaries</a:t>
          </a:r>
          <a:endParaRPr lang="en-CA" sz="1400" dirty="0">
            <a:solidFill>
              <a:srgbClr val="000000"/>
            </a:solidFill>
            <a:latin typeface="Calibri"/>
            <a:ea typeface="+mn-ea"/>
            <a:cs typeface="+mn-cs"/>
          </a:endParaRPr>
        </a:p>
      </dgm:t>
    </dgm:pt>
    <dgm:pt modelId="{F24DC8FE-5EBC-4803-97AE-BFD1E6CE3DDD}" type="parTrans" cxnId="{FC541D47-F45F-441F-BAFE-740B6F8C2C58}">
      <dgm:prSet/>
      <dgm:spPr/>
      <dgm:t>
        <a:bodyPr/>
        <a:lstStyle/>
        <a:p>
          <a:endParaRPr lang="en-CA"/>
        </a:p>
      </dgm:t>
    </dgm:pt>
    <dgm:pt modelId="{44EABE6C-8E44-43A9-8A85-668AF39A9DB4}" type="sibTrans" cxnId="{FC541D47-F45F-441F-BAFE-740B6F8C2C58}">
      <dgm:prSet/>
      <dgm:spPr/>
      <dgm:t>
        <a:bodyPr/>
        <a:lstStyle/>
        <a:p>
          <a:endParaRPr lang="en-CA"/>
        </a:p>
      </dgm:t>
    </dgm:pt>
    <dgm:pt modelId="{51F16C5F-15BF-4F34-9D2C-6B15FDF32FDA}">
      <dgm:prSet phldrT="[Text]" custT="1"/>
      <dgm:spPr>
        <a:xfrm>
          <a:off x="4419596" y="4000953"/>
          <a:ext cx="1274952" cy="1235521"/>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Volunteers</a:t>
          </a:r>
          <a:endParaRPr lang="en-CA" sz="1400" dirty="0">
            <a:solidFill>
              <a:srgbClr val="000000"/>
            </a:solidFill>
            <a:latin typeface="Calibri"/>
            <a:ea typeface="+mn-ea"/>
            <a:cs typeface="+mn-cs"/>
          </a:endParaRPr>
        </a:p>
      </dgm:t>
    </dgm:pt>
    <dgm:pt modelId="{17BE931A-0787-4C7E-89D0-D474C2A983AB}" type="parTrans" cxnId="{8C73A41A-B013-4B8B-976B-412346FF8711}">
      <dgm:prSet/>
      <dgm:spPr/>
      <dgm:t>
        <a:bodyPr/>
        <a:lstStyle/>
        <a:p>
          <a:endParaRPr lang="en-CA"/>
        </a:p>
      </dgm:t>
    </dgm:pt>
    <dgm:pt modelId="{9D867E60-EAB4-49D9-B718-AE9AAE42F37C}" type="sibTrans" cxnId="{8C73A41A-B013-4B8B-976B-412346FF8711}">
      <dgm:prSet/>
      <dgm:spPr/>
      <dgm:t>
        <a:bodyPr/>
        <a:lstStyle/>
        <a:p>
          <a:endParaRPr lang="en-CA"/>
        </a:p>
      </dgm:t>
    </dgm:pt>
    <dgm:pt modelId="{F196FF4C-8256-4E6E-8294-564757F3FF37}">
      <dgm:prSet phldrT="[Text]" custT="1"/>
      <dgm:spPr>
        <a:xfrm>
          <a:off x="1904998" y="691697"/>
          <a:ext cx="1370800" cy="1370800"/>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CA" sz="1400" dirty="0" smtClean="0">
              <a:solidFill>
                <a:srgbClr val="000000"/>
              </a:solidFill>
              <a:latin typeface="Calibri"/>
              <a:ea typeface="+mn-ea"/>
              <a:cs typeface="+mn-cs"/>
            </a:rPr>
            <a:t>Speech –Language Pathologists</a:t>
          </a:r>
          <a:endParaRPr lang="en-CA" sz="1400" dirty="0">
            <a:solidFill>
              <a:srgbClr val="000000"/>
            </a:solidFill>
            <a:latin typeface="Calibri"/>
            <a:ea typeface="+mn-ea"/>
            <a:cs typeface="+mn-cs"/>
          </a:endParaRPr>
        </a:p>
      </dgm:t>
    </dgm:pt>
    <dgm:pt modelId="{864C6EA2-874F-4CFE-B66A-FA8D9D8BB56C}" type="parTrans" cxnId="{1C981A33-7E9F-43A6-9EA5-FE5168FBBA31}">
      <dgm:prSet/>
      <dgm:spPr/>
      <dgm:t>
        <a:bodyPr/>
        <a:lstStyle/>
        <a:p>
          <a:endParaRPr lang="en-CA"/>
        </a:p>
      </dgm:t>
    </dgm:pt>
    <dgm:pt modelId="{F1BB8AF4-ECF2-4A6E-A70B-F0842A587E16}" type="sibTrans" cxnId="{1C981A33-7E9F-43A6-9EA5-FE5168FBBA31}">
      <dgm:prSet/>
      <dgm:spPr/>
      <dgm:t>
        <a:bodyPr/>
        <a:lstStyle/>
        <a:p>
          <a:endParaRPr lang="en-CA"/>
        </a:p>
      </dgm:t>
    </dgm:pt>
    <dgm:pt modelId="{612E4E29-23C9-4118-ACE3-3A2ED058F4AD}" type="pres">
      <dgm:prSet presAssocID="{F78E6C42-AAFC-4BEA-AE0E-1304A79F0477}" presName="composite" presStyleCnt="0">
        <dgm:presLayoutVars>
          <dgm:chMax val="1"/>
          <dgm:dir/>
          <dgm:resizeHandles val="exact"/>
        </dgm:presLayoutVars>
      </dgm:prSet>
      <dgm:spPr/>
      <dgm:t>
        <a:bodyPr/>
        <a:lstStyle/>
        <a:p>
          <a:endParaRPr lang="en-CA"/>
        </a:p>
      </dgm:t>
    </dgm:pt>
    <dgm:pt modelId="{C90FAC3D-A1AF-4142-BC53-BA6DFC77BBB3}" type="pres">
      <dgm:prSet presAssocID="{F78E6C42-AAFC-4BEA-AE0E-1304A79F0477}" presName="radial" presStyleCnt="0">
        <dgm:presLayoutVars>
          <dgm:animLvl val="ctr"/>
        </dgm:presLayoutVars>
      </dgm:prSet>
      <dgm:spPr/>
    </dgm:pt>
    <dgm:pt modelId="{080BC1FE-7B2B-4D6F-81A2-3FAFAA17081B}" type="pres">
      <dgm:prSet presAssocID="{1E302AB6-A68F-4B17-9E10-EEC62FFB5FAB}" presName="centerShape" presStyleLbl="vennNode1" presStyleIdx="0" presStyleCnt="10" custScaleX="135915" custScaleY="140026"/>
      <dgm:spPr/>
      <dgm:t>
        <a:bodyPr/>
        <a:lstStyle/>
        <a:p>
          <a:endParaRPr lang="en-CA"/>
        </a:p>
      </dgm:t>
    </dgm:pt>
    <dgm:pt modelId="{DA3CD07A-12BF-4170-9FD8-689421DB8B12}" type="pres">
      <dgm:prSet presAssocID="{2A3A8242-ECBF-4BBF-BB82-99573B52E6EE}" presName="node" presStyleLbl="vennNode1" presStyleIdx="1" presStyleCnt="10" custScaleX="101075" custScaleY="94651" custRadScaleRad="104270" custRadScaleInc="-647">
        <dgm:presLayoutVars>
          <dgm:bulletEnabled val="1"/>
        </dgm:presLayoutVars>
      </dgm:prSet>
      <dgm:spPr/>
      <dgm:t>
        <a:bodyPr/>
        <a:lstStyle/>
        <a:p>
          <a:endParaRPr lang="en-CA"/>
        </a:p>
      </dgm:t>
    </dgm:pt>
    <dgm:pt modelId="{5C3B78F7-1A61-4164-97BA-1BBD99030D59}" type="pres">
      <dgm:prSet presAssocID="{E772E5C3-F577-424C-8698-79838C439CCC}" presName="node" presStyleLbl="vennNode1" presStyleIdx="2" presStyleCnt="10" custScaleX="87639" custScaleY="78997" custRadScaleRad="112114" custRadScaleInc="4772">
        <dgm:presLayoutVars>
          <dgm:bulletEnabled val="1"/>
        </dgm:presLayoutVars>
      </dgm:prSet>
      <dgm:spPr/>
      <dgm:t>
        <a:bodyPr/>
        <a:lstStyle/>
        <a:p>
          <a:endParaRPr lang="en-CA"/>
        </a:p>
      </dgm:t>
    </dgm:pt>
    <dgm:pt modelId="{E9576622-533C-4031-8417-94CF801C0B50}" type="pres">
      <dgm:prSet presAssocID="{13A1315E-5F8B-462C-B11C-DC35493F38FE}" presName="node" presStyleLbl="vennNode1" presStyleIdx="3" presStyleCnt="10" custScaleX="78907" custScaleY="80170" custRadScaleRad="106872" custRadScaleInc="-4213">
        <dgm:presLayoutVars>
          <dgm:bulletEnabled val="1"/>
        </dgm:presLayoutVars>
      </dgm:prSet>
      <dgm:spPr/>
      <dgm:t>
        <a:bodyPr/>
        <a:lstStyle/>
        <a:p>
          <a:endParaRPr lang="en-CA"/>
        </a:p>
      </dgm:t>
    </dgm:pt>
    <dgm:pt modelId="{E910FF74-DAE7-408E-B2D0-BF73239199DD}" type="pres">
      <dgm:prSet presAssocID="{D43BFF3B-82F3-4F23-8E6B-C3036A9B0977}" presName="node" presStyleLbl="vennNode1" presStyleIdx="4" presStyleCnt="10" custScaleX="86499" custScaleY="90619" custRadScaleRad="110816" custRadScaleInc="-11493">
        <dgm:presLayoutVars>
          <dgm:bulletEnabled val="1"/>
        </dgm:presLayoutVars>
      </dgm:prSet>
      <dgm:spPr/>
      <dgm:t>
        <a:bodyPr/>
        <a:lstStyle/>
        <a:p>
          <a:endParaRPr lang="en-CA"/>
        </a:p>
      </dgm:t>
    </dgm:pt>
    <dgm:pt modelId="{1519DAC5-9D02-4A4C-B4E6-6DA51EBB2990}" type="pres">
      <dgm:prSet presAssocID="{A901B9D7-4009-4DA2-8B85-59A88A6CA358}" presName="node" presStyleLbl="vennNode1" presStyleIdx="5" presStyleCnt="10" custScaleX="89907" custScaleY="84754" custRadScaleRad="103579" custRadScaleInc="88861">
        <dgm:presLayoutVars>
          <dgm:bulletEnabled val="1"/>
        </dgm:presLayoutVars>
      </dgm:prSet>
      <dgm:spPr/>
      <dgm:t>
        <a:bodyPr/>
        <a:lstStyle/>
        <a:p>
          <a:endParaRPr lang="en-CA"/>
        </a:p>
      </dgm:t>
    </dgm:pt>
    <dgm:pt modelId="{991AC28B-6143-401E-BBD4-3ECD892F8557}" type="pres">
      <dgm:prSet presAssocID="{8758E0E9-D879-4275-972D-1518C54E30D2}" presName="node" presStyleLbl="vennNode1" presStyleIdx="6" presStyleCnt="10" custScaleX="87225" custScaleY="89456" custRadScaleRad="104414" custRadScaleInc="89342">
        <dgm:presLayoutVars>
          <dgm:bulletEnabled val="1"/>
        </dgm:presLayoutVars>
      </dgm:prSet>
      <dgm:spPr/>
      <dgm:t>
        <a:bodyPr/>
        <a:lstStyle/>
        <a:p>
          <a:endParaRPr lang="en-CA"/>
        </a:p>
      </dgm:t>
    </dgm:pt>
    <dgm:pt modelId="{3ECC313E-3F8A-474E-9A69-500E5F8B6175}" type="pres">
      <dgm:prSet presAssocID="{93E218B2-950F-4F57-9B46-0841AAC2FA04}" presName="node" presStyleLbl="vennNode1" presStyleIdx="7" presStyleCnt="10" custScaleX="86212" custScaleY="84601" custRadScaleRad="106188" custRadScaleInc="86402">
        <dgm:presLayoutVars>
          <dgm:bulletEnabled val="1"/>
        </dgm:presLayoutVars>
      </dgm:prSet>
      <dgm:spPr/>
      <dgm:t>
        <a:bodyPr/>
        <a:lstStyle/>
        <a:p>
          <a:endParaRPr lang="en-CA"/>
        </a:p>
      </dgm:t>
    </dgm:pt>
    <dgm:pt modelId="{FA7BBD65-3203-4531-91B5-375DD8B64EDF}" type="pres">
      <dgm:prSet presAssocID="{51F16C5F-15BF-4F34-9D2C-6B15FDF32FDA}" presName="node" presStyleLbl="vennNode1" presStyleIdx="8" presStyleCnt="10" custScaleX="83615" custScaleY="81029" custRadScaleRad="102648" custRadScaleInc="-317350">
        <dgm:presLayoutVars>
          <dgm:bulletEnabled val="1"/>
        </dgm:presLayoutVars>
      </dgm:prSet>
      <dgm:spPr/>
      <dgm:t>
        <a:bodyPr/>
        <a:lstStyle/>
        <a:p>
          <a:endParaRPr lang="en-CA"/>
        </a:p>
      </dgm:t>
    </dgm:pt>
    <dgm:pt modelId="{BD135C7C-1C61-4A25-A1A6-A5E5D411F1F0}" type="pres">
      <dgm:prSet presAssocID="{F196FF4C-8256-4E6E-8294-564757F3FF37}" presName="node" presStyleLbl="vennNode1" presStyleIdx="9" presStyleCnt="10" custScaleX="89901" custScaleY="89901" custRadScaleRad="105576" custRadScaleInc="-18271">
        <dgm:presLayoutVars>
          <dgm:bulletEnabled val="1"/>
        </dgm:presLayoutVars>
      </dgm:prSet>
      <dgm:spPr/>
      <dgm:t>
        <a:bodyPr/>
        <a:lstStyle/>
        <a:p>
          <a:endParaRPr lang="en-CA"/>
        </a:p>
      </dgm:t>
    </dgm:pt>
  </dgm:ptLst>
  <dgm:cxnLst>
    <dgm:cxn modelId="{5E35A2DC-5977-4814-A0D6-BB5B2941A720}" type="presOf" srcId="{51F16C5F-15BF-4F34-9D2C-6B15FDF32FDA}" destId="{FA7BBD65-3203-4531-91B5-375DD8B64EDF}" srcOrd="0" destOrd="0" presId="urn:microsoft.com/office/officeart/2005/8/layout/radial3"/>
    <dgm:cxn modelId="{C8A22D8E-51F8-4091-9E70-10411F47639D}" srcId="{1E302AB6-A68F-4B17-9E10-EEC62FFB5FAB}" destId="{13A1315E-5F8B-462C-B11C-DC35493F38FE}" srcOrd="2" destOrd="0" parTransId="{A19F2C77-323B-4D49-B4B3-7F383407D8EC}" sibTransId="{ECA87770-A774-4FBF-A2EB-9E64651C1F12}"/>
    <dgm:cxn modelId="{B90B8AA8-FCD0-4123-A6E9-EF124DD52577}" srcId="{1E302AB6-A68F-4B17-9E10-EEC62FFB5FAB}" destId="{D43BFF3B-82F3-4F23-8E6B-C3036A9B0977}" srcOrd="3" destOrd="0" parTransId="{2605972C-46D8-40DD-9F6D-2B56966C2543}" sibTransId="{249CB2D9-DEBE-43AD-BE4E-8C185755BFA8}"/>
    <dgm:cxn modelId="{E18280FA-C1C2-453F-B629-691A725CD5FC}" srcId="{1E302AB6-A68F-4B17-9E10-EEC62FFB5FAB}" destId="{A901B9D7-4009-4DA2-8B85-59A88A6CA358}" srcOrd="4" destOrd="0" parTransId="{37C16AF4-0819-4A0F-A2E9-D5495A8D072A}" sibTransId="{27F3890F-A36E-4C24-9770-58EBCF7D6883}"/>
    <dgm:cxn modelId="{54BC3F60-8958-4B4C-BE3A-52FD55040C1D}" type="presOf" srcId="{F196FF4C-8256-4E6E-8294-564757F3FF37}" destId="{BD135C7C-1C61-4A25-A1A6-A5E5D411F1F0}" srcOrd="0" destOrd="0" presId="urn:microsoft.com/office/officeart/2005/8/layout/radial3"/>
    <dgm:cxn modelId="{52C848B3-B92F-4BFA-8457-3222328A720C}" srcId="{1E302AB6-A68F-4B17-9E10-EEC62FFB5FAB}" destId="{2A3A8242-ECBF-4BBF-BB82-99573B52E6EE}" srcOrd="0" destOrd="0" parTransId="{79C8FC1F-A8E4-40EF-BE12-832608DED80F}" sibTransId="{555908D9-5F60-4363-9F18-9E992893DAE8}"/>
    <dgm:cxn modelId="{2DDA11DA-D8CC-464A-88F3-6B5BD1C215FF}" srcId="{F78E6C42-AAFC-4BEA-AE0E-1304A79F0477}" destId="{1E302AB6-A68F-4B17-9E10-EEC62FFB5FAB}" srcOrd="0" destOrd="0" parTransId="{AA8A0C61-3C8D-4B3C-88FA-0E877DCBD303}" sibTransId="{56C7726C-1AD2-4D21-9F0D-3CF67E2F6908}"/>
    <dgm:cxn modelId="{FB13D4D7-81AC-4DB3-A65E-E0429D3B673A}" srcId="{F78E6C42-AAFC-4BEA-AE0E-1304A79F0477}" destId="{E242FFC9-99BA-4B8C-B1EB-79ACF0E0D57B}" srcOrd="1" destOrd="0" parTransId="{45BA99A5-D8E0-4F4B-9143-4A1B079F195A}" sibTransId="{484E2637-0416-4AFB-842F-778DF3BA02CB}"/>
    <dgm:cxn modelId="{F7DA5DE0-32B2-40E9-A4FA-68B53D5B2A42}" srcId="{1E302AB6-A68F-4B17-9E10-EEC62FFB5FAB}" destId="{E772E5C3-F577-424C-8698-79838C439CCC}" srcOrd="1" destOrd="0" parTransId="{01F3A514-E9FA-409B-BA0F-9DDEA211D3E2}" sibTransId="{4C7403D0-A807-4160-92CD-A3CD78446DE7}"/>
    <dgm:cxn modelId="{FC541D47-F45F-441F-BAFE-740B6F8C2C58}" srcId="{1E302AB6-A68F-4B17-9E10-EEC62FFB5FAB}" destId="{93E218B2-950F-4F57-9B46-0841AAC2FA04}" srcOrd="6" destOrd="0" parTransId="{F24DC8FE-5EBC-4803-97AE-BFD1E6CE3DDD}" sibTransId="{44EABE6C-8E44-43A9-8A85-668AF39A9DB4}"/>
    <dgm:cxn modelId="{2309BEA1-65CB-4C25-9887-945A8ADBC2BC}" type="presOf" srcId="{F78E6C42-AAFC-4BEA-AE0E-1304A79F0477}" destId="{612E4E29-23C9-4118-ACE3-3A2ED058F4AD}" srcOrd="0" destOrd="0" presId="urn:microsoft.com/office/officeart/2005/8/layout/radial3"/>
    <dgm:cxn modelId="{3474C538-EAB8-494F-A1A0-F42C276B2E49}" type="presOf" srcId="{2A3A8242-ECBF-4BBF-BB82-99573B52E6EE}" destId="{DA3CD07A-12BF-4170-9FD8-689421DB8B12}" srcOrd="0" destOrd="0" presId="urn:microsoft.com/office/officeart/2005/8/layout/radial3"/>
    <dgm:cxn modelId="{D96ED361-0CA2-4B5B-BA6A-424149D0C61F}" srcId="{1E302AB6-A68F-4B17-9E10-EEC62FFB5FAB}" destId="{8758E0E9-D879-4275-972D-1518C54E30D2}" srcOrd="5" destOrd="0" parTransId="{56BCF70F-442A-4344-B289-007AD3902CB8}" sibTransId="{3B21785E-9C72-4540-BB3E-2E08C158F448}"/>
    <dgm:cxn modelId="{339C4141-9FE1-491F-9E22-978516065917}" type="presOf" srcId="{D43BFF3B-82F3-4F23-8E6B-C3036A9B0977}" destId="{E910FF74-DAE7-408E-B2D0-BF73239199DD}" srcOrd="0" destOrd="0" presId="urn:microsoft.com/office/officeart/2005/8/layout/radial3"/>
    <dgm:cxn modelId="{8C73A41A-B013-4B8B-976B-412346FF8711}" srcId="{1E302AB6-A68F-4B17-9E10-EEC62FFB5FAB}" destId="{51F16C5F-15BF-4F34-9D2C-6B15FDF32FDA}" srcOrd="7" destOrd="0" parTransId="{17BE931A-0787-4C7E-89D0-D474C2A983AB}" sibTransId="{9D867E60-EAB4-49D9-B718-AE9AAE42F37C}"/>
    <dgm:cxn modelId="{DFAAFD88-B859-49A3-AA20-47E89D8F6EFB}" type="presOf" srcId="{13A1315E-5F8B-462C-B11C-DC35493F38FE}" destId="{E9576622-533C-4031-8417-94CF801C0B50}" srcOrd="0" destOrd="0" presId="urn:microsoft.com/office/officeart/2005/8/layout/radial3"/>
    <dgm:cxn modelId="{4CEFCC87-5A6B-4014-A2D7-2A9125DA38BE}" type="presOf" srcId="{E772E5C3-F577-424C-8698-79838C439CCC}" destId="{5C3B78F7-1A61-4164-97BA-1BBD99030D59}" srcOrd="0" destOrd="0" presId="urn:microsoft.com/office/officeart/2005/8/layout/radial3"/>
    <dgm:cxn modelId="{46699329-96F6-447A-9F03-0ABDDB15C691}" type="presOf" srcId="{A901B9D7-4009-4DA2-8B85-59A88A6CA358}" destId="{1519DAC5-9D02-4A4C-B4E6-6DA51EBB2990}" srcOrd="0" destOrd="0" presId="urn:microsoft.com/office/officeart/2005/8/layout/radial3"/>
    <dgm:cxn modelId="{1C981A33-7E9F-43A6-9EA5-FE5168FBBA31}" srcId="{1E302AB6-A68F-4B17-9E10-EEC62FFB5FAB}" destId="{F196FF4C-8256-4E6E-8294-564757F3FF37}" srcOrd="8" destOrd="0" parTransId="{864C6EA2-874F-4CFE-B66A-FA8D9D8BB56C}" sibTransId="{F1BB8AF4-ECF2-4A6E-A70B-F0842A587E16}"/>
    <dgm:cxn modelId="{5B639417-0B25-4E3C-8CEC-D1D72E2244AB}" type="presOf" srcId="{93E218B2-950F-4F57-9B46-0841AAC2FA04}" destId="{3ECC313E-3F8A-474E-9A69-500E5F8B6175}" srcOrd="0" destOrd="0" presId="urn:microsoft.com/office/officeart/2005/8/layout/radial3"/>
    <dgm:cxn modelId="{BA9E42A8-863C-4DA8-B208-1FFDC800E838}" type="presOf" srcId="{1E302AB6-A68F-4B17-9E10-EEC62FFB5FAB}" destId="{080BC1FE-7B2B-4D6F-81A2-3FAFAA17081B}" srcOrd="0" destOrd="0" presId="urn:microsoft.com/office/officeart/2005/8/layout/radial3"/>
    <dgm:cxn modelId="{2A6A2D2B-F3EC-48D9-AD90-5E23C3F9A46C}" type="presOf" srcId="{8758E0E9-D879-4275-972D-1518C54E30D2}" destId="{991AC28B-6143-401E-BBD4-3ECD892F8557}" srcOrd="0" destOrd="0" presId="urn:microsoft.com/office/officeart/2005/8/layout/radial3"/>
    <dgm:cxn modelId="{0322926C-DBE0-4DBF-AC48-79F069BD3913}" type="presParOf" srcId="{612E4E29-23C9-4118-ACE3-3A2ED058F4AD}" destId="{C90FAC3D-A1AF-4142-BC53-BA6DFC77BBB3}" srcOrd="0" destOrd="0" presId="urn:microsoft.com/office/officeart/2005/8/layout/radial3"/>
    <dgm:cxn modelId="{1A20A04A-1AC6-45E8-9F6B-6CE214B4C1EE}" type="presParOf" srcId="{C90FAC3D-A1AF-4142-BC53-BA6DFC77BBB3}" destId="{080BC1FE-7B2B-4D6F-81A2-3FAFAA17081B}" srcOrd="0" destOrd="0" presId="urn:microsoft.com/office/officeart/2005/8/layout/radial3"/>
    <dgm:cxn modelId="{39F0238A-C280-42B7-97BC-A53E528CACCE}" type="presParOf" srcId="{C90FAC3D-A1AF-4142-BC53-BA6DFC77BBB3}" destId="{DA3CD07A-12BF-4170-9FD8-689421DB8B12}" srcOrd="1" destOrd="0" presId="urn:microsoft.com/office/officeart/2005/8/layout/radial3"/>
    <dgm:cxn modelId="{6F3BE317-357D-4B5F-8004-C7B9FEB0741A}" type="presParOf" srcId="{C90FAC3D-A1AF-4142-BC53-BA6DFC77BBB3}" destId="{5C3B78F7-1A61-4164-97BA-1BBD99030D59}" srcOrd="2" destOrd="0" presId="urn:microsoft.com/office/officeart/2005/8/layout/radial3"/>
    <dgm:cxn modelId="{410693A9-C03F-4CEF-BEF0-0C6B61A19FD4}" type="presParOf" srcId="{C90FAC3D-A1AF-4142-BC53-BA6DFC77BBB3}" destId="{E9576622-533C-4031-8417-94CF801C0B50}" srcOrd="3" destOrd="0" presId="urn:microsoft.com/office/officeart/2005/8/layout/radial3"/>
    <dgm:cxn modelId="{AAD50BE1-3517-4B47-9A7A-0F0A62A41922}" type="presParOf" srcId="{C90FAC3D-A1AF-4142-BC53-BA6DFC77BBB3}" destId="{E910FF74-DAE7-408E-B2D0-BF73239199DD}" srcOrd="4" destOrd="0" presId="urn:microsoft.com/office/officeart/2005/8/layout/radial3"/>
    <dgm:cxn modelId="{16C04151-5BE9-4FF1-9D6D-C8C53D8F2DF4}" type="presParOf" srcId="{C90FAC3D-A1AF-4142-BC53-BA6DFC77BBB3}" destId="{1519DAC5-9D02-4A4C-B4E6-6DA51EBB2990}" srcOrd="5" destOrd="0" presId="urn:microsoft.com/office/officeart/2005/8/layout/radial3"/>
    <dgm:cxn modelId="{EEB344CB-1E69-4CC0-85DC-6C9540072A00}" type="presParOf" srcId="{C90FAC3D-A1AF-4142-BC53-BA6DFC77BBB3}" destId="{991AC28B-6143-401E-BBD4-3ECD892F8557}" srcOrd="6" destOrd="0" presId="urn:microsoft.com/office/officeart/2005/8/layout/radial3"/>
    <dgm:cxn modelId="{4063FA26-15C2-4A85-8240-78D2FB21B7FC}" type="presParOf" srcId="{C90FAC3D-A1AF-4142-BC53-BA6DFC77BBB3}" destId="{3ECC313E-3F8A-474E-9A69-500E5F8B6175}" srcOrd="7" destOrd="0" presId="urn:microsoft.com/office/officeart/2005/8/layout/radial3"/>
    <dgm:cxn modelId="{3DD58A39-0BD1-46F4-87DE-EACC3DE6EE67}" type="presParOf" srcId="{C90FAC3D-A1AF-4142-BC53-BA6DFC77BBB3}" destId="{FA7BBD65-3203-4531-91B5-375DD8B64EDF}" srcOrd="8" destOrd="0" presId="urn:microsoft.com/office/officeart/2005/8/layout/radial3"/>
    <dgm:cxn modelId="{3C11E950-88E0-463C-A447-8BE54D8710E3}" type="presParOf" srcId="{C90FAC3D-A1AF-4142-BC53-BA6DFC77BBB3}" destId="{BD135C7C-1C61-4A25-A1A6-A5E5D411F1F0}" srcOrd="9"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50766-521B-4B61-A357-343B679FF01E}" type="doc">
      <dgm:prSet loTypeId="urn:microsoft.com/office/officeart/2005/8/layout/venn1" loCatId="relationship" qsTypeId="urn:microsoft.com/office/officeart/2005/8/quickstyle/simple1" qsCatId="simple" csTypeId="urn:microsoft.com/office/officeart/2005/8/colors/colorful1" csCatId="colorful" phldr="1"/>
      <dgm:spPr/>
      <dgm:t>
        <a:bodyPr/>
        <a:lstStyle/>
        <a:p>
          <a:endParaRPr lang="en-US"/>
        </a:p>
      </dgm:t>
    </dgm:pt>
    <dgm:pt modelId="{AB12BACB-4942-42D3-B03B-E3EB3A4B201A}">
      <dgm:prSet phldrT="[Text]" custT="1"/>
      <dgm:spPr/>
      <dgm:t>
        <a:bodyPr/>
        <a:lstStyle/>
        <a:p>
          <a:r>
            <a:rPr lang="en-CA" sz="1200" dirty="0" smtClean="0"/>
            <a:t>Surgery</a:t>
          </a:r>
          <a:endParaRPr lang="en-US" sz="1200" dirty="0"/>
        </a:p>
      </dgm:t>
    </dgm:pt>
    <dgm:pt modelId="{E7AEF574-3A3A-4BAC-8F83-18305204E694}" type="parTrans" cxnId="{580A15CC-78DE-4281-B1CD-38598A1277BD}">
      <dgm:prSet/>
      <dgm:spPr/>
      <dgm:t>
        <a:bodyPr/>
        <a:lstStyle/>
        <a:p>
          <a:endParaRPr lang="en-US" sz="800"/>
        </a:p>
      </dgm:t>
    </dgm:pt>
    <dgm:pt modelId="{30CF2000-9A30-43DF-B8BE-C7D436FBEA8A}" type="sibTrans" cxnId="{580A15CC-78DE-4281-B1CD-38598A1277BD}">
      <dgm:prSet/>
      <dgm:spPr/>
      <dgm:t>
        <a:bodyPr/>
        <a:lstStyle/>
        <a:p>
          <a:endParaRPr lang="en-US" sz="800"/>
        </a:p>
      </dgm:t>
    </dgm:pt>
    <dgm:pt modelId="{76FD42CC-B477-4EC1-8F7B-A7D372A6D3B9}">
      <dgm:prSet phldrT="[Text]" custT="1"/>
      <dgm:spPr/>
      <dgm:t>
        <a:bodyPr/>
        <a:lstStyle/>
        <a:p>
          <a:r>
            <a:rPr lang="en-CA" sz="1200" dirty="0" smtClean="0"/>
            <a:t>Radiation Therapy</a:t>
          </a:r>
          <a:endParaRPr lang="en-US" sz="1200" dirty="0"/>
        </a:p>
      </dgm:t>
    </dgm:pt>
    <dgm:pt modelId="{CB9479F4-EEA7-4AE4-8339-5F30B4DD6839}" type="parTrans" cxnId="{F5FC98E4-3539-4EFD-93E7-66CEC6889F69}">
      <dgm:prSet/>
      <dgm:spPr/>
      <dgm:t>
        <a:bodyPr/>
        <a:lstStyle/>
        <a:p>
          <a:endParaRPr lang="en-US" sz="800"/>
        </a:p>
      </dgm:t>
    </dgm:pt>
    <dgm:pt modelId="{83BB3068-E992-430C-80D6-035BA0A75987}" type="sibTrans" cxnId="{F5FC98E4-3539-4EFD-93E7-66CEC6889F69}">
      <dgm:prSet/>
      <dgm:spPr/>
      <dgm:t>
        <a:bodyPr/>
        <a:lstStyle/>
        <a:p>
          <a:endParaRPr lang="en-US" sz="800"/>
        </a:p>
      </dgm:t>
    </dgm:pt>
    <dgm:pt modelId="{9E567474-A8F3-4CD8-AD56-CF231A1E5BD1}">
      <dgm:prSet phldrT="[Text]" custT="1"/>
      <dgm:spPr/>
      <dgm:t>
        <a:bodyPr/>
        <a:lstStyle/>
        <a:p>
          <a:r>
            <a:rPr lang="en-CA" sz="1200" dirty="0" smtClean="0"/>
            <a:t>Systemic Therapy</a:t>
          </a:r>
          <a:endParaRPr lang="en-US" sz="1200" dirty="0"/>
        </a:p>
      </dgm:t>
    </dgm:pt>
    <dgm:pt modelId="{93951A03-B212-473C-A0F9-CD6B12283FA2}" type="parTrans" cxnId="{829CD73D-7551-4F1F-815B-92E705DC5A23}">
      <dgm:prSet/>
      <dgm:spPr/>
      <dgm:t>
        <a:bodyPr/>
        <a:lstStyle/>
        <a:p>
          <a:endParaRPr lang="en-US" sz="800"/>
        </a:p>
      </dgm:t>
    </dgm:pt>
    <dgm:pt modelId="{20318048-C206-43BD-BBF0-8AAC4A8BB0CC}" type="sibTrans" cxnId="{829CD73D-7551-4F1F-815B-92E705DC5A23}">
      <dgm:prSet/>
      <dgm:spPr/>
      <dgm:t>
        <a:bodyPr/>
        <a:lstStyle/>
        <a:p>
          <a:endParaRPr lang="en-US" sz="800"/>
        </a:p>
      </dgm:t>
    </dgm:pt>
    <dgm:pt modelId="{F0462823-7E1C-4FDD-A247-62F79E79D6DA}">
      <dgm:prSet phldrT="[Text]" custT="1"/>
      <dgm:spPr/>
      <dgm:t>
        <a:bodyPr/>
        <a:lstStyle/>
        <a:p>
          <a:r>
            <a:rPr lang="en-US" sz="1200" dirty="0" smtClean="0"/>
            <a:t>Smoking cessation</a:t>
          </a:r>
          <a:endParaRPr lang="en-US" sz="1200" dirty="0"/>
        </a:p>
      </dgm:t>
    </dgm:pt>
    <dgm:pt modelId="{FF78E4A1-7FEE-498B-99F8-2A1291788D8B}" type="parTrans" cxnId="{35B7B88A-8CF6-4022-A628-8550F6C8F8BF}">
      <dgm:prSet/>
      <dgm:spPr/>
      <dgm:t>
        <a:bodyPr/>
        <a:lstStyle/>
        <a:p>
          <a:endParaRPr lang="en-US" sz="800"/>
        </a:p>
      </dgm:t>
    </dgm:pt>
    <dgm:pt modelId="{437DA232-5391-4F3F-96ED-ED705A6C84A7}" type="sibTrans" cxnId="{35B7B88A-8CF6-4022-A628-8550F6C8F8BF}">
      <dgm:prSet/>
      <dgm:spPr/>
      <dgm:t>
        <a:bodyPr/>
        <a:lstStyle/>
        <a:p>
          <a:endParaRPr lang="en-US" sz="800"/>
        </a:p>
      </dgm:t>
    </dgm:pt>
    <dgm:pt modelId="{007102DD-C9F9-445C-82A1-1C54177F6545}" type="pres">
      <dgm:prSet presAssocID="{67350766-521B-4B61-A357-343B679FF01E}" presName="compositeShape" presStyleCnt="0">
        <dgm:presLayoutVars>
          <dgm:chMax val="7"/>
          <dgm:dir/>
          <dgm:resizeHandles val="exact"/>
        </dgm:presLayoutVars>
      </dgm:prSet>
      <dgm:spPr/>
      <dgm:t>
        <a:bodyPr/>
        <a:lstStyle/>
        <a:p>
          <a:endParaRPr lang="en-CA"/>
        </a:p>
      </dgm:t>
    </dgm:pt>
    <dgm:pt modelId="{BC3EA388-AF7E-44AF-8BD6-524EE65B102A}" type="pres">
      <dgm:prSet presAssocID="{AB12BACB-4942-42D3-B03B-E3EB3A4B201A}" presName="circ1" presStyleLbl="vennNode1" presStyleIdx="0" presStyleCnt="4"/>
      <dgm:spPr/>
      <dgm:t>
        <a:bodyPr/>
        <a:lstStyle/>
        <a:p>
          <a:endParaRPr lang="en-CA"/>
        </a:p>
      </dgm:t>
    </dgm:pt>
    <dgm:pt modelId="{92F54B50-339A-49D6-81F7-940AAA80CA28}" type="pres">
      <dgm:prSet presAssocID="{AB12BACB-4942-42D3-B03B-E3EB3A4B201A}" presName="circ1Tx" presStyleLbl="revTx" presStyleIdx="0" presStyleCnt="0">
        <dgm:presLayoutVars>
          <dgm:chMax val="0"/>
          <dgm:chPref val="0"/>
          <dgm:bulletEnabled val="1"/>
        </dgm:presLayoutVars>
      </dgm:prSet>
      <dgm:spPr/>
      <dgm:t>
        <a:bodyPr/>
        <a:lstStyle/>
        <a:p>
          <a:endParaRPr lang="en-CA"/>
        </a:p>
      </dgm:t>
    </dgm:pt>
    <dgm:pt modelId="{30D8CCF1-DDD9-4A07-8AD2-46FA1BC12974}" type="pres">
      <dgm:prSet presAssocID="{76FD42CC-B477-4EC1-8F7B-A7D372A6D3B9}" presName="circ2" presStyleLbl="vennNode1" presStyleIdx="1" presStyleCnt="4"/>
      <dgm:spPr/>
      <dgm:t>
        <a:bodyPr/>
        <a:lstStyle/>
        <a:p>
          <a:endParaRPr lang="en-CA"/>
        </a:p>
      </dgm:t>
    </dgm:pt>
    <dgm:pt modelId="{CA8754B3-2E7C-4223-A5DD-966C1B29BF56}" type="pres">
      <dgm:prSet presAssocID="{76FD42CC-B477-4EC1-8F7B-A7D372A6D3B9}" presName="circ2Tx" presStyleLbl="revTx" presStyleIdx="0" presStyleCnt="0">
        <dgm:presLayoutVars>
          <dgm:chMax val="0"/>
          <dgm:chPref val="0"/>
          <dgm:bulletEnabled val="1"/>
        </dgm:presLayoutVars>
      </dgm:prSet>
      <dgm:spPr/>
      <dgm:t>
        <a:bodyPr/>
        <a:lstStyle/>
        <a:p>
          <a:endParaRPr lang="en-CA"/>
        </a:p>
      </dgm:t>
    </dgm:pt>
    <dgm:pt modelId="{D1DDE0EA-6718-4EA9-99DA-99E11EC807EE}" type="pres">
      <dgm:prSet presAssocID="{9E567474-A8F3-4CD8-AD56-CF231A1E5BD1}" presName="circ3" presStyleLbl="vennNode1" presStyleIdx="2" presStyleCnt="4"/>
      <dgm:spPr/>
      <dgm:t>
        <a:bodyPr/>
        <a:lstStyle/>
        <a:p>
          <a:endParaRPr lang="en-CA"/>
        </a:p>
      </dgm:t>
    </dgm:pt>
    <dgm:pt modelId="{A05DD885-C060-4A24-803F-9D6A084B497F}" type="pres">
      <dgm:prSet presAssocID="{9E567474-A8F3-4CD8-AD56-CF231A1E5BD1}" presName="circ3Tx" presStyleLbl="revTx" presStyleIdx="0" presStyleCnt="0">
        <dgm:presLayoutVars>
          <dgm:chMax val="0"/>
          <dgm:chPref val="0"/>
          <dgm:bulletEnabled val="1"/>
        </dgm:presLayoutVars>
      </dgm:prSet>
      <dgm:spPr/>
      <dgm:t>
        <a:bodyPr/>
        <a:lstStyle/>
        <a:p>
          <a:endParaRPr lang="en-CA"/>
        </a:p>
      </dgm:t>
    </dgm:pt>
    <dgm:pt modelId="{FC0E9419-72DB-44F3-8C28-6A311C90EC9C}" type="pres">
      <dgm:prSet presAssocID="{F0462823-7E1C-4FDD-A247-62F79E79D6DA}" presName="circ4" presStyleLbl="vennNode1" presStyleIdx="3" presStyleCnt="4"/>
      <dgm:spPr/>
      <dgm:t>
        <a:bodyPr/>
        <a:lstStyle/>
        <a:p>
          <a:endParaRPr lang="en-CA"/>
        </a:p>
      </dgm:t>
    </dgm:pt>
    <dgm:pt modelId="{1195F6E5-29D2-4BC5-9FB5-AA8095BB7D9B}" type="pres">
      <dgm:prSet presAssocID="{F0462823-7E1C-4FDD-A247-62F79E79D6DA}" presName="circ4Tx" presStyleLbl="revTx" presStyleIdx="0" presStyleCnt="0">
        <dgm:presLayoutVars>
          <dgm:chMax val="0"/>
          <dgm:chPref val="0"/>
          <dgm:bulletEnabled val="1"/>
        </dgm:presLayoutVars>
      </dgm:prSet>
      <dgm:spPr/>
      <dgm:t>
        <a:bodyPr/>
        <a:lstStyle/>
        <a:p>
          <a:endParaRPr lang="en-CA"/>
        </a:p>
      </dgm:t>
    </dgm:pt>
  </dgm:ptLst>
  <dgm:cxnLst>
    <dgm:cxn modelId="{35B7B88A-8CF6-4022-A628-8550F6C8F8BF}" srcId="{67350766-521B-4B61-A357-343B679FF01E}" destId="{F0462823-7E1C-4FDD-A247-62F79E79D6DA}" srcOrd="3" destOrd="0" parTransId="{FF78E4A1-7FEE-498B-99F8-2A1291788D8B}" sibTransId="{437DA232-5391-4F3F-96ED-ED705A6C84A7}"/>
    <dgm:cxn modelId="{1CD55393-92A5-459C-9E60-75CF7B3857B5}" type="presOf" srcId="{76FD42CC-B477-4EC1-8F7B-A7D372A6D3B9}" destId="{30D8CCF1-DDD9-4A07-8AD2-46FA1BC12974}" srcOrd="0" destOrd="0" presId="urn:microsoft.com/office/officeart/2005/8/layout/venn1"/>
    <dgm:cxn modelId="{8BEC28A7-D2DE-4C0A-83E2-6DF51295D493}" type="presOf" srcId="{9E567474-A8F3-4CD8-AD56-CF231A1E5BD1}" destId="{A05DD885-C060-4A24-803F-9D6A084B497F}" srcOrd="1" destOrd="0" presId="urn:microsoft.com/office/officeart/2005/8/layout/venn1"/>
    <dgm:cxn modelId="{580A15CC-78DE-4281-B1CD-38598A1277BD}" srcId="{67350766-521B-4B61-A357-343B679FF01E}" destId="{AB12BACB-4942-42D3-B03B-E3EB3A4B201A}" srcOrd="0" destOrd="0" parTransId="{E7AEF574-3A3A-4BAC-8F83-18305204E694}" sibTransId="{30CF2000-9A30-43DF-B8BE-C7D436FBEA8A}"/>
    <dgm:cxn modelId="{CFBAE95D-0AE6-4C08-95A0-4F70AC322C24}" type="presOf" srcId="{F0462823-7E1C-4FDD-A247-62F79E79D6DA}" destId="{FC0E9419-72DB-44F3-8C28-6A311C90EC9C}" srcOrd="0" destOrd="0" presId="urn:microsoft.com/office/officeart/2005/8/layout/venn1"/>
    <dgm:cxn modelId="{2A51CEAF-0FD3-4FBC-BE8B-0593CDFA3604}" type="presOf" srcId="{F0462823-7E1C-4FDD-A247-62F79E79D6DA}" destId="{1195F6E5-29D2-4BC5-9FB5-AA8095BB7D9B}" srcOrd="1" destOrd="0" presId="urn:microsoft.com/office/officeart/2005/8/layout/venn1"/>
    <dgm:cxn modelId="{6C44DD1E-B13C-44FB-B065-36F186DF3F57}" type="presOf" srcId="{AB12BACB-4942-42D3-B03B-E3EB3A4B201A}" destId="{92F54B50-339A-49D6-81F7-940AAA80CA28}" srcOrd="1" destOrd="0" presId="urn:microsoft.com/office/officeart/2005/8/layout/venn1"/>
    <dgm:cxn modelId="{3F28A24F-2D87-4FF2-B9A0-457434CE32A4}" type="presOf" srcId="{67350766-521B-4B61-A357-343B679FF01E}" destId="{007102DD-C9F9-445C-82A1-1C54177F6545}" srcOrd="0" destOrd="0" presId="urn:microsoft.com/office/officeart/2005/8/layout/venn1"/>
    <dgm:cxn modelId="{0C927AAC-5D74-4F5E-A0FD-695E08D0B4BC}" type="presOf" srcId="{AB12BACB-4942-42D3-B03B-E3EB3A4B201A}" destId="{BC3EA388-AF7E-44AF-8BD6-524EE65B102A}" srcOrd="0" destOrd="0" presId="urn:microsoft.com/office/officeart/2005/8/layout/venn1"/>
    <dgm:cxn modelId="{F5FC98E4-3539-4EFD-93E7-66CEC6889F69}" srcId="{67350766-521B-4B61-A357-343B679FF01E}" destId="{76FD42CC-B477-4EC1-8F7B-A7D372A6D3B9}" srcOrd="1" destOrd="0" parTransId="{CB9479F4-EEA7-4AE4-8339-5F30B4DD6839}" sibTransId="{83BB3068-E992-430C-80D6-035BA0A75987}"/>
    <dgm:cxn modelId="{4C4C3D14-8375-445E-973D-07E296810156}" type="presOf" srcId="{9E567474-A8F3-4CD8-AD56-CF231A1E5BD1}" destId="{D1DDE0EA-6718-4EA9-99DA-99E11EC807EE}" srcOrd="0" destOrd="0" presId="urn:microsoft.com/office/officeart/2005/8/layout/venn1"/>
    <dgm:cxn modelId="{829CD73D-7551-4F1F-815B-92E705DC5A23}" srcId="{67350766-521B-4B61-A357-343B679FF01E}" destId="{9E567474-A8F3-4CD8-AD56-CF231A1E5BD1}" srcOrd="2" destOrd="0" parTransId="{93951A03-B212-473C-A0F9-CD6B12283FA2}" sibTransId="{20318048-C206-43BD-BBF0-8AAC4A8BB0CC}"/>
    <dgm:cxn modelId="{F529C769-E71E-4B45-BB1D-1C65FBF59D1B}" type="presOf" srcId="{76FD42CC-B477-4EC1-8F7B-A7D372A6D3B9}" destId="{CA8754B3-2E7C-4223-A5DD-966C1B29BF56}" srcOrd="1" destOrd="0" presId="urn:microsoft.com/office/officeart/2005/8/layout/venn1"/>
    <dgm:cxn modelId="{E3531F94-80F0-431B-80FB-0D847069C5A1}" type="presParOf" srcId="{007102DD-C9F9-445C-82A1-1C54177F6545}" destId="{BC3EA388-AF7E-44AF-8BD6-524EE65B102A}" srcOrd="0" destOrd="0" presId="urn:microsoft.com/office/officeart/2005/8/layout/venn1"/>
    <dgm:cxn modelId="{DDF6741A-5996-47BF-A8B1-FBAF7492B490}" type="presParOf" srcId="{007102DD-C9F9-445C-82A1-1C54177F6545}" destId="{92F54B50-339A-49D6-81F7-940AAA80CA28}" srcOrd="1" destOrd="0" presId="urn:microsoft.com/office/officeart/2005/8/layout/venn1"/>
    <dgm:cxn modelId="{949536A5-A127-4C4E-BA06-AFF8BBE5C290}" type="presParOf" srcId="{007102DD-C9F9-445C-82A1-1C54177F6545}" destId="{30D8CCF1-DDD9-4A07-8AD2-46FA1BC12974}" srcOrd="2" destOrd="0" presId="urn:microsoft.com/office/officeart/2005/8/layout/venn1"/>
    <dgm:cxn modelId="{14E8BCE2-F5B8-4D01-B009-CCBC26CC37C5}" type="presParOf" srcId="{007102DD-C9F9-445C-82A1-1C54177F6545}" destId="{CA8754B3-2E7C-4223-A5DD-966C1B29BF56}" srcOrd="3" destOrd="0" presId="urn:microsoft.com/office/officeart/2005/8/layout/venn1"/>
    <dgm:cxn modelId="{7EB59FD6-DEA2-4622-A09F-6928C0D5AC2D}" type="presParOf" srcId="{007102DD-C9F9-445C-82A1-1C54177F6545}" destId="{D1DDE0EA-6718-4EA9-99DA-99E11EC807EE}" srcOrd="4" destOrd="0" presId="urn:microsoft.com/office/officeart/2005/8/layout/venn1"/>
    <dgm:cxn modelId="{E2438F02-D867-4D32-B8E2-3C58CA260F42}" type="presParOf" srcId="{007102DD-C9F9-445C-82A1-1C54177F6545}" destId="{A05DD885-C060-4A24-803F-9D6A084B497F}" srcOrd="5" destOrd="0" presId="urn:microsoft.com/office/officeart/2005/8/layout/venn1"/>
    <dgm:cxn modelId="{0DC328FE-4AFC-4E3D-BB69-547B497E674D}" type="presParOf" srcId="{007102DD-C9F9-445C-82A1-1C54177F6545}" destId="{FC0E9419-72DB-44F3-8C28-6A311C90EC9C}" srcOrd="6" destOrd="0" presId="urn:microsoft.com/office/officeart/2005/8/layout/venn1"/>
    <dgm:cxn modelId="{4957F022-335E-416E-AF61-8F987090A109}" type="presParOf" srcId="{007102DD-C9F9-445C-82A1-1C54177F6545}" destId="{1195F6E5-29D2-4BC5-9FB5-AA8095BB7D9B}"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BC1FE-7B2B-4D6F-81A2-3FAFAA17081B}">
      <dsp:nvSpPr>
        <dsp:cNvPr id="0" name=""/>
        <dsp:cNvSpPr/>
      </dsp:nvSpPr>
      <dsp:spPr>
        <a:xfrm>
          <a:off x="2060329" y="664815"/>
          <a:ext cx="4144834" cy="4270202"/>
        </a:xfrm>
        <a:prstGeom prst="ellipse">
          <a:avLst/>
        </a:prstGeom>
        <a:solidFill>
          <a:srgbClr val="905AA6">
            <a:lumMod val="40000"/>
            <a:lumOff val="60000"/>
            <a:alpha val="5000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CA" sz="2400" b="1" kern="1200" dirty="0" smtClean="0">
              <a:solidFill>
                <a:srgbClr val="905AA6">
                  <a:lumMod val="50000"/>
                </a:srgbClr>
              </a:solidFill>
              <a:latin typeface="Calibri"/>
              <a:ea typeface="+mn-ea"/>
              <a:cs typeface="+mn-cs"/>
            </a:rPr>
            <a:t>Person living with cancer</a:t>
          </a:r>
          <a:endParaRPr lang="en-CA" sz="2400" b="1" kern="1200" dirty="0">
            <a:solidFill>
              <a:srgbClr val="905AA6">
                <a:lumMod val="50000"/>
              </a:srgbClr>
            </a:solidFill>
            <a:latin typeface="Calibri"/>
            <a:ea typeface="+mn-ea"/>
            <a:cs typeface="+mn-cs"/>
          </a:endParaRPr>
        </a:p>
      </dsp:txBody>
      <dsp:txXfrm>
        <a:off x="2667326" y="1290172"/>
        <a:ext cx="2930840" cy="3019488"/>
      </dsp:txXfrm>
    </dsp:sp>
    <dsp:sp modelId="{DA3CD07A-12BF-4170-9FD8-689421DB8B12}">
      <dsp:nvSpPr>
        <dsp:cNvPr id="0" name=""/>
        <dsp:cNvSpPr/>
      </dsp:nvSpPr>
      <dsp:spPr>
        <a:xfrm>
          <a:off x="3352795" y="5889"/>
          <a:ext cx="1541180" cy="1443228"/>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Physicians:</a:t>
          </a:r>
        </a:p>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Oncologist,</a:t>
          </a:r>
        </a:p>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Family Doctor </a:t>
          </a:r>
          <a:endParaRPr lang="en-CA" sz="1400" kern="1200" dirty="0">
            <a:solidFill>
              <a:srgbClr val="000000"/>
            </a:solidFill>
            <a:latin typeface="Calibri"/>
            <a:ea typeface="+mn-ea"/>
            <a:cs typeface="+mn-cs"/>
          </a:endParaRPr>
        </a:p>
      </dsp:txBody>
      <dsp:txXfrm>
        <a:off x="3578496" y="217245"/>
        <a:ext cx="1089778" cy="1020516"/>
      </dsp:txXfrm>
    </dsp:sp>
    <dsp:sp modelId="{5C3B78F7-1A61-4164-97BA-1BBD99030D59}">
      <dsp:nvSpPr>
        <dsp:cNvPr id="0" name=""/>
        <dsp:cNvSpPr/>
      </dsp:nvSpPr>
      <dsp:spPr>
        <a:xfrm>
          <a:off x="4953004" y="539297"/>
          <a:ext cx="1336310" cy="1204537"/>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Patient &amp; </a:t>
          </a:r>
          <a:r>
            <a:rPr lang="en-CA" sz="1400" b="0" kern="1200" dirty="0" smtClean="0">
              <a:solidFill>
                <a:srgbClr val="000000"/>
              </a:solidFill>
              <a:latin typeface="Calibri"/>
              <a:ea typeface="+mn-ea"/>
              <a:cs typeface="+mn-cs"/>
            </a:rPr>
            <a:t>Family</a:t>
          </a:r>
          <a:r>
            <a:rPr lang="en-CA" sz="1400" b="1" kern="1200" dirty="0" smtClean="0">
              <a:solidFill>
                <a:srgbClr val="000000"/>
              </a:solidFill>
              <a:latin typeface="Calibri"/>
              <a:ea typeface="+mn-ea"/>
              <a:cs typeface="+mn-cs"/>
            </a:rPr>
            <a:t> </a:t>
          </a:r>
          <a:r>
            <a:rPr lang="en-CA" sz="1400" kern="1200" dirty="0" smtClean="0">
              <a:solidFill>
                <a:srgbClr val="000000"/>
              </a:solidFill>
              <a:latin typeface="Calibri"/>
              <a:ea typeface="+mn-ea"/>
              <a:cs typeface="+mn-cs"/>
            </a:rPr>
            <a:t>Counsellors</a:t>
          </a:r>
          <a:endParaRPr lang="en-CA" sz="1400" kern="1200" dirty="0">
            <a:solidFill>
              <a:srgbClr val="000000"/>
            </a:solidFill>
            <a:latin typeface="Calibri"/>
            <a:ea typeface="+mn-ea"/>
            <a:cs typeface="+mn-cs"/>
          </a:endParaRPr>
        </a:p>
      </dsp:txBody>
      <dsp:txXfrm>
        <a:off x="5148702" y="715697"/>
        <a:ext cx="944914" cy="851737"/>
      </dsp:txXfrm>
    </dsp:sp>
    <dsp:sp modelId="{E9576622-533C-4031-8417-94CF801C0B50}">
      <dsp:nvSpPr>
        <dsp:cNvPr id="0" name=""/>
        <dsp:cNvSpPr/>
      </dsp:nvSpPr>
      <dsp:spPr>
        <a:xfrm>
          <a:off x="5611292" y="1758491"/>
          <a:ext cx="1203165" cy="1222423"/>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Nurses</a:t>
          </a:r>
          <a:endParaRPr lang="en-CA" sz="1400" kern="1200" dirty="0">
            <a:solidFill>
              <a:srgbClr val="000000"/>
            </a:solidFill>
            <a:latin typeface="Calibri"/>
            <a:ea typeface="+mn-ea"/>
            <a:cs typeface="+mn-cs"/>
          </a:endParaRPr>
        </a:p>
      </dsp:txBody>
      <dsp:txXfrm>
        <a:off x="5787491" y="1937511"/>
        <a:ext cx="850767" cy="864383"/>
      </dsp:txXfrm>
    </dsp:sp>
    <dsp:sp modelId="{E910FF74-DAE7-408E-B2D0-BF73239199DD}">
      <dsp:nvSpPr>
        <dsp:cNvPr id="0" name=""/>
        <dsp:cNvSpPr/>
      </dsp:nvSpPr>
      <dsp:spPr>
        <a:xfrm>
          <a:off x="5462869" y="3053887"/>
          <a:ext cx="1318927" cy="1381748"/>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Pharmacists</a:t>
          </a:r>
          <a:endParaRPr lang="en-CA" sz="1200" kern="1200" dirty="0">
            <a:solidFill>
              <a:srgbClr val="000000"/>
            </a:solidFill>
            <a:latin typeface="Calibri"/>
            <a:ea typeface="+mn-ea"/>
            <a:cs typeface="+mn-cs"/>
          </a:endParaRPr>
        </a:p>
      </dsp:txBody>
      <dsp:txXfrm>
        <a:off x="5656021" y="3256239"/>
        <a:ext cx="932623" cy="977044"/>
      </dsp:txXfrm>
    </dsp:sp>
    <dsp:sp modelId="{1519DAC5-9D02-4A4C-B4E6-6DA51EBB2990}">
      <dsp:nvSpPr>
        <dsp:cNvPr id="0" name=""/>
        <dsp:cNvSpPr/>
      </dsp:nvSpPr>
      <dsp:spPr>
        <a:xfrm>
          <a:off x="2895599" y="4137157"/>
          <a:ext cx="1370892" cy="1292319"/>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Dietitians</a:t>
          </a:r>
          <a:endParaRPr lang="en-CA" sz="1400" kern="1200" dirty="0">
            <a:solidFill>
              <a:srgbClr val="000000"/>
            </a:solidFill>
            <a:latin typeface="Calibri"/>
            <a:ea typeface="+mn-ea"/>
            <a:cs typeface="+mn-cs"/>
          </a:endParaRPr>
        </a:p>
      </dsp:txBody>
      <dsp:txXfrm>
        <a:off x="3096361" y="4326413"/>
        <a:ext cx="969368" cy="913807"/>
      </dsp:txXfrm>
    </dsp:sp>
    <dsp:sp modelId="{991AC28B-6143-401E-BBD4-3ECD892F8557}">
      <dsp:nvSpPr>
        <dsp:cNvPr id="0" name=""/>
        <dsp:cNvSpPr/>
      </dsp:nvSpPr>
      <dsp:spPr>
        <a:xfrm>
          <a:off x="1752597" y="3286292"/>
          <a:ext cx="1329997" cy="1364015"/>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Unit Clerks</a:t>
          </a:r>
          <a:endParaRPr lang="en-CA" sz="1400" kern="1200" dirty="0">
            <a:solidFill>
              <a:srgbClr val="000000"/>
            </a:solidFill>
            <a:latin typeface="Calibri"/>
            <a:ea typeface="+mn-ea"/>
            <a:cs typeface="+mn-cs"/>
          </a:endParaRPr>
        </a:p>
      </dsp:txBody>
      <dsp:txXfrm>
        <a:off x="1947371" y="3486047"/>
        <a:ext cx="940449" cy="964505"/>
      </dsp:txXfrm>
    </dsp:sp>
    <dsp:sp modelId="{3ECC313E-3F8A-474E-9A69-500E5F8B6175}">
      <dsp:nvSpPr>
        <dsp:cNvPr id="0" name=""/>
        <dsp:cNvSpPr/>
      </dsp:nvSpPr>
      <dsp:spPr>
        <a:xfrm>
          <a:off x="1371597" y="1987098"/>
          <a:ext cx="1314551" cy="1289986"/>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Secretaries</a:t>
          </a:r>
          <a:endParaRPr lang="en-CA" sz="1400" kern="1200" dirty="0">
            <a:solidFill>
              <a:srgbClr val="000000"/>
            </a:solidFill>
            <a:latin typeface="Calibri"/>
            <a:ea typeface="+mn-ea"/>
            <a:cs typeface="+mn-cs"/>
          </a:endParaRPr>
        </a:p>
      </dsp:txBody>
      <dsp:txXfrm>
        <a:off x="1564109" y="2176012"/>
        <a:ext cx="929527" cy="912158"/>
      </dsp:txXfrm>
    </dsp:sp>
    <dsp:sp modelId="{FA7BBD65-3203-4531-91B5-375DD8B64EDF}">
      <dsp:nvSpPr>
        <dsp:cNvPr id="0" name=""/>
        <dsp:cNvSpPr/>
      </dsp:nvSpPr>
      <dsp:spPr>
        <a:xfrm>
          <a:off x="4419596" y="4000953"/>
          <a:ext cx="1274952" cy="1235521"/>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Volunteers</a:t>
          </a:r>
          <a:endParaRPr lang="en-CA" sz="1400" kern="1200" dirty="0">
            <a:solidFill>
              <a:srgbClr val="000000"/>
            </a:solidFill>
            <a:latin typeface="Calibri"/>
            <a:ea typeface="+mn-ea"/>
            <a:cs typeface="+mn-cs"/>
          </a:endParaRPr>
        </a:p>
      </dsp:txBody>
      <dsp:txXfrm>
        <a:off x="4606308" y="4181891"/>
        <a:ext cx="901528" cy="873645"/>
      </dsp:txXfrm>
    </dsp:sp>
    <dsp:sp modelId="{BD135C7C-1C61-4A25-A1A6-A5E5D411F1F0}">
      <dsp:nvSpPr>
        <dsp:cNvPr id="0" name=""/>
        <dsp:cNvSpPr/>
      </dsp:nvSpPr>
      <dsp:spPr>
        <a:xfrm>
          <a:off x="1904998" y="691697"/>
          <a:ext cx="1370800" cy="1370800"/>
        </a:xfrm>
        <a:prstGeom prst="ellipse">
          <a:avLst/>
        </a:prstGeom>
        <a:solidFill>
          <a:srgbClr val="0DBFD5">
            <a:alpha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CA" sz="1400" kern="1200" dirty="0" smtClean="0">
              <a:solidFill>
                <a:srgbClr val="000000"/>
              </a:solidFill>
              <a:latin typeface="Calibri"/>
              <a:ea typeface="+mn-ea"/>
              <a:cs typeface="+mn-cs"/>
            </a:rPr>
            <a:t>Speech –Language Pathologists</a:t>
          </a:r>
          <a:endParaRPr lang="en-CA" sz="1400" kern="1200" dirty="0">
            <a:solidFill>
              <a:srgbClr val="000000"/>
            </a:solidFill>
            <a:latin typeface="Calibri"/>
            <a:ea typeface="+mn-ea"/>
            <a:cs typeface="+mn-cs"/>
          </a:endParaRPr>
        </a:p>
      </dsp:txBody>
      <dsp:txXfrm>
        <a:off x="2105747" y="892446"/>
        <a:ext cx="969302" cy="969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EA388-AF7E-44AF-8BD6-524EE65B102A}">
      <dsp:nvSpPr>
        <dsp:cNvPr id="0" name=""/>
        <dsp:cNvSpPr/>
      </dsp:nvSpPr>
      <dsp:spPr>
        <a:xfrm>
          <a:off x="1244103" y="30946"/>
          <a:ext cx="1609213" cy="160921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CA" sz="1200" kern="1200" dirty="0" smtClean="0"/>
            <a:t>Surgery</a:t>
          </a:r>
          <a:endParaRPr lang="en-US" sz="1200" kern="1200" dirty="0"/>
        </a:p>
      </dsp:txBody>
      <dsp:txXfrm>
        <a:off x="1429781" y="247571"/>
        <a:ext cx="1237856" cy="510615"/>
      </dsp:txXfrm>
    </dsp:sp>
    <dsp:sp modelId="{30D8CCF1-DDD9-4A07-8AD2-46FA1BC12974}">
      <dsp:nvSpPr>
        <dsp:cNvPr id="0" name=""/>
        <dsp:cNvSpPr/>
      </dsp:nvSpPr>
      <dsp:spPr>
        <a:xfrm>
          <a:off x="1955870" y="742714"/>
          <a:ext cx="1609213" cy="160921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CA" sz="1200" kern="1200" dirty="0" smtClean="0"/>
            <a:t>Radiation Therapy</a:t>
          </a:r>
          <a:endParaRPr lang="en-US" sz="1200" kern="1200" dirty="0"/>
        </a:p>
      </dsp:txBody>
      <dsp:txXfrm>
        <a:off x="2822370" y="928392"/>
        <a:ext cx="618928" cy="1237856"/>
      </dsp:txXfrm>
    </dsp:sp>
    <dsp:sp modelId="{D1DDE0EA-6718-4EA9-99DA-99E11EC807EE}">
      <dsp:nvSpPr>
        <dsp:cNvPr id="0" name=""/>
        <dsp:cNvSpPr/>
      </dsp:nvSpPr>
      <dsp:spPr>
        <a:xfrm>
          <a:off x="1244103" y="1454481"/>
          <a:ext cx="1609213" cy="160921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CA" sz="1200" kern="1200" dirty="0" smtClean="0"/>
            <a:t>Systemic Therapy</a:t>
          </a:r>
          <a:endParaRPr lang="en-US" sz="1200" kern="1200" dirty="0"/>
        </a:p>
      </dsp:txBody>
      <dsp:txXfrm>
        <a:off x="1429781" y="2336454"/>
        <a:ext cx="1237856" cy="510615"/>
      </dsp:txXfrm>
    </dsp:sp>
    <dsp:sp modelId="{FC0E9419-72DB-44F3-8C28-6A311C90EC9C}">
      <dsp:nvSpPr>
        <dsp:cNvPr id="0" name=""/>
        <dsp:cNvSpPr/>
      </dsp:nvSpPr>
      <dsp:spPr>
        <a:xfrm>
          <a:off x="532335" y="742714"/>
          <a:ext cx="1609213" cy="160921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t>Smoking cessation</a:t>
          </a:r>
          <a:endParaRPr lang="en-US" sz="1200" kern="1200" dirty="0"/>
        </a:p>
      </dsp:txBody>
      <dsp:txXfrm>
        <a:off x="656121" y="928392"/>
        <a:ext cx="618928" cy="123785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dirty="0"/>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dirty="0"/>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EE2FE41-9E9D-4FE7-82B5-C749DA7647C5}" type="slidenum">
              <a:rPr lang="en-US"/>
              <a:pPr>
                <a:defRPr/>
              </a:pPr>
              <a:t>‹#›</a:t>
            </a:fld>
            <a:endParaRPr lang="en-US" dirty="0"/>
          </a:p>
        </p:txBody>
      </p:sp>
    </p:spTree>
    <p:extLst>
      <p:ext uri="{BB962C8B-B14F-4D97-AF65-F5344CB8AC3E}">
        <p14:creationId xmlns:p14="http://schemas.microsoft.com/office/powerpoint/2010/main" val="628568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4A1D5DD-7674-4029-A2DC-93AF9F51DDF4}" type="slidenum">
              <a:rPr lang="en-US" altLang="en-US" smtClean="0"/>
              <a:pPr/>
              <a:t>1</a:t>
            </a:fld>
            <a:endParaRPr lang="en-US" altLang="en-US" dirty="0" smtClean="0"/>
          </a:p>
        </p:txBody>
      </p:sp>
      <p:sp>
        <p:nvSpPr>
          <p:cNvPr id="62467" name="Rectangle 2"/>
          <p:cNvSpPr>
            <a:spLocks noGrp="1" noRot="1" noChangeAspect="1" noChangeArrowheads="1" noTextEdit="1"/>
          </p:cNvSpPr>
          <p:nvPr>
            <p:ph type="sldImg"/>
          </p:nvPr>
        </p:nvSpPr>
        <p:spPr>
          <a:xfrm>
            <a:off x="1333500" y="762000"/>
            <a:ext cx="4572000" cy="3429000"/>
          </a:xfrm>
          <a:ln/>
        </p:spPr>
      </p:sp>
      <p:sp>
        <p:nvSpPr>
          <p:cNvPr id="6144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228600" indent="-228600" eaLnBrk="1" hangingPunct="1">
              <a:defRPr/>
            </a:pPr>
            <a:r>
              <a:rPr lang="en-US" altLang="en-US" dirty="0" smtClean="0"/>
              <a:t>Hello everyone, welcome to “An Introduction to </a:t>
            </a:r>
            <a:r>
              <a:rPr lang="en-US" altLang="en-US" b="0" u="none" dirty="0" smtClean="0">
                <a:solidFill>
                  <a:schemeClr val="bg2">
                    <a:lumMod val="60000"/>
                    <a:lumOff val="40000"/>
                  </a:schemeClr>
                </a:solidFill>
              </a:rPr>
              <a:t>Chemotherapy and Other Drug Therapies</a:t>
            </a:r>
            <a:r>
              <a:rPr lang="en-US" altLang="en-US" dirty="0" smtClean="0"/>
              <a:t>” A Presentation for Patients and Families.</a:t>
            </a:r>
          </a:p>
          <a:p>
            <a:pPr marL="228600" indent="-228600" eaLnBrk="1" hangingPunct="1">
              <a:defRPr/>
            </a:pPr>
            <a:r>
              <a:rPr lang="en-US" altLang="en-US" dirty="0" smtClean="0"/>
              <a:t>My name is _______________ .   I am a Registered Nurse/Pharmacist/Other at _____________________. </a:t>
            </a:r>
          </a:p>
          <a:p>
            <a:pPr marL="228600" indent="-228600" eaLnBrk="1" hangingPunct="1">
              <a:defRPr/>
            </a:pPr>
            <a:r>
              <a:rPr lang="en-US" altLang="en-US" dirty="0" smtClean="0"/>
              <a:t>Introduce other members of the team/volunteers (as required)</a:t>
            </a:r>
          </a:p>
          <a:p>
            <a:pPr marL="228600" indent="-228600" eaLnBrk="1" hangingPunct="1">
              <a:defRPr/>
            </a:pPr>
            <a:r>
              <a:rPr lang="en-US" altLang="en-US" dirty="0" smtClean="0"/>
              <a:t>There are 6 regional cancer centers across British Columbia.  It is important for you to know that no matter where a person lives in BC, if they have a diagnosis of cancer they will receive the same treatment anywhere in the province.  </a:t>
            </a:r>
          </a:p>
          <a:p>
            <a:pPr marL="228600" indent="-228600" eaLnBrk="1" hangingPunct="1">
              <a:defRPr/>
            </a:pPr>
            <a:endParaRPr lang="en-US" altLang="en-US" dirty="0" smtClean="0"/>
          </a:p>
          <a:p>
            <a:pPr marL="228600" indent="-228600" eaLnBrk="1" hangingPunct="1">
              <a:defRPr/>
            </a:pP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F08A07B-8F29-434B-A082-595671D62782}" type="slidenum">
              <a:rPr lang="en-US" altLang="en-US" smtClean="0"/>
              <a:pPr/>
              <a:t>10</a:t>
            </a:fld>
            <a:endParaRPr lang="en-US" altLang="en-US" dirty="0" smtClean="0"/>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47EFAA19-1507-45D7-9835-D737E4AFE7EF}" type="slidenum">
              <a:rPr lang="en-US" altLang="en-US" sz="1200">
                <a:latin typeface="Times New Roman" pitchFamily="18" charset="0"/>
                <a:ea typeface="ＭＳ Ｐゴシック" pitchFamily="34" charset="-128"/>
              </a:rPr>
              <a:pPr algn="r"/>
              <a:t>10</a:t>
            </a:fld>
            <a:endParaRPr lang="en-US" altLang="en-US" sz="1200" dirty="0">
              <a:latin typeface="Times New Roman" pitchFamily="18" charset="0"/>
              <a:ea typeface="ＭＳ Ｐゴシック" pitchFamily="34" charset="-128"/>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Drugs can be administered either by intravenous, pill, injection or through an IV infusion pump.</a:t>
            </a:r>
          </a:p>
          <a:p>
            <a:pPr eaLnBrk="1" hangingPunct="1">
              <a:buFontTx/>
              <a:buChar char="•"/>
            </a:pPr>
            <a:r>
              <a:rPr lang="en-US" altLang="en-US" dirty="0" smtClean="0"/>
              <a:t>If you are to receive your therapy using the intravenous or injection methods you will be given an appointment date and the time will be confirmed closer to that date.  </a:t>
            </a:r>
          </a:p>
          <a:p>
            <a:pPr eaLnBrk="1" hangingPunct="1">
              <a:buFontTx/>
              <a:buChar char="•"/>
            </a:pPr>
            <a:r>
              <a:rPr lang="en-US" altLang="en-US" dirty="0" smtClean="0"/>
              <a:t>A Registered Nurse will administer your treatment and review your treatment plan and potential side effects. </a:t>
            </a:r>
          </a:p>
          <a:p>
            <a:pPr eaLnBrk="1" hangingPunct="1">
              <a:buFontTx/>
              <a:buChar char="•"/>
            </a:pPr>
            <a:r>
              <a:rPr lang="en-US" altLang="en-US" dirty="0" smtClean="0"/>
              <a:t>Treatments can take several minutes - to several hours  - up to a full day depending on the protocol. </a:t>
            </a:r>
          </a:p>
          <a:p>
            <a:pPr eaLnBrk="1" hangingPunct="1">
              <a:buFontTx/>
              <a:buChar char="•"/>
            </a:pPr>
            <a:r>
              <a:rPr lang="en-US" altLang="en-US" dirty="0" smtClean="0"/>
              <a:t>Some patients go home with a continuous chemotherapy IV infusion pump. </a:t>
            </a:r>
          </a:p>
          <a:p>
            <a:pPr eaLnBrk="1" hangingPunct="1">
              <a:buFontTx/>
              <a:buChar char="•"/>
            </a:pPr>
            <a:r>
              <a:rPr lang="en-US" altLang="en-US" dirty="0" smtClean="0"/>
              <a:t>If your therapy is to be given in the form of pills – you will be provided with an appointment to meet with the pharmacist who will give you your prescription, review the side effects of your</a:t>
            </a:r>
            <a:r>
              <a:rPr lang="en-US" altLang="en-US" baseline="0" dirty="0" smtClean="0"/>
              <a:t> treatment</a:t>
            </a:r>
            <a:r>
              <a:rPr lang="en-US" altLang="en-US" dirty="0" smtClean="0"/>
              <a:t>; and reinforce who and when to call for medical advice.</a:t>
            </a:r>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DB47058-DB06-4ECF-A85A-1FA45A3D8538}" type="slidenum">
              <a:rPr lang="en-US" altLang="en-US" smtClean="0"/>
              <a:pPr/>
              <a:t>11</a:t>
            </a:fld>
            <a:endParaRPr lang="en-US" altLang="en-US" dirty="0" smtClean="0"/>
          </a:p>
        </p:txBody>
      </p:sp>
      <p:sp>
        <p:nvSpPr>
          <p:cNvPr id="706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AD8303E3-46CD-4B75-9EDD-966E4968CF9D}" type="slidenum">
              <a:rPr lang="en-US" altLang="en-US" sz="1200">
                <a:latin typeface="Times New Roman" pitchFamily="18" charset="0"/>
                <a:ea typeface="ＭＳ Ｐゴシック" pitchFamily="34" charset="-128"/>
              </a:rPr>
              <a:pPr algn="r"/>
              <a:t>11</a:t>
            </a:fld>
            <a:endParaRPr lang="en-US" altLang="en-US" sz="1200" dirty="0">
              <a:latin typeface="Times New Roman" pitchFamily="18" charset="0"/>
              <a:ea typeface="ＭＳ Ｐゴシック" pitchFamily="34" charset="-128"/>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xfrm>
            <a:off x="685800" y="4267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b="1" dirty="0" smtClean="0"/>
              <a:t>There is a long list of possible side effects.  No one experiences all of these side effects. Not all drugs</a:t>
            </a:r>
            <a:r>
              <a:rPr lang="en-US" altLang="en-US" b="1" baseline="0" dirty="0" smtClean="0"/>
              <a:t> cause these side effects.</a:t>
            </a:r>
            <a:endParaRPr lang="en-US" altLang="en-US" b="1" dirty="0" smtClean="0"/>
          </a:p>
          <a:p>
            <a:pPr eaLnBrk="1" hangingPunct="1"/>
            <a:endParaRPr lang="en-US" altLang="en-US" b="1" dirty="0" smtClean="0"/>
          </a:p>
          <a:p>
            <a:pPr eaLnBrk="1" hangingPunct="1">
              <a:buFontTx/>
              <a:buChar char="•"/>
            </a:pPr>
            <a:r>
              <a:rPr lang="en-US" altLang="en-US" dirty="0" smtClean="0"/>
              <a:t>This information is not meant to scare you – but to prepare you if you do experience side effects.</a:t>
            </a:r>
          </a:p>
          <a:p>
            <a:pPr eaLnBrk="1" hangingPunct="1">
              <a:buFontTx/>
              <a:buChar char="•"/>
            </a:pPr>
            <a:r>
              <a:rPr lang="en-US" altLang="en-US" dirty="0" smtClean="0"/>
              <a:t>Your treatment nurse or pharmacist will discuss the specific side effects related to your particular drugs  </a:t>
            </a:r>
          </a:p>
          <a:p>
            <a:pPr eaLnBrk="1" hangingPunct="1">
              <a:buFontTx/>
              <a:buChar char="•"/>
            </a:pPr>
            <a:r>
              <a:rPr lang="en-US" altLang="en-US" dirty="0" smtClean="0"/>
              <a:t>We know some side effects can be prevented</a:t>
            </a:r>
          </a:p>
          <a:p>
            <a:pPr lvl="1" eaLnBrk="1" hangingPunct="1">
              <a:buFontTx/>
              <a:buChar char="•"/>
            </a:pPr>
            <a:r>
              <a:rPr lang="en-US" altLang="en-US" dirty="0" smtClean="0"/>
              <a:t>For example, we know some drugs can cause nausea and vomiting. So we prescribe anti-nausea drugs to prevent nausea and vomiting from happening.</a:t>
            </a:r>
            <a:endParaRPr lang="en-CA" altLang="en-US" dirty="0" smtClean="0"/>
          </a:p>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78A925B-9E61-4E65-B7FB-3CEB25BA9D51}" type="slidenum">
              <a:rPr lang="en-US" altLang="en-US" smtClean="0"/>
              <a:pPr/>
              <a:t>12</a:t>
            </a:fld>
            <a:endParaRPr lang="en-US" altLang="en-US" dirty="0" smtClean="0"/>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63480F14-C649-4E1A-987F-C756C7CB044C}" type="slidenum">
              <a:rPr lang="en-US" altLang="en-US" sz="1200">
                <a:latin typeface="Times New Roman" pitchFamily="18" charset="0"/>
                <a:ea typeface="ＭＳ Ｐゴシック" pitchFamily="34" charset="-128"/>
              </a:rPr>
              <a:pPr algn="r"/>
              <a:t>12</a:t>
            </a:fld>
            <a:endParaRPr lang="en-US" altLang="en-US" sz="1200" dirty="0">
              <a:latin typeface="Times New Roman" pitchFamily="18" charset="0"/>
              <a:ea typeface="ＭＳ Ｐゴシック" pitchFamily="34" charset="-128"/>
            </a:endParaRP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We will be discussing the most common side effects of systemic therapy (chemotherapy, immunotherapy</a:t>
            </a:r>
            <a:r>
              <a:rPr lang="en-US" altLang="en-US" baseline="0" dirty="0" smtClean="0"/>
              <a:t> or targeted therapy)</a:t>
            </a:r>
            <a:r>
              <a:rPr lang="en-US" altLang="en-US" dirty="0" smtClean="0"/>
              <a:t>- your treatment nurse or pharmacist will review the particular side effects related to your specific treatment</a:t>
            </a:r>
            <a:r>
              <a:rPr lang="en-US" altLang="en-US" baseline="0" dirty="0" smtClean="0"/>
              <a:t> upon your first appointment.</a:t>
            </a:r>
            <a:endParaRPr lang="en-US" altLang="en-US" dirty="0" smtClean="0"/>
          </a:p>
          <a:p>
            <a:pPr eaLnBrk="1" hangingPunct="1"/>
            <a:endParaRPr lang="en-US" altLang="en-US" b="0" u="none" dirty="0" smtClean="0"/>
          </a:p>
          <a:p>
            <a:pPr eaLnBrk="1" hangingPunct="1"/>
            <a:r>
              <a:rPr lang="en-US" altLang="en-US" dirty="0" smtClean="0"/>
              <a:t>There is more detailed written information in YOUR PACKAGE and your </a:t>
            </a:r>
            <a:r>
              <a:rPr lang="en-US" altLang="en-US" b="0" u="none" dirty="0" smtClean="0"/>
              <a:t>treatment nurse </a:t>
            </a:r>
            <a:r>
              <a:rPr lang="en-US" altLang="en-US" dirty="0" smtClean="0"/>
              <a:t>will review this at your 1</a:t>
            </a:r>
            <a:r>
              <a:rPr lang="en-US" altLang="en-US" baseline="30000" dirty="0" smtClean="0"/>
              <a:t>st</a:t>
            </a:r>
            <a:r>
              <a:rPr lang="en-US" altLang="en-US" dirty="0" smtClean="0"/>
              <a:t> appointment.</a:t>
            </a:r>
          </a:p>
          <a:p>
            <a:pPr eaLnBrk="1" hangingPunct="1"/>
            <a:endParaRPr lang="en-CA"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If you experience any of these side effects – please contact your health care provider using the contact</a:t>
            </a:r>
            <a:r>
              <a:rPr lang="en-US" altLang="en-US" baseline="0" dirty="0" smtClean="0"/>
              <a:t> list provided to you</a:t>
            </a:r>
            <a:r>
              <a:rPr lang="en-US" altLang="en-US" dirty="0" smtClean="0"/>
              <a:t>.  For some side effects,</a:t>
            </a:r>
            <a:r>
              <a:rPr lang="en-US" altLang="en-US" baseline="0" dirty="0" smtClean="0"/>
              <a:t> </a:t>
            </a:r>
            <a:r>
              <a:rPr lang="en-US" altLang="en-US" b="0" u="none" baseline="0" dirty="0" smtClean="0"/>
              <a:t>y</a:t>
            </a:r>
            <a:r>
              <a:rPr lang="en-US" altLang="en-US" b="0" u="none" dirty="0" smtClean="0"/>
              <a:t>ou</a:t>
            </a:r>
            <a:r>
              <a:rPr lang="en-US" altLang="en-US" b="0" u="none" baseline="0" dirty="0" smtClean="0"/>
              <a:t> might find it</a:t>
            </a:r>
            <a:r>
              <a:rPr lang="en-US" altLang="en-US" b="0" u="none" dirty="0" smtClean="0"/>
              <a:t> helpful to write them</a:t>
            </a:r>
            <a:r>
              <a:rPr lang="en-US" altLang="en-US" b="0" u="none" baseline="0" dirty="0" smtClean="0"/>
              <a:t> </a:t>
            </a:r>
            <a:r>
              <a:rPr lang="en-US" altLang="en-US" b="0" u="none" dirty="0" smtClean="0"/>
              <a:t>down during your</a:t>
            </a:r>
            <a:r>
              <a:rPr lang="en-US" altLang="en-US" b="0" u="none" baseline="0" dirty="0" smtClean="0"/>
              <a:t> treatment </a:t>
            </a:r>
            <a:r>
              <a:rPr lang="en-US" altLang="en-US" b="0" u="none" dirty="0" smtClean="0"/>
              <a:t>and bring them to your next appointment to discuss</a:t>
            </a:r>
            <a:r>
              <a:rPr lang="en-US" altLang="en-US" b="0" u="none" baseline="0" dirty="0" smtClean="0"/>
              <a:t> </a:t>
            </a:r>
            <a:r>
              <a:rPr lang="en-US" altLang="en-US" b="0" u="none" dirty="0" smtClean="0"/>
              <a:t>with</a:t>
            </a:r>
            <a:r>
              <a:rPr lang="en-US" altLang="en-US" b="0" u="none" baseline="0" dirty="0" smtClean="0"/>
              <a:t> </a:t>
            </a:r>
            <a:r>
              <a:rPr lang="en-US" altLang="en-US" b="0" u="none" dirty="0" smtClean="0"/>
              <a:t>your doctor or nurse.</a:t>
            </a:r>
          </a:p>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booklet offers information about treatment, tips on managing side effects and s.  Supportive care. (Make sure everyone has a booklet)</a:t>
            </a: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88B9B69-ED49-4C47-98DB-FC03609B4E78}" type="slidenum">
              <a:rPr lang="en-US" altLang="en-US" smtClean="0"/>
              <a:pPr/>
              <a:t>13</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6A98617-4713-4888-90D6-FFEAF2C3CAD8}" type="slidenum">
              <a:rPr lang="en-US" altLang="en-US" smtClean="0"/>
              <a:pPr/>
              <a:t>14</a:t>
            </a:fld>
            <a:endParaRPr lang="en-US" alt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You may hear your nurse, doctor or pharmacist discussing your “blood counts". They are referring to the different  blood cells in your blood stream - including your white blood cells, red blood cells and platelets.</a:t>
            </a:r>
          </a:p>
          <a:p>
            <a:pPr eaLnBrk="1" hangingPunct="1">
              <a:buFontTx/>
              <a:buChar char="•"/>
            </a:pPr>
            <a:r>
              <a:rPr lang="en-US" altLang="en-US" dirty="0" smtClean="0"/>
              <a:t>Each blood cell has a different function in the body</a:t>
            </a:r>
          </a:p>
          <a:p>
            <a:pPr eaLnBrk="1" hangingPunct="1"/>
            <a:endParaRPr lang="en-US" altLang="en-US" b="1" dirty="0" smtClean="0"/>
          </a:p>
          <a:p>
            <a:pPr eaLnBrk="1" hangingPunct="1"/>
            <a:r>
              <a:rPr lang="en-US" altLang="en-US" b="1" dirty="0" smtClean="0"/>
              <a:t>Read from the slide</a:t>
            </a:r>
          </a:p>
          <a:p>
            <a:pPr eaLnBrk="1" hangingPunct="1">
              <a:buFontTx/>
              <a:buChar char="•"/>
            </a:pPr>
            <a:r>
              <a:rPr lang="en-US" altLang="en-US" dirty="0" smtClean="0"/>
              <a:t>These blood cells may decrease in number following chemotherapy – but they are expected to return to normal before the next treatment.</a:t>
            </a:r>
          </a:p>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smtClean="0"/>
              <a:t>Prior to each treatment ( and sometimes in the middle of your treatment cycle) you will have a blood test to check the level your blood cells. </a:t>
            </a:r>
          </a:p>
          <a:p>
            <a:pPr eaLnBrk="1" hangingPunct="1">
              <a:buFontTx/>
              <a:buChar char="•"/>
            </a:pPr>
            <a:r>
              <a:rPr lang="en-US" altLang="en-US" dirty="0" smtClean="0"/>
              <a:t>The results of blood tests will determine whether your blood cells have recovered enough; and whether it is safe to proceed with your </a:t>
            </a:r>
            <a:r>
              <a:rPr lang="en-US" altLang="en-US" b="0" u="none" dirty="0" smtClean="0"/>
              <a:t>treatment</a:t>
            </a:r>
          </a:p>
          <a:p>
            <a:pPr eaLnBrk="1" hangingPunct="1">
              <a:buFontTx/>
              <a:buChar char="•"/>
            </a:pPr>
            <a:r>
              <a:rPr lang="en-US" altLang="en-US" dirty="0" smtClean="0"/>
              <a:t>If your blood cells are not fully recovered, your Oncologist may still proceed with treatment – however they may reduce your dose. </a:t>
            </a:r>
          </a:p>
          <a:p>
            <a:pPr eaLnBrk="1" hangingPunct="1">
              <a:buFontTx/>
              <a:buChar char="•"/>
            </a:pPr>
            <a:r>
              <a:rPr lang="en-US" altLang="en-US" dirty="0" smtClean="0"/>
              <a:t>It is not unusual for your treatment to be delay up to a week if your blood cells are too low.</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87A7ACA-B5FA-4EE7-B136-0B03C48A4735}" type="slidenum">
              <a:rPr lang="en-US" altLang="en-US" smtClean="0"/>
              <a:pPr/>
              <a:t>15</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B22E540-6C45-4151-A9E0-2826E001F3E0}" type="slidenum">
              <a:rPr lang="en-US" altLang="en-US" smtClean="0"/>
              <a:pPr/>
              <a:t>16</a:t>
            </a:fld>
            <a:endParaRPr lang="en-US" altLang="en-US" dirty="0" smtClean="0"/>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0AEECE62-9CE8-4485-833D-45AD705D3FA9}" type="slidenum">
              <a:rPr lang="en-US" altLang="en-US" sz="1200">
                <a:latin typeface="Times New Roman" pitchFamily="18" charset="0"/>
                <a:ea typeface="ＭＳ Ｐゴシック" pitchFamily="34" charset="-128"/>
              </a:rPr>
              <a:pPr algn="r"/>
              <a:t>16</a:t>
            </a:fld>
            <a:endParaRPr lang="en-US" altLang="en-US" sz="1200" dirty="0">
              <a:latin typeface="Times New Roman" pitchFamily="18" charset="0"/>
              <a:ea typeface="ＭＳ Ｐゴシック" pitchFamily="34" charset="-128"/>
            </a:endParaRPr>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b="1" dirty="0" smtClean="0"/>
              <a:t>There are several types of white blood cells in our circulation, but the main cells that fight infection are called the NEUTROPHILS	</a:t>
            </a:r>
          </a:p>
          <a:p>
            <a:pPr eaLnBrk="1" hangingPunct="1">
              <a:buFontTx/>
              <a:buChar char="•"/>
            </a:pPr>
            <a:r>
              <a:rPr lang="en-US" altLang="en-US" dirty="0" smtClean="0"/>
              <a:t>White blood cells are affected by some cancer drugs and may be decreased following your treatment.  This is called NEUTROPENIA. Your neutrophils will begin recovering prior to your next treatment. </a:t>
            </a:r>
          </a:p>
          <a:p>
            <a:pPr eaLnBrk="1" hangingPunct="1">
              <a:buFontTx/>
              <a:buChar char="•"/>
            </a:pPr>
            <a:r>
              <a:rPr lang="en-US" altLang="en-US" dirty="0" smtClean="0"/>
              <a:t>When the neutrophil count is low, your body is less able to fight an infection on its own  - so you will need to watch for signs of infection.</a:t>
            </a:r>
          </a:p>
          <a:p>
            <a:pPr eaLnBrk="1" hangingPunct="1">
              <a:buFontTx/>
              <a:buChar char="•"/>
            </a:pPr>
            <a:r>
              <a:rPr lang="en-US" altLang="en-US" dirty="0" smtClean="0"/>
              <a:t>If you develop any signs or symptoms you need to call the cancer center immediately.</a:t>
            </a:r>
          </a:p>
          <a:p>
            <a:pPr eaLnBrk="1" hangingPunct="1">
              <a:buFontTx/>
              <a:buChar char="•"/>
            </a:pPr>
            <a:r>
              <a:rPr lang="en-US" altLang="en-US" dirty="0" smtClean="0"/>
              <a:t>What are the signs and symptoms to watch for?</a:t>
            </a:r>
          </a:p>
          <a:p>
            <a:pPr eaLnBrk="1" hangingPunct="1">
              <a:buFontTx/>
              <a:buChar char="•"/>
            </a:pPr>
            <a:endParaRPr lang="en-US" altLang="en-US" dirty="0" smtClean="0"/>
          </a:p>
          <a:p>
            <a:pPr eaLnBrk="1" hangingPunct="1"/>
            <a:endParaRPr lang="en-US" altLang="en-US" dirty="0" smtClean="0"/>
          </a:p>
          <a:p>
            <a:pPr eaLnBrk="1" hangingPunct="1">
              <a:buFontTx/>
              <a:buChar char="•"/>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CD2DCFA-6F99-4E81-9EF8-8A7C0F118FC6}" type="slidenum">
              <a:rPr lang="en-US" altLang="en-US" smtClean="0"/>
              <a:pPr/>
              <a:t>17</a:t>
            </a:fld>
            <a:endParaRPr lang="en-US" altLang="en-US" dirty="0" smtClean="0"/>
          </a:p>
        </p:txBody>
      </p:sp>
      <p:sp>
        <p:nvSpPr>
          <p:cNvPr id="768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3C1C6A61-26B1-4C7A-8F68-D7824A3CBF2C}" type="slidenum">
              <a:rPr lang="en-US" altLang="en-US" sz="1200">
                <a:latin typeface="Times New Roman" pitchFamily="18" charset="0"/>
                <a:ea typeface="ＭＳ Ｐゴシック" pitchFamily="34" charset="-128"/>
              </a:rPr>
              <a:pPr algn="r"/>
              <a:t>17</a:t>
            </a:fld>
            <a:endParaRPr lang="en-US" altLang="en-US" sz="1200" dirty="0">
              <a:latin typeface="Times New Roman" pitchFamily="18" charset="0"/>
              <a:ea typeface="ＭＳ Ｐゴシック" pitchFamily="34" charset="-128"/>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lnSpc>
                <a:spcPct val="80000"/>
              </a:lnSpc>
            </a:pPr>
            <a:r>
              <a:rPr lang="en-US" altLang="en-US" dirty="0" smtClean="0"/>
              <a:t>READ SLIDE : LIST THE SIGNS AND SYMPTOMS</a:t>
            </a:r>
          </a:p>
          <a:p>
            <a:pPr eaLnBrk="1" hangingPunct="1">
              <a:lnSpc>
                <a:spcPct val="80000"/>
              </a:lnSpc>
            </a:pPr>
            <a:r>
              <a:rPr lang="en-US" altLang="en-US" dirty="0" smtClean="0"/>
              <a:t>If you have any of these signs of infection then check your temperature.</a:t>
            </a:r>
          </a:p>
          <a:p>
            <a:pPr eaLnBrk="1" hangingPunct="1">
              <a:lnSpc>
                <a:spcPct val="80000"/>
              </a:lnSpc>
            </a:pPr>
            <a:endParaRPr lang="en-US" altLang="en-US" dirty="0" smtClean="0"/>
          </a:p>
          <a:p>
            <a:pPr eaLnBrk="1" hangingPunct="1">
              <a:lnSpc>
                <a:spcPct val="80000"/>
              </a:lnSpc>
            </a:pPr>
            <a:endParaRPr lang="en-US" altLang="en-US" dirty="0" smtClean="0"/>
          </a:p>
          <a:p>
            <a:pPr eaLnBrk="1" hangingPunct="1">
              <a:lnSpc>
                <a:spcPct val="80000"/>
              </a:lnSpc>
            </a:pPr>
            <a:endParaRPr lang="en-US" altLang="en-US" dirty="0" smtClean="0"/>
          </a:p>
          <a:p>
            <a:pPr eaLnBrk="1" hangingPunct="1">
              <a:lnSpc>
                <a:spcPct val="80000"/>
              </a:lnSpc>
              <a:buFontTx/>
              <a:buChar char="•"/>
            </a:pPr>
            <a:endParaRPr lang="en-US" altLang="en-US" dirty="0" smtClean="0"/>
          </a:p>
          <a:p>
            <a:pPr eaLnBrk="1" hangingPunct="1">
              <a:lnSpc>
                <a:spcPct val="80000"/>
              </a:lnSpc>
              <a:buFontTx/>
              <a:buChar char="•"/>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F01A3B7-3C88-4E49-82C9-DCAC6987CF5F}" type="slidenum">
              <a:rPr lang="en-US" altLang="en-US" smtClean="0"/>
              <a:pPr/>
              <a:t>18</a:t>
            </a:fld>
            <a:endParaRPr lang="en-US" altLang="en-US" dirty="0" smtClean="0"/>
          </a:p>
        </p:txBody>
      </p:sp>
      <p:sp>
        <p:nvSpPr>
          <p:cNvPr id="77827" name="Slide Image Placeholder 1"/>
          <p:cNvSpPr>
            <a:spLocks noGrp="1" noRot="1" noChangeAspect="1" noTextEdit="1"/>
          </p:cNvSpPr>
          <p:nvPr>
            <p:ph type="sldImg"/>
          </p:nvPr>
        </p:nvSpPr>
        <p:spPr>
          <a:ln/>
        </p:spPr>
      </p:sp>
      <p:sp>
        <p:nvSpPr>
          <p:cNvPr id="778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lnSpc>
                <a:spcPct val="80000"/>
              </a:lnSpc>
            </a:pPr>
            <a:r>
              <a:rPr lang="en-US" altLang="en-US" dirty="0" smtClean="0">
                <a:solidFill>
                  <a:srgbClr val="0053CC"/>
                </a:solidFill>
              </a:rPr>
              <a:t>Temperature of 38 or higher is a serious medical emergency.   Day or night – you must report a fever immediately.</a:t>
            </a:r>
          </a:p>
          <a:p>
            <a:pPr eaLnBrk="1" hangingPunct="1">
              <a:lnSpc>
                <a:spcPct val="80000"/>
              </a:lnSpc>
            </a:pPr>
            <a:r>
              <a:rPr lang="en-US" altLang="en-US" dirty="0" smtClean="0">
                <a:solidFill>
                  <a:srgbClr val="0053CC"/>
                </a:solidFill>
              </a:rPr>
              <a:t>Refer to center specific process and numbers.</a:t>
            </a:r>
          </a:p>
          <a:p>
            <a:pPr eaLnBrk="1" hangingPunct="1">
              <a:lnSpc>
                <a:spcPct val="80000"/>
              </a:lnSpc>
            </a:pPr>
            <a:r>
              <a:rPr lang="en-US" altLang="en-US" dirty="0" smtClean="0">
                <a:solidFill>
                  <a:srgbClr val="0053CC"/>
                </a:solidFill>
              </a:rPr>
              <a:t> </a:t>
            </a:r>
            <a:endParaRPr lang="en-US" altLang="en-US" dirty="0" smtClean="0"/>
          </a:p>
          <a:p>
            <a:pPr eaLnBrk="1" hangingPunct="1"/>
            <a:r>
              <a:rPr lang="en-CA" altLang="en-US" dirty="0" smtClean="0"/>
              <a:t>This information will be reviewed again at your first treatment appt.</a:t>
            </a:r>
          </a:p>
          <a:p>
            <a:pPr eaLnBrk="1" hangingPunct="1"/>
            <a:r>
              <a:rPr lang="en-CA" altLang="en-US" dirty="0" smtClean="0"/>
              <a:t> </a:t>
            </a:r>
          </a:p>
          <a:p>
            <a:pPr eaLnBrk="1" hangingPunct="1"/>
            <a:r>
              <a:rPr lang="en-CA" altLang="en-US" dirty="0" smtClean="0"/>
              <a:t> </a:t>
            </a:r>
          </a:p>
        </p:txBody>
      </p:sp>
      <p:sp>
        <p:nvSpPr>
          <p:cNvPr id="7782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70E116E8-091D-49BD-A5CA-8E33E263473E}" type="slidenum">
              <a:rPr lang="en-US" altLang="en-US" sz="1200">
                <a:latin typeface="Times New Roman" pitchFamily="18" charset="0"/>
                <a:ea typeface="ＭＳ Ｐゴシック" pitchFamily="34" charset="-128"/>
              </a:rPr>
              <a:pPr algn="r"/>
              <a:t>18</a:t>
            </a:fld>
            <a:endParaRPr lang="en-US" altLang="en-US" sz="1200" dirty="0">
              <a:latin typeface="Times New Roman" pitchFamily="18"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E568AA7-0688-4AB6-B6DB-5DC5EC493CD6}" type="slidenum">
              <a:rPr lang="en-US" altLang="en-US" smtClean="0"/>
              <a:pPr/>
              <a:t>19</a:t>
            </a:fld>
            <a:endParaRPr lang="en-US" altLang="en-US" dirty="0" smtClean="0"/>
          </a:p>
        </p:txBody>
      </p:sp>
      <p:sp>
        <p:nvSpPr>
          <p:cNvPr id="788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8533E9C5-EB0B-43A7-8B2C-C3C7D89BA68F}" type="slidenum">
              <a:rPr lang="en-US" altLang="en-US" sz="1200">
                <a:latin typeface="Times New Roman" pitchFamily="18" charset="0"/>
                <a:ea typeface="ＭＳ Ｐゴシック" pitchFamily="34" charset="-128"/>
              </a:rPr>
              <a:pPr algn="r"/>
              <a:t>19</a:t>
            </a:fld>
            <a:endParaRPr lang="en-US" altLang="en-US" sz="1200" dirty="0">
              <a:latin typeface="Times New Roman" pitchFamily="18" charset="0"/>
              <a:ea typeface="ＭＳ Ｐゴシック" pitchFamily="34" charset="-128"/>
            </a:endParaRPr>
          </a:p>
        </p:txBody>
      </p:sp>
      <p:sp>
        <p:nvSpPr>
          <p:cNvPr id="78852"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defRPr/>
            </a:pPr>
            <a:r>
              <a:rPr lang="en-US" altLang="en-US" b="1" dirty="0" smtClean="0"/>
              <a:t>The best way to prevent infections is to WASH YOUR HANDS</a:t>
            </a:r>
          </a:p>
          <a:p>
            <a:pPr marL="171450" indent="-171450" eaLnBrk="1" hangingPunct="1">
              <a:buFont typeface="Arial" panose="020B0604020202020204" pitchFamily="34" charset="0"/>
              <a:buChar char="•"/>
              <a:defRPr/>
            </a:pPr>
            <a:r>
              <a:rPr lang="en-US" altLang="en-US" dirty="0" smtClean="0"/>
              <a:t>Wash your hands before eating and preparing food, and after using the bathroom, sneezing etc. </a:t>
            </a:r>
          </a:p>
          <a:p>
            <a:pPr marL="171450" indent="-171450">
              <a:buFont typeface="Arial" panose="020B0604020202020204" pitchFamily="34" charset="0"/>
              <a:buChar char="•"/>
              <a:defRPr/>
            </a:pPr>
            <a:r>
              <a:rPr lang="en-CA" b="0" u="none" dirty="0" smtClean="0">
                <a:solidFill>
                  <a:srgbClr val="FF0000"/>
                </a:solidFill>
              </a:rPr>
              <a:t>Wash all fresh fruits and vegetables thoroughly</a:t>
            </a:r>
            <a:endParaRPr lang="en-CA" b="0" u="none" dirty="0" smtClean="0"/>
          </a:p>
          <a:p>
            <a:pPr marL="171450" indent="-171450" eaLnBrk="1" hangingPunct="1">
              <a:buFont typeface="Arial" panose="020B0604020202020204" pitchFamily="34" charset="0"/>
              <a:buChar char="•"/>
              <a:defRPr/>
            </a:pPr>
            <a:r>
              <a:rPr lang="en-US" altLang="en-US" dirty="0" smtClean="0"/>
              <a:t>You can use a waterless cleaner if you do not have access to soap and water. </a:t>
            </a:r>
          </a:p>
          <a:p>
            <a:pPr marL="171450" indent="-171450" eaLnBrk="1" hangingPunct="1">
              <a:buFont typeface="Arial" panose="020B0604020202020204" pitchFamily="34" charset="0"/>
              <a:buChar char="•"/>
              <a:defRPr/>
            </a:pPr>
            <a:r>
              <a:rPr lang="en-US" altLang="en-US" dirty="0" smtClean="0"/>
              <a:t>When others in your household are sick - have them wash their hands more often to prevent the transmission of germs</a:t>
            </a:r>
          </a:p>
          <a:p>
            <a:pPr marL="171450" indent="-171450" eaLnBrk="1" hangingPunct="1">
              <a:buFont typeface="Arial" panose="020B0604020202020204" pitchFamily="34" charset="0"/>
              <a:buChar char="•"/>
              <a:defRPr/>
            </a:pPr>
            <a:r>
              <a:rPr lang="en-US" altLang="en-US" dirty="0" smtClean="0"/>
              <a:t>Once you learn which days your </a:t>
            </a:r>
            <a:r>
              <a:rPr lang="en-US" altLang="ja-JP" dirty="0" smtClean="0"/>
              <a:t>blood cells may be low…then you may want to be more careful, avoid people with obvious colds; stay away from large crowds in confined areas. </a:t>
            </a:r>
          </a:p>
          <a:p>
            <a:pPr marL="171450" indent="-171450" eaLnBrk="1" hangingPunct="1">
              <a:buFont typeface="Arial" panose="020B0604020202020204" pitchFamily="34" charset="0"/>
              <a:buChar char="•"/>
              <a:defRPr/>
            </a:pPr>
            <a:r>
              <a:rPr lang="en-US" altLang="en-US" dirty="0" smtClean="0"/>
              <a:t>Avoid children who have the chicken pox or measles or adults who have shingles. </a:t>
            </a:r>
          </a:p>
          <a:p>
            <a:pPr marL="171450" indent="-171450" eaLnBrk="1" hangingPunct="1">
              <a:buFont typeface="Arial" panose="020B0604020202020204" pitchFamily="34" charset="0"/>
              <a:buChar char="•"/>
              <a:defRPr/>
            </a:pPr>
            <a:r>
              <a:rPr lang="en-US" altLang="en-US" dirty="0" smtClean="0"/>
              <a:t>Flu vaccine – is recommended during flu season. Please talk with your oncologist before getting a vaccination.  </a:t>
            </a:r>
          </a:p>
          <a:p>
            <a:pPr marL="171450" indent="-171450" eaLnBrk="1" hangingPunct="1">
              <a:buFont typeface="Arial" panose="020B0604020202020204" pitchFamily="34" charset="0"/>
              <a:buChar char="•"/>
              <a:defRPr/>
            </a:pPr>
            <a:r>
              <a:rPr lang="en-US" altLang="en-US" dirty="0" smtClean="0"/>
              <a:t>Good oral care is essential - brush your teeth with a soft toothbrush after eating and before bedtime. </a:t>
            </a:r>
          </a:p>
          <a:p>
            <a:pPr marL="171450" indent="-171450" eaLnBrk="1" hangingPunct="1">
              <a:buFont typeface="Arial" panose="020B0604020202020204" pitchFamily="34" charset="0"/>
              <a:buChar char="•"/>
              <a:defRPr/>
            </a:pPr>
            <a:r>
              <a:rPr lang="en-US" altLang="en-US" dirty="0" smtClean="0"/>
              <a:t>Consult your nurse Prior to a dental appointment –. </a:t>
            </a:r>
          </a:p>
          <a:p>
            <a:pPr marL="171450" indent="-171450" eaLnBrk="1" hangingPunct="1">
              <a:buFont typeface="Arial" panose="020B0604020202020204" pitchFamily="34" charset="0"/>
              <a:buChar char="•"/>
              <a:defRPr/>
            </a:pPr>
            <a:r>
              <a:rPr lang="en-US" altLang="en-US" dirty="0" smtClean="0"/>
              <a:t>Avoid handling pet feces - including fish tanks </a:t>
            </a:r>
          </a:p>
          <a:p>
            <a:pPr marL="171450" indent="-171450" eaLnBrk="1" hangingPunct="1">
              <a:buFont typeface="Arial" panose="020B0604020202020204" pitchFamily="34" charset="0"/>
              <a:buChar char="•"/>
              <a:defRPr/>
            </a:pPr>
            <a:r>
              <a:rPr lang="en-US" altLang="en-US" dirty="0" smtClean="0"/>
              <a:t>Avoid skin cuts </a:t>
            </a:r>
          </a:p>
          <a:p>
            <a:pPr marL="171450" indent="-171450" eaLnBrk="1" hangingPunct="1">
              <a:buFont typeface="Arial" panose="020B0604020202020204" pitchFamily="34" charset="0"/>
              <a:buChar char="•"/>
              <a:defRPr/>
            </a:pPr>
            <a:r>
              <a:rPr lang="en-US" altLang="en-US" dirty="0" smtClean="0"/>
              <a:t>Water-soluble lubricant and a condom should be used during intercourse.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18F30B4-4FFE-4742-94FA-141149659DEA}" type="slidenum">
              <a:rPr lang="en-US" altLang="en-US" smtClean="0"/>
              <a:pPr/>
              <a:t>2</a:t>
            </a:fld>
            <a:endParaRPr lang="en-US" altLang="en-US" dirty="0" smtClean="0"/>
          </a:p>
        </p:txBody>
      </p:sp>
      <p:sp>
        <p:nvSpPr>
          <p:cNvPr id="63491"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228600" indent="-228600" eaLnBrk="1" hangingPunct="1">
              <a:defRPr/>
            </a:pPr>
            <a:r>
              <a:rPr lang="en-US" altLang="en-US" dirty="0" smtClean="0"/>
              <a:t>Just a few reminders:</a:t>
            </a:r>
          </a:p>
          <a:p>
            <a:pPr marL="228600" indent="-228600" eaLnBrk="1" hangingPunct="1">
              <a:buFontTx/>
              <a:buChar char="•"/>
              <a:defRPr/>
            </a:pPr>
            <a:r>
              <a:rPr lang="en-US" altLang="en-US" dirty="0" smtClean="0"/>
              <a:t>If you can’t hear me or if you need clarification at any point - please raise your hand.</a:t>
            </a:r>
          </a:p>
          <a:p>
            <a:pPr marL="228600" indent="-228600" eaLnBrk="1" hangingPunct="1">
              <a:buFontTx/>
              <a:buChar char="•"/>
              <a:defRPr/>
            </a:pPr>
            <a:r>
              <a:rPr lang="en-US" altLang="en-US" dirty="0" smtClean="0"/>
              <a:t>Please turn cell phone off, or put it on “silence”</a:t>
            </a:r>
          </a:p>
          <a:p>
            <a:pPr marL="228600" indent="-228600" eaLnBrk="1" hangingPunct="1">
              <a:buFontTx/>
              <a:buChar char="•"/>
              <a:defRPr/>
            </a:pPr>
            <a:r>
              <a:rPr lang="en-US" altLang="en-US" dirty="0" smtClean="0"/>
              <a:t>We would like to keep this session informal, so feel free to ask questions at any point.  </a:t>
            </a:r>
          </a:p>
          <a:p>
            <a:pPr marL="228600" indent="-228600" eaLnBrk="1" hangingPunct="1">
              <a:buFontTx/>
              <a:buChar char="•"/>
              <a:defRPr/>
            </a:pPr>
            <a:r>
              <a:rPr lang="en-US" altLang="en-US" dirty="0" smtClean="0"/>
              <a:t>There will also be time at the end for questions.</a:t>
            </a:r>
          </a:p>
          <a:p>
            <a:pPr marL="228600" indent="-228600" eaLnBrk="1" hangingPunct="1">
              <a:buFontTx/>
              <a:buChar char="•"/>
              <a:defRPr/>
            </a:pPr>
            <a:r>
              <a:rPr lang="en-US" altLang="en-US" dirty="0" smtClean="0"/>
              <a:t>If you do not already have your </a:t>
            </a:r>
            <a:r>
              <a:rPr lang="en-US" altLang="en-US" b="0" u="none" dirty="0" smtClean="0"/>
              <a:t>Treatment Information </a:t>
            </a:r>
            <a:r>
              <a:rPr lang="en-US" altLang="en-US" b="0" i="1" u="none" dirty="0" smtClean="0"/>
              <a:t>Booklet “Chemotherapy and Other Drug Therapies</a:t>
            </a:r>
            <a:r>
              <a:rPr lang="en-US" altLang="en-US" b="0" u="none" dirty="0" smtClean="0"/>
              <a:t>”– </a:t>
            </a:r>
            <a:r>
              <a:rPr lang="en-US" altLang="en-US" dirty="0" smtClean="0"/>
              <a:t>please let us know now. (</a:t>
            </a:r>
            <a:r>
              <a:rPr lang="en-US" altLang="en-US" i="1" dirty="0" smtClean="0"/>
              <a:t>circulate booklets)</a:t>
            </a:r>
          </a:p>
          <a:p>
            <a:pPr marL="228600" indent="-228600" eaLnBrk="1" hangingPunct="1">
              <a:defRPr/>
            </a:pPr>
            <a:r>
              <a:rPr lang="en-CA" altLang="en-US" dirty="0" smtClean="0"/>
              <a:t>Read from the slide……</a:t>
            </a:r>
          </a:p>
          <a:p>
            <a:pPr marL="228600" indent="-228600" eaLnBrk="1" hangingPunct="1">
              <a:defRPr/>
            </a:pPr>
            <a:endParaRPr lang="en-CA" alt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A0D9BED-23D0-49B5-AB71-816D236465AC}" type="slidenum">
              <a:rPr lang="en-US" altLang="en-US" smtClean="0"/>
              <a:pPr/>
              <a:t>20</a:t>
            </a:fld>
            <a:endParaRPr lang="en-US" altLang="en-US" dirty="0" smtClean="0"/>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2B380784-2D47-4603-B005-E93B8867982A}" type="slidenum">
              <a:rPr lang="en-US" altLang="en-US" sz="1200">
                <a:latin typeface="Times New Roman" pitchFamily="18" charset="0"/>
              </a:rPr>
              <a:pPr algn="r"/>
              <a:t>20</a:t>
            </a:fld>
            <a:endParaRPr lang="en-US" altLang="en-US" sz="1200" dirty="0">
              <a:latin typeface="Times New Roman" pitchFamily="18" charset="0"/>
            </a:endParaRPr>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sz="1400" b="1" dirty="0" smtClean="0"/>
              <a:t>Patients must call ahead prior to coming to clinic if you have </a:t>
            </a:r>
          </a:p>
          <a:p>
            <a:pPr eaLnBrk="1" hangingPunct="1"/>
            <a:r>
              <a:rPr lang="en-US" altLang="en-US" sz="1400" b="1" dirty="0" smtClean="0"/>
              <a:t>a cold / flu / rash   </a:t>
            </a:r>
          </a:p>
          <a:p>
            <a:pPr eaLnBrk="1" hangingPunct="1"/>
            <a:r>
              <a:rPr lang="en-US" altLang="en-US" sz="1400" b="1" dirty="0" smtClean="0"/>
              <a:t>READ SLIDE </a:t>
            </a:r>
          </a:p>
          <a:p>
            <a:pPr eaLnBrk="1" hangingPunct="1"/>
            <a:r>
              <a:rPr lang="en-US" altLang="en-US" sz="1400" b="1" dirty="0" smtClean="0"/>
              <a:t>If you are unsure, please call one of the clinic nurses to check that it is safe to come to clinic.</a:t>
            </a:r>
          </a:p>
          <a:p>
            <a:pPr eaLnBrk="1" hangingPunct="1"/>
            <a:endParaRPr lang="en-US" altLang="en-US" sz="1000" b="1" dirty="0" smtClean="0"/>
          </a:p>
          <a:p>
            <a:pPr eaLnBrk="1" hangingPunct="1"/>
            <a:endParaRPr lang="en-US" altLang="en-US" sz="1400" dirty="0" smtClean="0"/>
          </a:p>
          <a:p>
            <a:pPr eaLnBrk="1" hangingPunct="1"/>
            <a:endParaRPr lang="en-US" altLang="en-US" sz="1000" dirty="0" smtClean="0"/>
          </a:p>
          <a:p>
            <a:pPr eaLnBrk="1" hangingPunct="1"/>
            <a:endParaRPr lang="en-US" altLang="en-US" sz="10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39FF327-39D0-44FF-99C0-483C45FE4CE2}" type="slidenum">
              <a:rPr lang="en-US" altLang="en-US" smtClean="0"/>
              <a:pPr/>
              <a:t>21</a:t>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61A4769-9138-4AE6-89D2-C5323D54A46C}" type="slidenum">
              <a:rPr lang="en-US" altLang="en-US" smtClean="0"/>
              <a:pPr/>
              <a:t>22</a:t>
            </a:fld>
            <a:endParaRPr lang="en-US"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  - high risk activities…..fileting a salmon / mountain biking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3475630-AEDE-4A80-9CF1-48590D8D10B1}" type="slidenum">
              <a:rPr lang="en-US" altLang="en-US" smtClean="0"/>
              <a:pPr/>
              <a:t>24</a:t>
            </a:fld>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a:t>
            </a:r>
            <a:r>
              <a:rPr lang="en-US" altLang="en-US" baseline="0" dirty="0" smtClean="0"/>
              <a:t> off slide</a:t>
            </a:r>
          </a:p>
          <a:p>
            <a:endParaRPr lang="en-US" altLang="en-US" baseline="0" dirty="0" smtClean="0"/>
          </a:p>
          <a:p>
            <a:r>
              <a:rPr lang="en-US" altLang="en-US" baseline="0" dirty="0" smtClean="0"/>
              <a:t>Emphasize Chest tightness/chest pain as an emergency.</a:t>
            </a:r>
            <a:endParaRPr lang="en-US"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6FB1821-F6E6-46DA-B188-719B249CDB33}" type="slidenum">
              <a:rPr lang="en-US" altLang="en-US" smtClean="0"/>
              <a:pPr/>
              <a:t>25</a:t>
            </a:fld>
            <a:endParaRPr lang="en-US"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DA87A47-4766-44AD-A918-9622194DD24D}" type="slidenum">
              <a:rPr lang="en-US" altLang="en-US" smtClean="0"/>
              <a:pPr/>
              <a:t>26</a:t>
            </a:fld>
            <a:endParaRPr lang="en-US" altLang="en-US" dirty="0" smtClean="0"/>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407E48CE-55B6-43DD-BC47-70F5E96669A7}" type="slidenum">
              <a:rPr lang="en-US" altLang="en-US" sz="1200">
                <a:latin typeface="Times New Roman" pitchFamily="18" charset="0"/>
                <a:ea typeface="ＭＳ Ｐゴシック" pitchFamily="34" charset="-128"/>
              </a:rPr>
              <a:pPr algn="r"/>
              <a:t>26</a:t>
            </a:fld>
            <a:endParaRPr lang="en-US" altLang="en-US" sz="1200" dirty="0">
              <a:latin typeface="Times New Roman" pitchFamily="18" charset="0"/>
              <a:ea typeface="ＭＳ Ｐゴシック" pitchFamily="34" charset="-128"/>
            </a:endParaRPr>
          </a:p>
        </p:txBody>
      </p:sp>
      <p:sp>
        <p:nvSpPr>
          <p:cNvPr id="86020" name="Rectangle 2"/>
          <p:cNvSpPr>
            <a:spLocks noGrp="1" noRot="1" noChangeAspect="1" noChangeArrowheads="1" noTextEdit="1"/>
          </p:cNvSpPr>
          <p:nvPr>
            <p:ph type="sldImg"/>
          </p:nvPr>
        </p:nvSpPr>
        <p:spPr>
          <a:ln/>
        </p:spPr>
      </p:sp>
      <p:sp>
        <p:nvSpPr>
          <p:cNvPr id="86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Fatigue is a feeling of weariness, tiredness, or lack of energy that does NOT improve with rest. </a:t>
            </a:r>
          </a:p>
          <a:p>
            <a:pPr eaLnBrk="1" hangingPunct="1">
              <a:buFontTx/>
              <a:buChar char="•"/>
            </a:pPr>
            <a:r>
              <a:rPr lang="en-US" altLang="en-US" dirty="0" smtClean="0"/>
              <a:t>Fatigue is one of the most common symptoms during treatment.</a:t>
            </a:r>
          </a:p>
          <a:p>
            <a:pPr eaLnBrk="1" hangingPunct="1">
              <a:buFontTx/>
              <a:buChar char="•"/>
            </a:pPr>
            <a:r>
              <a:rPr lang="en-US" altLang="en-US" dirty="0" smtClean="0"/>
              <a:t>It usually occurs in the first week after treatment</a:t>
            </a:r>
          </a:p>
          <a:p>
            <a:pPr eaLnBrk="1" hangingPunct="1">
              <a:buFontTx/>
              <a:buChar char="•"/>
            </a:pPr>
            <a:r>
              <a:rPr lang="en-US" altLang="en-US" dirty="0" smtClean="0"/>
              <a:t>As the number of treatment cycles increases, fatigue may get worse or last longer</a:t>
            </a:r>
          </a:p>
          <a:p>
            <a:pPr eaLnBrk="1" hangingPunct="1">
              <a:buFontTx/>
              <a:buChar char="•"/>
            </a:pPr>
            <a:r>
              <a:rPr lang="en-US" altLang="en-US" dirty="0" smtClean="0"/>
              <a:t>The fatigue experienced by a person with cancer is different from fatigue of everyday life. </a:t>
            </a:r>
          </a:p>
          <a:p>
            <a:pPr eaLnBrk="1" hangingPunct="1">
              <a:buFontTx/>
              <a:buChar char="•"/>
            </a:pPr>
            <a:r>
              <a:rPr lang="en-US" altLang="en-US" dirty="0" smtClean="0"/>
              <a:t>Cancer treatment-related fatigue can appear suddenly, and be overwhelming. It is not always relieved by rest. It can last after treatment ends. </a:t>
            </a:r>
          </a:p>
          <a:p>
            <a:pPr eaLnBrk="1" hangingPunct="1">
              <a:buFontTx/>
              <a:buChar char="•"/>
            </a:pPr>
            <a:r>
              <a:rPr lang="en-US" altLang="en-US" dirty="0" smtClean="0"/>
              <a:t>It may affect an individual's mood or emotions. It may also affect a person's ability to do usual activities and can make it hard to concentrate. </a:t>
            </a:r>
          </a:p>
          <a:p>
            <a:pPr eaLnBrk="1" hangingPunct="1">
              <a:buFontTx/>
              <a:buChar char="•"/>
            </a:pPr>
            <a:r>
              <a:rPr lang="en-US" altLang="en-US" dirty="0" smtClean="0"/>
              <a:t>Talk to the Registered Nurse about what can be done to preserve quality in your life. </a:t>
            </a:r>
          </a:p>
          <a:p>
            <a:pPr eaLnBrk="1" hangingPunct="1">
              <a:buFontTx/>
              <a:buChar char="•"/>
            </a:pPr>
            <a:endParaRPr lang="en-US" altLang="en-US" b="1" dirty="0" smtClean="0"/>
          </a:p>
          <a:p>
            <a:pPr eaLnBrk="1" hangingPunct="1"/>
            <a:endParaRPr lang="en-US" altLang="en-US" dirty="0" smtClean="0"/>
          </a:p>
          <a:p>
            <a:pPr eaLnBrk="1" hangingPunct="1">
              <a:buFontTx/>
              <a:buChar char="•"/>
            </a:pP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EDFA213-8742-4E50-BDB2-015AAB7237F3}" type="slidenum">
              <a:rPr lang="en-US" altLang="en-US" smtClean="0"/>
              <a:pPr/>
              <a:t>27</a:t>
            </a:fld>
            <a:endParaRPr lang="en-US" altLang="en-US" dirty="0" smtClean="0"/>
          </a:p>
        </p:txBody>
      </p:sp>
      <p:sp>
        <p:nvSpPr>
          <p:cNvPr id="870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2C1140DF-7DBF-4954-BC97-65F0CC9EFF97}" type="slidenum">
              <a:rPr lang="en-US" altLang="en-US" sz="1200">
                <a:latin typeface="Times New Roman" pitchFamily="18" charset="0"/>
                <a:ea typeface="ＭＳ Ｐゴシック" pitchFamily="34" charset="-128"/>
              </a:rPr>
              <a:pPr algn="r"/>
              <a:t>27</a:t>
            </a:fld>
            <a:endParaRPr lang="en-US" altLang="en-US" sz="1200" dirty="0">
              <a:latin typeface="Times New Roman" pitchFamily="18" charset="0"/>
              <a:ea typeface="ＭＳ Ｐゴシック" pitchFamily="34" charset="-128"/>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READ off slide</a:t>
            </a:r>
          </a:p>
          <a:p>
            <a:pPr eaLnBrk="1" hangingPunct="1">
              <a:buFontTx/>
              <a:buChar char="•"/>
            </a:pPr>
            <a:r>
              <a:rPr lang="en-US" altLang="en-US" dirty="0" smtClean="0"/>
              <a:t>Inform your Registered Nurse or oncologist if you are having difficulty managing fatigue. </a:t>
            </a:r>
          </a:p>
          <a:p>
            <a:pPr eaLnBrk="1" hangingPunct="1">
              <a:buFontTx/>
              <a:buChar char="•"/>
            </a:pPr>
            <a:endParaRPr lang="en-US" altLang="en-US" b="1" dirty="0" smtClean="0"/>
          </a:p>
          <a:p>
            <a:pPr eaLnBrk="1" hangingPunct="1">
              <a:buFontTx/>
              <a:buChar char="•"/>
            </a:pPr>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a:p>
            <a:r>
              <a:rPr lang="en-US" altLang="en-US" dirty="0" smtClean="0"/>
              <a:t>Emphasize:</a:t>
            </a:r>
            <a:r>
              <a:rPr lang="en-US" altLang="en-US" baseline="0" dirty="0" smtClean="0"/>
              <a:t> Changes in vision/strength on one side of body is a medical emergency.</a:t>
            </a:r>
            <a:endParaRPr lang="en-US" altLang="en-US" dirty="0"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6FB1821-F6E6-46DA-B188-719B249CDB33}" type="slidenum">
              <a:rPr lang="en-US" altLang="en-US" smtClean="0"/>
              <a:pPr/>
              <a:t>28</a:t>
            </a:fld>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D5A2F9E-8DDF-468A-9E6C-A23081D24104}" type="slidenum">
              <a:rPr lang="en-US" altLang="en-US" smtClean="0"/>
              <a:pPr/>
              <a:t>29</a:t>
            </a:fld>
            <a:endParaRPr lang="en-US" altLang="en-US" dirty="0" smtClean="0"/>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95E38116-00B7-44AE-8A93-637EFA257B23}" type="slidenum">
              <a:rPr lang="en-US" altLang="en-US" sz="1200">
                <a:latin typeface="Times New Roman" pitchFamily="18" charset="0"/>
                <a:ea typeface="ＭＳ Ｐゴシック" pitchFamily="34" charset="-128"/>
              </a:rPr>
              <a:pPr algn="r"/>
              <a:t>29</a:t>
            </a:fld>
            <a:endParaRPr lang="en-US" altLang="en-US" sz="1200" dirty="0">
              <a:latin typeface="Times New Roman" pitchFamily="18" charset="0"/>
              <a:ea typeface="ＭＳ Ｐゴシック" pitchFamily="34" charset="-128"/>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READ off slide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59E970C-BC28-4BD1-8C3A-397E21086359}" type="slidenum">
              <a:rPr lang="en-US" altLang="en-US" smtClean="0"/>
              <a:pPr/>
              <a:t>3</a:t>
            </a:fld>
            <a:endParaRPr lang="en-US" altLang="en-US" dirty="0" smtClean="0"/>
          </a:p>
        </p:txBody>
      </p:sp>
      <p:sp>
        <p:nvSpPr>
          <p:cNvPr id="64515" name="Slide Image Placeholder 1"/>
          <p:cNvSpPr>
            <a:spLocks noGrp="1" noRot="1" noChangeAspect="1" noTextEdit="1"/>
          </p:cNvSpPr>
          <p:nvPr>
            <p:ph type="sldImg"/>
          </p:nvPr>
        </p:nvSpPr>
        <p:spPr>
          <a:ln/>
        </p:spPr>
      </p:sp>
      <p:sp>
        <p:nvSpPr>
          <p:cNvPr id="645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There will be a team of healthcare providers available to you throughout your treatment and into your follow-up care phase.  Each care provider has their own unique role to play in supporting you during this time. Some of your team members will work directly with you to provide your treatment and address any care needs you may have.  Other members are available to support you and your family with any physical and/or emotional impacts of a cancer diagnosis and treatment. </a:t>
            </a:r>
          </a:p>
          <a:p>
            <a:pPr eaLnBrk="1" hangingPunct="1"/>
            <a:r>
              <a:rPr lang="en-US" altLang="en-US" dirty="0" smtClean="0"/>
              <a:t>During your cancer treatments – it is very important to stay closely connected to your family doctor – so they can monitor your non-cancer health </a:t>
            </a:r>
            <a:r>
              <a:rPr lang="en-US" altLang="en-US" sz="800" dirty="0" smtClean="0"/>
              <a:t>Your Health Care Team includes:</a:t>
            </a:r>
          </a:p>
          <a:p>
            <a:pPr eaLnBrk="1" hangingPunct="1">
              <a:buFontTx/>
              <a:buChar char="•"/>
            </a:pPr>
            <a:r>
              <a:rPr lang="en-US" altLang="en-US" sz="800" b="1" dirty="0" smtClean="0"/>
              <a:t>YOU</a:t>
            </a:r>
          </a:p>
          <a:p>
            <a:pPr eaLnBrk="1" hangingPunct="1">
              <a:buFontTx/>
              <a:buChar char="•"/>
            </a:pPr>
            <a:r>
              <a:rPr lang="en-US" altLang="en-US" sz="800" b="1" dirty="0" smtClean="0"/>
              <a:t>Oncologists </a:t>
            </a:r>
          </a:p>
          <a:p>
            <a:pPr eaLnBrk="1" hangingPunct="1">
              <a:buFontTx/>
              <a:buChar char="•"/>
            </a:pPr>
            <a:r>
              <a:rPr lang="en-US" altLang="en-US" sz="800" b="1" dirty="0" smtClean="0"/>
              <a:t>Family doctor/GP </a:t>
            </a:r>
            <a:r>
              <a:rPr lang="en-US" altLang="en-US" sz="800" dirty="0" smtClean="0"/>
              <a:t>       </a:t>
            </a:r>
          </a:p>
          <a:p>
            <a:pPr eaLnBrk="1" hangingPunct="1">
              <a:buFontTx/>
              <a:buChar char="•"/>
            </a:pPr>
            <a:r>
              <a:rPr lang="en-US" altLang="en-US" sz="800" b="1" dirty="0" smtClean="0"/>
              <a:t>Registered Nurses</a:t>
            </a:r>
            <a:r>
              <a:rPr lang="en-US" altLang="en-US" sz="800" dirty="0" smtClean="0"/>
              <a:t>   </a:t>
            </a:r>
          </a:p>
          <a:p>
            <a:pPr eaLnBrk="1" hangingPunct="1">
              <a:buFontTx/>
              <a:buChar char="•"/>
            </a:pPr>
            <a:r>
              <a:rPr lang="en-US" altLang="en-US" sz="800" b="1" dirty="0" smtClean="0"/>
              <a:t>Pharmacists</a:t>
            </a:r>
            <a:r>
              <a:rPr lang="en-US" altLang="en-US" sz="800" dirty="0" smtClean="0"/>
              <a:t> </a:t>
            </a:r>
          </a:p>
          <a:p>
            <a:pPr eaLnBrk="1" hangingPunct="1">
              <a:buFontTx/>
              <a:buChar char="•"/>
            </a:pPr>
            <a:r>
              <a:rPr lang="en-US" altLang="en-US" sz="800" b="1" dirty="0" smtClean="0"/>
              <a:t>Patient &amp; Family Counselors</a:t>
            </a:r>
            <a:endParaRPr lang="en-US" altLang="en-US" sz="800" dirty="0" smtClean="0"/>
          </a:p>
          <a:p>
            <a:pPr eaLnBrk="1" hangingPunct="1">
              <a:buFontTx/>
              <a:buChar char="•"/>
            </a:pPr>
            <a:r>
              <a:rPr lang="en-US" altLang="en-US" sz="800" b="1" dirty="0" smtClean="0"/>
              <a:t>Dietitians</a:t>
            </a:r>
            <a:r>
              <a:rPr lang="en-US" altLang="en-US" sz="800" dirty="0" smtClean="0"/>
              <a:t> </a:t>
            </a:r>
          </a:p>
          <a:p>
            <a:pPr eaLnBrk="1" hangingPunct="1">
              <a:buFontTx/>
              <a:buChar char="•"/>
            </a:pPr>
            <a:r>
              <a:rPr lang="en-US" altLang="en-US" sz="800" b="1" dirty="0" smtClean="0"/>
              <a:t>Volunteers</a:t>
            </a:r>
            <a:r>
              <a:rPr lang="en-US" altLang="en-US" sz="800" dirty="0" smtClean="0"/>
              <a:t> </a:t>
            </a:r>
          </a:p>
          <a:p>
            <a:pPr eaLnBrk="1" hangingPunct="1">
              <a:buFontTx/>
              <a:buChar char="•"/>
            </a:pPr>
            <a:r>
              <a:rPr lang="en-US" altLang="en-US" sz="800" b="1" dirty="0" smtClean="0"/>
              <a:t>Also note Librarians</a:t>
            </a:r>
            <a:r>
              <a:rPr lang="en-US" altLang="en-US" sz="800" dirty="0" smtClean="0"/>
              <a:t> (available for your informational needs)</a:t>
            </a:r>
            <a:endParaRPr lang="en-CA" altLang="en-US" dirty="0" smtClean="0"/>
          </a:p>
        </p:txBody>
      </p:sp>
      <p:sp>
        <p:nvSpPr>
          <p:cNvPr id="6451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6C47C230-3475-44AF-A975-40293001B7A7}" type="slidenum">
              <a:rPr lang="en-US" altLang="en-US" sz="1200">
                <a:latin typeface="Times New Roman" pitchFamily="18" charset="0"/>
              </a:rPr>
              <a:pPr algn="r"/>
              <a:t>3</a:t>
            </a:fld>
            <a:endParaRPr lang="en-US" altLang="en-US" sz="1200" dirty="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8E4D393-5282-4BEA-BB01-2785811A58B4}" type="slidenum">
              <a:rPr lang="en-US" altLang="en-US" smtClean="0"/>
              <a:pPr/>
              <a:t>30</a:t>
            </a:fld>
            <a:endParaRPr lang="en-US" altLang="en-US" dirty="0"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Your physician will prescribe anti-nausea drug to help prevent nausea and vomiting.  This prescription needs to be filled at your community pharmacy – we ask you bring the pills with you for your first appt.</a:t>
            </a:r>
          </a:p>
          <a:p>
            <a:pPr eaLnBrk="1" hangingPunct="1">
              <a:buFontTx/>
              <a:buChar char="•"/>
            </a:pPr>
            <a:r>
              <a:rPr lang="en-US" altLang="en-US" dirty="0" smtClean="0"/>
              <a:t>These prescription can be costly - let your doctor or Registered Nurse know if you need help financially.</a:t>
            </a:r>
            <a:r>
              <a:rPr lang="en-US" altLang="en-US" sz="1400" dirty="0" smtClean="0"/>
              <a:t> </a:t>
            </a:r>
          </a:p>
          <a:p>
            <a:pPr eaLnBrk="1" hangingPunct="1">
              <a:buFontTx/>
              <a:buChar char="•"/>
            </a:pPr>
            <a:r>
              <a:rPr lang="en-US" altLang="en-US" sz="1400" dirty="0" smtClean="0"/>
              <a:t>If you need more information or assistance, contact the Patient and Family Counselling Services. </a:t>
            </a:r>
            <a:endParaRPr lang="en-US" altLang="en-US" dirty="0" smtClean="0"/>
          </a:p>
          <a:p>
            <a:pPr eaLnBrk="1" hangingPunct="1"/>
            <a:endParaRPr lang="en-US" altLang="en-US"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87C9237-E16B-47CA-BBD0-2E1D8C0FA37E}" type="slidenum">
              <a:rPr lang="en-US" altLang="en-US" smtClean="0"/>
              <a:pPr/>
              <a:t>31</a:t>
            </a:fld>
            <a:endParaRPr lang="en-US" altLang="en-US" dirty="0" smtClean="0"/>
          </a:p>
        </p:txBody>
      </p:sp>
      <p:sp>
        <p:nvSpPr>
          <p:cNvPr id="901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80EEC1BD-CACA-4089-8A88-20BA7E00C553}" type="slidenum">
              <a:rPr lang="en-US" altLang="en-US" sz="1200">
                <a:latin typeface="Times New Roman" pitchFamily="18" charset="0"/>
                <a:ea typeface="ＭＳ Ｐゴシック" pitchFamily="34" charset="-128"/>
              </a:rPr>
              <a:pPr algn="r"/>
              <a:t>31</a:t>
            </a:fld>
            <a:endParaRPr lang="en-US" altLang="en-US" sz="1200" dirty="0">
              <a:latin typeface="Times New Roman" pitchFamily="18" charset="0"/>
              <a:ea typeface="ＭＳ Ｐゴシック" pitchFamily="34" charset="-128"/>
            </a:endParaRPr>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READ off slide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13252A8-CC4C-4E2D-9855-45D33854C0A9}" type="slidenum">
              <a:rPr lang="en-US" altLang="en-US" smtClean="0"/>
              <a:pPr/>
              <a:t>32</a:t>
            </a:fld>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81D44E8-F51F-4B1B-B7C6-FEE4ECFDEEC3}" type="slidenum">
              <a:rPr lang="en-US" altLang="en-US" smtClean="0"/>
              <a:pPr/>
              <a:t>33</a:t>
            </a:fld>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a:p>
            <a:r>
              <a:rPr lang="en-US" altLang="en-US" dirty="0" smtClean="0"/>
              <a:t>Maybe associated with urgency, cramping and bloating</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smtClean="0">
                <a:solidFill>
                  <a:srgbClr val="FF0000"/>
                </a:solidFill>
              </a:rPr>
              <a:t>There are many reasons why you might experience diarrhea. It could be related to the drugs</a:t>
            </a:r>
            <a:r>
              <a:rPr lang="en-US" altLang="en-US" i="0" baseline="0" dirty="0" smtClean="0">
                <a:solidFill>
                  <a:srgbClr val="FF0000"/>
                </a:solidFill>
              </a:rPr>
              <a:t> </a:t>
            </a:r>
            <a:r>
              <a:rPr lang="en-US" altLang="en-US" i="0" dirty="0" smtClean="0">
                <a:solidFill>
                  <a:srgbClr val="FF0000"/>
                </a:solidFill>
              </a:rPr>
              <a:t>you are receiving. There are different ways to manage diarrhea, and are based on which systemic therapy drugs you receive.</a:t>
            </a:r>
          </a:p>
          <a:p>
            <a:endParaRPr lang="en-US" altLang="en-US" i="0" dirty="0" smtClean="0">
              <a:solidFill>
                <a:srgbClr val="FF0000"/>
              </a:solidFill>
            </a:endParaRPr>
          </a:p>
          <a:p>
            <a:r>
              <a:rPr lang="en-CA" altLang="en-US" i="0" dirty="0" smtClean="0">
                <a:solidFill>
                  <a:srgbClr val="FF0000"/>
                </a:solidFill>
              </a:rPr>
              <a:t>Some of you may have been prescribed anti-diarrhea drugs by your doctor to treat diarrhea– you may take them as you have been instructed to do so. </a:t>
            </a:r>
            <a:r>
              <a:rPr lang="en-CA" altLang="en-US" b="1" i="0" dirty="0" smtClean="0">
                <a:solidFill>
                  <a:srgbClr val="FF0000"/>
                </a:solidFill>
              </a:rPr>
              <a:t>Other people will need a very different treatment for their diarrhea as it has the potential to be more serious. </a:t>
            </a:r>
          </a:p>
          <a:p>
            <a:endParaRPr lang="en-CA" altLang="en-US" i="0" dirty="0" smtClean="0">
              <a:solidFill>
                <a:srgbClr val="FF0000"/>
              </a:solidFill>
            </a:endParaRPr>
          </a:p>
          <a:p>
            <a:r>
              <a:rPr lang="en-CA" altLang="en-US" i="0" dirty="0" smtClean="0">
                <a:solidFill>
                  <a:srgbClr val="FF0000"/>
                </a:solidFill>
              </a:rPr>
              <a:t>When you have your first treatment – the nurse who teaches you about side effects related to your specific drugs – will review exactly how to manage diarrhea and </a:t>
            </a:r>
            <a:r>
              <a:rPr lang="en-CA" altLang="en-US" i="0" u="sng" dirty="0" smtClean="0">
                <a:solidFill>
                  <a:srgbClr val="FF0000"/>
                </a:solidFill>
              </a:rPr>
              <a:t>when</a:t>
            </a:r>
            <a:r>
              <a:rPr lang="en-CA" altLang="en-US" i="0" dirty="0" smtClean="0">
                <a:solidFill>
                  <a:srgbClr val="FF0000"/>
                </a:solidFill>
              </a:rPr>
              <a:t> to report this to the healthcare provider.</a:t>
            </a:r>
            <a:endParaRPr lang="en-US" altLang="en-US" i="0" dirty="0" smtClean="0">
              <a:solidFill>
                <a:srgbClr val="FF0000"/>
              </a:solidFill>
            </a:endParaRPr>
          </a:p>
          <a:p>
            <a:endParaRPr lang="en-US" altLang="en-US" dirty="0" smtClean="0"/>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9D70703-D0CC-4AE3-A57E-8F857001E35D}" type="slidenum">
              <a:rPr lang="en-US" altLang="en-US" smtClean="0"/>
              <a:pPr/>
              <a:t>35</a:t>
            </a:fld>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1080BDB-7BD8-4C67-987A-8C619FD0C05A}" type="slidenum">
              <a:rPr lang="en-US" altLang="en-US" smtClean="0"/>
              <a:pPr/>
              <a:t>36</a:t>
            </a:fld>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a:p>
            <a:endParaRPr lang="en-CA" altLang="en-US" dirty="0" smtClean="0"/>
          </a:p>
          <a:p>
            <a:endParaRPr lang="en-US" altLang="en-US" dirty="0" smtClean="0"/>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3254215F-F111-4BEE-BC3B-D54C3D472A5E}" type="slidenum">
              <a:rPr lang="en-US" altLang="en-US" smtClean="0"/>
              <a:pPr/>
              <a:t>37</a:t>
            </a:fld>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4DE5104C-3DD9-4160-A383-C37666BF5F5B}" type="slidenum">
              <a:rPr lang="en-US" altLang="en-US" smtClean="0"/>
              <a:pPr/>
              <a:t>38</a:t>
            </a:fld>
            <a:endParaRPr lang="en-US" altLang="en-US" dirty="0" smtClean="0"/>
          </a:p>
        </p:txBody>
      </p:sp>
      <p:sp>
        <p:nvSpPr>
          <p:cNvPr id="972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606B87ED-6181-44C0-B4EF-4152AFBC708F}" type="slidenum">
              <a:rPr lang="en-US" altLang="en-US" sz="1200">
                <a:latin typeface="Times New Roman" pitchFamily="18" charset="0"/>
                <a:ea typeface="ＭＳ Ｐゴシック" pitchFamily="34" charset="-128"/>
              </a:rPr>
              <a:pPr algn="r"/>
              <a:t>38</a:t>
            </a:fld>
            <a:endParaRPr lang="en-US" altLang="en-US" sz="1200" dirty="0">
              <a:latin typeface="Times New Roman" pitchFamily="18" charset="0"/>
              <a:ea typeface="ＭＳ Ｐゴシック" pitchFamily="34" charset="-128"/>
            </a:endParaRPr>
          </a:p>
        </p:txBody>
      </p:sp>
      <p:sp>
        <p:nvSpPr>
          <p:cNvPr id="97284" name="Rectangle 2"/>
          <p:cNvSpPr>
            <a:spLocks noGrp="1" noRot="1" noChangeAspect="1" noChangeArrowheads="1" noTextEdit="1"/>
          </p:cNvSpPr>
          <p:nvPr>
            <p:ph type="sldImg"/>
          </p:nvPr>
        </p:nvSpPr>
        <p:spPr>
          <a:ln/>
        </p:spPr>
      </p:sp>
      <p:sp>
        <p:nvSpPr>
          <p:cNvPr id="972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Treatments can cause mouth sores that may occur a few days after treatment.</a:t>
            </a:r>
          </a:p>
          <a:p>
            <a:pPr eaLnBrk="1" hangingPunct="1">
              <a:buFontTx/>
              <a:buChar char="•"/>
            </a:pPr>
            <a:r>
              <a:rPr lang="en-US" altLang="en-US" dirty="0" smtClean="0"/>
              <a:t>Mouth sores can occur on the tongue, gums, the sides of the mouth, lips, and in the throat.</a:t>
            </a:r>
          </a:p>
          <a:p>
            <a:pPr eaLnBrk="1" hangingPunct="1">
              <a:buFontTx/>
              <a:buChar char="•"/>
            </a:pPr>
            <a:r>
              <a:rPr lang="en-US" altLang="en-US" dirty="0" smtClean="0"/>
              <a:t>Mouth sores or bleeding gums can lead to an infection, and difficulty eating and swallowing</a:t>
            </a:r>
          </a:p>
          <a:p>
            <a:pPr eaLnBrk="1" hangingPunct="1"/>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D95592F-D144-43BD-B95A-CAA2290CCBBF}" type="slidenum">
              <a:rPr lang="en-US" altLang="en-US" smtClean="0"/>
              <a:pPr/>
              <a:t>39</a:t>
            </a:fld>
            <a:endParaRPr lang="en-US" altLang="en-US" dirty="0" smtClean="0"/>
          </a:p>
        </p:txBody>
      </p:sp>
      <p:sp>
        <p:nvSpPr>
          <p:cNvPr id="983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A8F52A6C-2C62-4862-875E-589B03D76DC2}" type="slidenum">
              <a:rPr lang="en-US" altLang="en-US" sz="1200">
                <a:latin typeface="Times New Roman" pitchFamily="18" charset="0"/>
                <a:ea typeface="ＭＳ Ｐゴシック" pitchFamily="34" charset="-128"/>
              </a:rPr>
              <a:pPr algn="r"/>
              <a:t>39</a:t>
            </a:fld>
            <a:endParaRPr lang="en-US" altLang="en-US" sz="1200" dirty="0">
              <a:latin typeface="Times New Roman" pitchFamily="18" charset="0"/>
              <a:ea typeface="ＭＳ Ｐゴシック" pitchFamily="34" charset="-128"/>
            </a:endParaRPr>
          </a:p>
        </p:txBody>
      </p:sp>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READ off slide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F0E3F6A-8F98-4AFA-9552-BD47B8D7AAC3}" type="slidenum">
              <a:rPr lang="en-US" altLang="en-US" smtClean="0"/>
              <a:pPr/>
              <a:t>4</a:t>
            </a:fld>
            <a:endParaRPr lang="en-US" altLang="en-US" dirty="0"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3380707C-BE10-4C30-BD9E-D347CBC7B771}" type="slidenum">
              <a:rPr lang="en-US" altLang="en-US" sz="1200">
                <a:latin typeface="Times New Roman" pitchFamily="18" charset="0"/>
                <a:ea typeface="ＭＳ Ｐゴシック" pitchFamily="34" charset="-128"/>
              </a:rPr>
              <a:pPr algn="r"/>
              <a:t>4</a:t>
            </a:fld>
            <a:endParaRPr lang="en-US" altLang="en-US" sz="1200" dirty="0">
              <a:latin typeface="Times New Roman" pitchFamily="18" charset="0"/>
              <a:ea typeface="ＭＳ Ｐゴシック" pitchFamily="34" charset="-128"/>
            </a:endParaRPr>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marL="171450" indent="-171450" eaLnBrk="1" hangingPunct="1">
              <a:lnSpc>
                <a:spcPct val="90000"/>
              </a:lnSpc>
            </a:pPr>
            <a:r>
              <a:rPr lang="en-US" altLang="ja-JP" sz="900" b="1" dirty="0" smtClean="0"/>
              <a:t>What is cancer?</a:t>
            </a:r>
          </a:p>
          <a:p>
            <a:pPr marL="171450" indent="-171450" eaLnBrk="1" hangingPunct="1">
              <a:lnSpc>
                <a:spcPct val="90000"/>
              </a:lnSpc>
              <a:buFontTx/>
              <a:buChar char="•"/>
            </a:pPr>
            <a:r>
              <a:rPr lang="en-US" altLang="en-US" sz="900" dirty="0" smtClean="0"/>
              <a:t>Cancer is a disease that starts in the cells.</a:t>
            </a:r>
          </a:p>
          <a:p>
            <a:pPr marL="171450" indent="-171450" eaLnBrk="1" hangingPunct="1">
              <a:lnSpc>
                <a:spcPct val="90000"/>
              </a:lnSpc>
              <a:buFontTx/>
              <a:buChar char="•"/>
            </a:pPr>
            <a:r>
              <a:rPr lang="en-US" altLang="en-US" sz="900" dirty="0" smtClean="0"/>
              <a:t>Our bodies are made up of millions of cells, grouped together to form tissues (such as muscles, nerves and bones) and organs (such as the lungs and the liver). </a:t>
            </a:r>
          </a:p>
          <a:p>
            <a:pPr marL="171450" indent="-171450" eaLnBrk="1" hangingPunct="1">
              <a:lnSpc>
                <a:spcPct val="90000"/>
              </a:lnSpc>
              <a:buFontTx/>
              <a:buChar char="•"/>
            </a:pPr>
            <a:r>
              <a:rPr lang="en-US" altLang="en-US" sz="900" dirty="0" smtClean="0"/>
              <a:t>Cell in the body normally grow, reproduce and die. </a:t>
            </a:r>
          </a:p>
          <a:p>
            <a:pPr marL="171450" indent="-171450" eaLnBrk="1" hangingPunct="1">
              <a:lnSpc>
                <a:spcPct val="90000"/>
              </a:lnSpc>
              <a:buFontTx/>
              <a:buChar char="•"/>
            </a:pPr>
            <a:r>
              <a:rPr lang="en-US" altLang="en-US" sz="900" dirty="0" smtClean="0"/>
              <a:t>But sometimes the information gets mixed up, causing the cells to behave and grow abnormally.  These abnormal cells can then develop into tumours which can spread to other parts of the body.</a:t>
            </a:r>
          </a:p>
          <a:p>
            <a:pPr marL="171450" indent="-171450" eaLnBrk="1" hangingPunct="1">
              <a:lnSpc>
                <a:spcPct val="90000"/>
              </a:lnSpc>
              <a:buFontTx/>
              <a:buChar char="•"/>
            </a:pPr>
            <a:r>
              <a:rPr lang="en-US" altLang="en-US" sz="900" dirty="0" smtClean="0"/>
              <a:t>Different types of cancers vary in their signs and symptoms, how fast they grow, and how they respond to different treatments. </a:t>
            </a:r>
          </a:p>
          <a:p>
            <a:pPr marL="171450" indent="-171450" eaLnBrk="1" hangingPunct="1">
              <a:lnSpc>
                <a:spcPct val="90000"/>
              </a:lnSpc>
            </a:pPr>
            <a:endParaRPr lang="en-US" altLang="en-US" sz="900" dirty="0" smtClean="0"/>
          </a:p>
          <a:p>
            <a:pPr marL="171450" indent="-171450" eaLnBrk="1" hangingPunct="1">
              <a:lnSpc>
                <a:spcPct val="90000"/>
              </a:lnSpc>
              <a:buFontTx/>
              <a:buChar char="•"/>
            </a:pPr>
            <a:endParaRPr lang="en-US" altLang="en-US" sz="9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4D5FA58-8C60-4D98-8E88-4240379CD958}" type="slidenum">
              <a:rPr lang="en-US" altLang="en-US" smtClean="0"/>
              <a:pPr/>
              <a:t>40</a:t>
            </a:fld>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READ off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i="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CA" altLang="en-US" i="0" dirty="0" smtClean="0">
                <a:solidFill>
                  <a:srgbClr val="FF0000"/>
                </a:solidFill>
              </a:rPr>
              <a:t>When you have your first treatment – the nurse who teaches you about side effects related to your specific drugs – will review exactly how to manage skin changes and </a:t>
            </a:r>
            <a:r>
              <a:rPr lang="en-CA" altLang="en-US" i="0" u="sng" dirty="0" smtClean="0">
                <a:solidFill>
                  <a:srgbClr val="FF0000"/>
                </a:solidFill>
              </a:rPr>
              <a:t>when</a:t>
            </a:r>
            <a:r>
              <a:rPr lang="en-CA" altLang="en-US" i="0" dirty="0" smtClean="0">
                <a:solidFill>
                  <a:srgbClr val="FF0000"/>
                </a:solidFill>
              </a:rPr>
              <a:t> to report this to the healthcare provider.</a:t>
            </a:r>
            <a:endParaRPr lang="en-US" altLang="en-US" i="0" dirty="0" smtClean="0">
              <a:solidFill>
                <a:srgbClr val="FF0000"/>
              </a:solidFill>
            </a:endParaRPr>
          </a:p>
          <a:p>
            <a:endParaRPr lang="en-US" altLang="en-US" dirty="0" smtClean="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E9A5FB4F-BAE9-496D-8761-C3B7B5EB32D2}" type="slidenum">
              <a:rPr lang="en-US" altLang="en-US" smtClean="0"/>
              <a:pPr/>
              <a:t>41</a:t>
            </a:fld>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DAAABC8-9D99-43EC-967A-6834ECA71472}" type="slidenum">
              <a:rPr lang="en-US" altLang="en-US" smtClean="0"/>
              <a:pPr/>
              <a:t>42</a:t>
            </a:fld>
            <a:endParaRPr lang="en-US" altLang="en-US" dirty="0" smtClean="0"/>
          </a:p>
        </p:txBody>
      </p:sp>
      <p:sp>
        <p:nvSpPr>
          <p:cNvPr id="1013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8449AE4F-E6B8-4906-9420-38B5221EEB4B}" type="slidenum">
              <a:rPr lang="en-US" altLang="en-US" sz="1200">
                <a:latin typeface="Times New Roman" pitchFamily="18" charset="0"/>
                <a:ea typeface="ＭＳ Ｐゴシック" pitchFamily="34" charset="-128"/>
              </a:rPr>
              <a:pPr algn="r"/>
              <a:t>42</a:t>
            </a:fld>
            <a:endParaRPr lang="en-US" altLang="en-US" sz="1200" dirty="0">
              <a:latin typeface="Times New Roman" pitchFamily="18" charset="0"/>
              <a:ea typeface="ＭＳ Ｐゴシック" pitchFamily="34" charset="-128"/>
            </a:endParaRPr>
          </a:p>
        </p:txBody>
      </p:sp>
      <p:sp>
        <p:nvSpPr>
          <p:cNvPr id="101380" name="Rectangle 2"/>
          <p:cNvSpPr>
            <a:spLocks noGrp="1" noRot="1" noChangeAspect="1" noChangeArrowheads="1" noTextEdit="1"/>
          </p:cNvSpPr>
          <p:nvPr>
            <p:ph type="sldImg"/>
          </p:nvPr>
        </p:nvSpPr>
        <p:spPr>
          <a:ln/>
        </p:spPr>
      </p:sp>
      <p:sp>
        <p:nvSpPr>
          <p:cNvPr id="1013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Hair loss is a side effect of systemic therapy, but not all drugs cause hair loss.  Some but not all may cause your hair colour to change.</a:t>
            </a:r>
          </a:p>
          <a:p>
            <a:pPr eaLnBrk="1" hangingPunct="1">
              <a:buFontTx/>
              <a:buChar char="•"/>
            </a:pPr>
            <a:r>
              <a:rPr lang="en-US" altLang="en-US" dirty="0" smtClean="0"/>
              <a:t>Hair loss is temporary</a:t>
            </a:r>
          </a:p>
          <a:p>
            <a:pPr eaLnBrk="1" hangingPunct="1">
              <a:buFontTx/>
              <a:buChar char="•"/>
            </a:pPr>
            <a:r>
              <a:rPr lang="en-US" altLang="en-US" dirty="0" smtClean="0"/>
              <a:t>When your hair does begin to grow back, it may be a different texture or colour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5A61DB5C-D0DF-4CB9-B76D-886FB7906CF9}" type="slidenum">
              <a:rPr lang="en-US" altLang="en-US" smtClean="0"/>
              <a:pPr/>
              <a:t>43</a:t>
            </a:fld>
            <a:endParaRPr lang="en-US" altLang="en-US" dirty="0"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Prior to losing your hair, you may want to visit a wig shop to match your hair colour</a:t>
            </a:r>
          </a:p>
          <a:p>
            <a:pPr eaLnBrk="1" hangingPunct="1">
              <a:buFontTx/>
              <a:buChar char="•"/>
            </a:pPr>
            <a:r>
              <a:rPr lang="en-US" altLang="en-US" dirty="0" smtClean="0"/>
              <a:t>Gently-used donated wigs are available through the Canadian Cancer Society please call for nearest location</a:t>
            </a:r>
          </a:p>
          <a:p>
            <a:pPr eaLnBrk="1" hangingPunct="1">
              <a:buFontTx/>
              <a:buChar char="•"/>
            </a:pPr>
            <a:endParaRPr lang="en-US" altLang="en-US" b="1" dirty="0" smtClean="0"/>
          </a:p>
          <a:p>
            <a:pPr eaLnBrk="1" hangingPunct="1"/>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2D962FB-B59B-4BF7-9299-E9635AC3731C}" type="slidenum">
              <a:rPr lang="en-US" altLang="en-US" smtClean="0"/>
              <a:pPr/>
              <a:t>44</a:t>
            </a:fld>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BDCDC6F-9B3F-44EB-92D6-EDCE4C88E305}" type="slidenum">
              <a:rPr lang="en-US" altLang="en-US" smtClean="0"/>
              <a:pPr/>
              <a:t>45</a:t>
            </a:fld>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A5F597B-5DDE-40E7-8421-BE62CC4EFA3A}" type="slidenum">
              <a:rPr lang="en-US" altLang="en-US" smtClean="0"/>
              <a:pPr/>
              <a:t>46</a:t>
            </a:fld>
            <a:endParaRPr lang="en-US" altLang="en-US" dirty="0" smtClean="0"/>
          </a:p>
        </p:txBody>
      </p:sp>
      <p:sp>
        <p:nvSpPr>
          <p:cNvPr id="1054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C3870D67-868E-49B6-B94D-AC789B257ED0}" type="slidenum">
              <a:rPr lang="en-US" altLang="en-US" sz="1200">
                <a:latin typeface="Times New Roman" pitchFamily="18" charset="0"/>
                <a:ea typeface="ＭＳ Ｐゴシック" pitchFamily="34" charset="-128"/>
              </a:rPr>
              <a:pPr algn="r"/>
              <a:t>46</a:t>
            </a:fld>
            <a:endParaRPr lang="en-US" altLang="en-US" sz="1200" dirty="0">
              <a:latin typeface="Times New Roman" pitchFamily="18" charset="0"/>
              <a:ea typeface="ＭＳ Ｐゴシック" pitchFamily="34" charset="-128"/>
            </a:endParaRPr>
          </a:p>
        </p:txBody>
      </p:sp>
      <p:sp>
        <p:nvSpPr>
          <p:cNvPr id="105476" name="Rectangle 2"/>
          <p:cNvSpPr>
            <a:spLocks noGrp="1" noRot="1" noChangeAspect="1" noChangeArrowheads="1" noTextEdit="1"/>
          </p:cNvSpPr>
          <p:nvPr>
            <p:ph type="sldImg"/>
          </p:nvPr>
        </p:nvSpPr>
        <p:spPr>
          <a:ln/>
        </p:spPr>
      </p:sp>
      <p:sp>
        <p:nvSpPr>
          <p:cNvPr id="1054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sz="1000" dirty="0" smtClean="0"/>
              <a:t>Changes in your memory and concentration can be very subtle or they can be quite bothersome.</a:t>
            </a:r>
          </a:p>
          <a:p>
            <a:pPr eaLnBrk="1" hangingPunct="1">
              <a:buFontTx/>
              <a:buChar char="•"/>
            </a:pPr>
            <a:r>
              <a:rPr lang="en-US" altLang="en-US" sz="1000" dirty="0" smtClean="0"/>
              <a:t>These side effects may disappear after your treatment is completed.</a:t>
            </a:r>
          </a:p>
          <a:p>
            <a:pPr eaLnBrk="1" hangingPunct="1">
              <a:buFontTx/>
              <a:buChar char="•"/>
            </a:pPr>
            <a:r>
              <a:rPr lang="en-US" altLang="en-US" dirty="0" smtClean="0"/>
              <a:t>If you are concerned about these changes – please contact Patient and Family Counselling to speak with a counselor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D780783-2B0F-41FD-A776-D8289856E893}" type="slidenum">
              <a:rPr lang="en-US" altLang="en-US" smtClean="0"/>
              <a:pPr/>
              <a:t>47</a:t>
            </a:fld>
            <a:endParaRPr lang="en-US" altLang="en-US" dirty="0" smtClean="0"/>
          </a:p>
        </p:txBody>
      </p:sp>
      <p:sp>
        <p:nvSpPr>
          <p:cNvPr id="1064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5F5029D8-150F-41B9-BEC6-8A93B853BD6E}" type="slidenum">
              <a:rPr lang="en-US" altLang="en-US" sz="1200">
                <a:latin typeface="Times New Roman" pitchFamily="18" charset="0"/>
                <a:ea typeface="ＭＳ Ｐゴシック" pitchFamily="34" charset="-128"/>
              </a:rPr>
              <a:pPr algn="r"/>
              <a:t>47</a:t>
            </a:fld>
            <a:endParaRPr lang="en-US" altLang="en-US" sz="1200" dirty="0">
              <a:latin typeface="Times New Roman" pitchFamily="18" charset="0"/>
              <a:ea typeface="ＭＳ Ｐゴシック" pitchFamily="34" charset="-128"/>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b="1" dirty="0" smtClean="0"/>
              <a:t>Information below can be used to help answer questions:</a:t>
            </a:r>
          </a:p>
          <a:p>
            <a:pPr eaLnBrk="1" hangingPunct="1">
              <a:buFontTx/>
              <a:buChar char="•"/>
            </a:pPr>
            <a:r>
              <a:rPr lang="en-US" altLang="en-US" dirty="0" smtClean="0"/>
              <a:t>Some treatments may cause changes to hormonal system; men may decrease the sperm count</a:t>
            </a:r>
          </a:p>
          <a:p>
            <a:pPr eaLnBrk="1" hangingPunct="1">
              <a:buFontTx/>
              <a:buChar char="•"/>
            </a:pPr>
            <a:r>
              <a:rPr lang="en-US" altLang="en-US" dirty="0" smtClean="0"/>
              <a:t>For some men, sperm banking may be appropriate prior to starting treatment.  If unsure, speak with your doctor</a:t>
            </a:r>
          </a:p>
          <a:p>
            <a:pPr eaLnBrk="1" hangingPunct="1">
              <a:buFontTx/>
              <a:buChar char="•"/>
            </a:pPr>
            <a:r>
              <a:rPr lang="en-US" altLang="en-US" dirty="0" smtClean="0"/>
              <a:t>Birth control is very important for BOTH men and women.  Pregnancy MUST be avoided while on treatment</a:t>
            </a:r>
          </a:p>
          <a:p>
            <a:pPr eaLnBrk="1" hangingPunct="1">
              <a:buFontTx/>
              <a:buChar char="•"/>
            </a:pPr>
            <a:r>
              <a:rPr lang="en-US" altLang="en-US" dirty="0" smtClean="0"/>
              <a:t>If you need guidance with concerns about intimacy and your relationships, contact Patient and Family Counselling</a:t>
            </a:r>
            <a:r>
              <a:rPr lang="en-US" altLang="en-US" baseline="0" dirty="0" smtClean="0"/>
              <a:t> Services</a:t>
            </a:r>
            <a:endParaRPr lang="en-US" alt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93EAE17-7D27-49A6-89F9-860556CB0F5C}" type="slidenum">
              <a:rPr lang="en-US" altLang="en-US" smtClean="0"/>
              <a:pPr/>
              <a:t>48</a:t>
            </a:fld>
            <a:endParaRPr lang="en-US" altLang="en-US" dirty="0" smtClean="0"/>
          </a:p>
        </p:txBody>
      </p:sp>
      <p:sp>
        <p:nvSpPr>
          <p:cNvPr id="1075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7C1D576F-1D62-4345-A816-95C6684ECE72}" type="slidenum">
              <a:rPr lang="en-US" altLang="en-US" sz="1200">
                <a:latin typeface="Times New Roman" pitchFamily="18" charset="0"/>
              </a:rPr>
              <a:pPr algn="r"/>
              <a:t>48</a:t>
            </a:fld>
            <a:endParaRPr lang="en-US" altLang="en-US" sz="1200" dirty="0">
              <a:latin typeface="Times New Roman" pitchFamily="18"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buFontTx/>
              <a:buChar char="•"/>
            </a:pPr>
            <a:r>
              <a:rPr lang="en-US" altLang="en-US" dirty="0" smtClean="0"/>
              <a:t>READ off Slide </a:t>
            </a:r>
          </a:p>
          <a:p>
            <a:pPr eaLnBrk="1" hangingPunct="1">
              <a:buFontTx/>
              <a:buChar char="•"/>
            </a:pPr>
            <a:r>
              <a:rPr lang="en-US" altLang="en-US" dirty="0" smtClean="0"/>
              <a:t>Each cancer centre can talk about cafeterias etc.</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9A6C8416-3ACB-4A4F-BDEB-8EFB14A6B4ED}" type="slidenum">
              <a:rPr lang="en-US" altLang="en-US" smtClean="0"/>
              <a:pPr/>
              <a:t>49</a:t>
            </a:fld>
            <a:endParaRPr lang="en-US" altLang="en-US" dirty="0" smtClean="0"/>
          </a:p>
        </p:txBody>
      </p:sp>
      <p:sp>
        <p:nvSpPr>
          <p:cNvPr id="108547" name="Slide Image Placeholder 1"/>
          <p:cNvSpPr>
            <a:spLocks noGrp="1" noRot="1" noChangeAspect="1" noTextEdit="1"/>
          </p:cNvSpPr>
          <p:nvPr>
            <p:ph type="sldImg"/>
          </p:nvPr>
        </p:nvSpPr>
        <p:spPr>
          <a:ln/>
        </p:spPr>
      </p:sp>
      <p:sp>
        <p:nvSpPr>
          <p:cNvPr id="10854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CA" altLang="en-US" dirty="0" smtClean="0"/>
              <a:t>Read</a:t>
            </a:r>
            <a:r>
              <a:rPr lang="en-CA" altLang="en-US" baseline="0" dirty="0" smtClean="0"/>
              <a:t> off slide- </a:t>
            </a:r>
          </a:p>
          <a:p>
            <a:pPr eaLnBrk="1" hangingPunct="1"/>
            <a:r>
              <a:rPr lang="en-CA" altLang="en-US" baseline="0" dirty="0" smtClean="0"/>
              <a:t>Prescriptions: emphasize that cancer treatment drugs are filled at the BC Cancer Pharmacy, not a community pharmacy.</a:t>
            </a:r>
            <a:endParaRPr lang="en-US" altLang="en-US" dirty="0" smtClean="0"/>
          </a:p>
        </p:txBody>
      </p:sp>
      <p:sp>
        <p:nvSpPr>
          <p:cNvPr id="10854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790D8E20-9CE0-4D66-B80B-20AE95AFE586}" type="slidenum">
              <a:rPr lang="en-US" altLang="en-US" sz="1200">
                <a:latin typeface="Times New Roman" pitchFamily="18" charset="0"/>
              </a:rPr>
              <a:pPr algn="r"/>
              <a:t>49</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sz="1200" dirty="0" smtClean="0"/>
              <a:t>Treatments</a:t>
            </a:r>
            <a:r>
              <a:rPr lang="en-US" altLang="en-US" sz="1200" baseline="0" dirty="0" smtClean="0"/>
              <a:t> for cancer include surgery, radiation therapy, systemic therapy and smoking cessation.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altLang="en-US" sz="12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CA" altLang="en-US" sz="1200" baseline="0" dirty="0" smtClean="0"/>
              <a:t>Smoking cessation is a part of cancer treatment, so if you use recreational tobacco we recommend stopping smoking. This does not include ceremonial tobacco used by indigenous groups.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CA" altLang="en-US" sz="1200" baseline="0" dirty="0" smtClean="0"/>
          </a:p>
          <a:p>
            <a:r>
              <a:rPr lang="en-US" dirty="0" smtClean="0">
                <a:ea typeface="Arial" charset="0"/>
                <a:cs typeface="Arial" charset="0"/>
              </a:rPr>
              <a:t>The 50th anniversary of the Surgeon General's report on smoking reported</a:t>
            </a:r>
            <a:r>
              <a:rPr lang="en-US" baseline="0" dirty="0" smtClean="0">
                <a:ea typeface="Arial" charset="0"/>
                <a:cs typeface="Arial" charset="0"/>
              </a:rPr>
              <a:t> that s</a:t>
            </a:r>
            <a:r>
              <a:rPr lang="en-US" dirty="0" smtClean="0">
                <a:ea typeface="Arial" charset="0"/>
                <a:cs typeface="Arial" charset="0"/>
              </a:rPr>
              <a:t>topping smoking at the time of cancer diagnosis could lower the risk of death by up to 40% </a:t>
            </a:r>
          </a:p>
          <a:p>
            <a:pPr eaLnBrk="1" hangingPunct="1">
              <a:defRPr/>
            </a:pPr>
            <a:endParaRPr lang="en-CA" altLang="en-US" b="0" u="none" dirty="0" smtClean="0"/>
          </a:p>
          <a:p>
            <a:pPr eaLnBrk="1" hangingPunct="1">
              <a:defRPr/>
            </a:pPr>
            <a:endParaRPr lang="en-CA" altLang="en-US" b="0" u="none" dirty="0" smtClean="0"/>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Arial" charset="0"/>
                <a:cs typeface="Arial" charset="0"/>
              </a:rPr>
              <a:t>For some patients the benefits of quitting smoking being equal to, or even exceeding, the value of the latest cancer therapies</a:t>
            </a:r>
          </a:p>
          <a:p>
            <a:pPr eaLnBrk="1" hangingPunct="1">
              <a:defRPr/>
            </a:pPr>
            <a:endParaRPr lang="en-CA" altLang="en-US" b="0" u="none" dirty="0"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741529F2-37BF-4C49-9F32-467F375096A7}" type="slidenum">
              <a:rPr lang="en-US" altLang="en-US" smtClean="0"/>
              <a:pPr/>
              <a:t>5</a:t>
            </a:fld>
            <a:endParaRPr lang="en-US" altLang="en-US" dirty="0" smtClean="0"/>
          </a:p>
        </p:txBody>
      </p:sp>
    </p:spTree>
    <p:extLst>
      <p:ext uri="{BB962C8B-B14F-4D97-AF65-F5344CB8AC3E}">
        <p14:creationId xmlns:p14="http://schemas.microsoft.com/office/powerpoint/2010/main" val="3288397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AF3461C7-7769-4F68-8972-7EDB6760D301}" type="slidenum">
              <a:rPr lang="en-US" altLang="en-US" smtClean="0"/>
              <a:pPr/>
              <a:t>50</a:t>
            </a:fld>
            <a:endParaRPr lang="en-US" altLang="en-US" dirty="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It is important to stay well hydrated to prevent some of the potential side effects and symptoms – READ off slide</a:t>
            </a:r>
          </a:p>
          <a:p>
            <a:pPr eaLnBrk="1" hangingPunct="1"/>
            <a:r>
              <a:rPr lang="en-US" altLang="en-US" dirty="0" smtClean="0"/>
              <a:t>http://www.bccancer.bc.ca/PPI/copingwithcancer/nutrition/default.htm</a:t>
            </a:r>
          </a:p>
          <a:p>
            <a:pPr eaLnBrk="1" hangingPunct="1"/>
            <a:r>
              <a:rPr lang="en-US" altLang="en-US" dirty="0" smtClean="0"/>
              <a:t>http://www.bccancer.bc.ca/PPI/copingwithcancer/nutrition/faqs/duringtreatment.htm</a:t>
            </a:r>
          </a:p>
          <a:p>
            <a:pPr eaLnBrk="1" hangingPunct="1"/>
            <a:endParaRPr lang="en-US" alt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solidFill>
                  <a:schemeClr val="accent2">
                    <a:lumMod val="50000"/>
                  </a:schemeClr>
                </a:solidFill>
              </a:rPr>
              <a:t>READ off slide</a:t>
            </a:r>
            <a:endParaRPr lang="en-US" dirty="0"/>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BFDF8B3-0F3C-477B-9AB3-CDFD0C34B171}" type="slidenum">
              <a:rPr lang="en-US" altLang="en-US" smtClean="0"/>
              <a:pPr/>
              <a:t>51</a:t>
            </a:fld>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BE00B4EC-01EE-4A39-864F-A381BAB300DE}" type="slidenum">
              <a:rPr lang="en-US" altLang="en-US" smtClean="0"/>
              <a:pPr/>
              <a:t>52</a:t>
            </a:fld>
            <a:endParaRPr lang="en-US" alt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solidFill>
                  <a:schemeClr val="accent2">
                    <a:lumMod val="50000"/>
                  </a:schemeClr>
                </a:solidFill>
              </a:rPr>
              <a:t>READ off slide</a:t>
            </a:r>
          </a:p>
          <a:p>
            <a:pPr>
              <a:defRPr/>
            </a:pPr>
            <a:endParaRPr 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C88BA84B-5079-4636-9724-B1713C646974}" type="slidenum">
              <a:rPr lang="en-US" altLang="en-US" smtClean="0"/>
              <a:pPr/>
              <a:t>53</a:t>
            </a:fld>
            <a:endParaRPr lang="en-US" alt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81CFF904-DF9F-4AB8-91DE-59763BC5C48C}" type="slidenum">
              <a:rPr lang="en-US" altLang="en-US" smtClean="0"/>
              <a:pPr/>
              <a:t>54</a:t>
            </a:fld>
            <a:endParaRPr lang="en-US" altLang="en-US" dirty="0" smtClean="0"/>
          </a:p>
        </p:txBody>
      </p:sp>
      <p:sp>
        <p:nvSpPr>
          <p:cNvPr id="1136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133FF7D3-81A8-4555-88BE-037EAE34A784}" type="slidenum">
              <a:rPr lang="en-US" altLang="en-US" sz="1200">
                <a:latin typeface="Times New Roman" pitchFamily="18" charset="0"/>
                <a:ea typeface="ＭＳ Ｐゴシック" pitchFamily="34" charset="-128"/>
              </a:rPr>
              <a:pPr algn="r"/>
              <a:t>54</a:t>
            </a:fld>
            <a:endParaRPr lang="en-US" altLang="en-US" sz="1200" dirty="0">
              <a:latin typeface="Times New Roman" pitchFamily="18" charset="0"/>
              <a:ea typeface="ＭＳ Ｐゴシック" pitchFamily="34" charset="-128"/>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b="1" dirty="0" smtClean="0"/>
              <a:t>Call us immediately for the following symptoms:</a:t>
            </a:r>
          </a:p>
          <a:p>
            <a:pPr eaLnBrk="1" hangingPunct="1">
              <a:buFontTx/>
              <a:buChar char="•"/>
            </a:pPr>
            <a:r>
              <a:rPr lang="en-US" altLang="en-US" dirty="0" smtClean="0"/>
              <a:t>If you develop a sustained fever of 38 degrees Celsius</a:t>
            </a:r>
          </a:p>
          <a:p>
            <a:pPr eaLnBrk="1" hangingPunct="1">
              <a:buFontTx/>
              <a:buChar char="•"/>
            </a:pPr>
            <a:r>
              <a:rPr lang="en-US" altLang="en-US" dirty="0" smtClean="0"/>
              <a:t>If you develop mouth sores that make difficult to eat a soft diet or drink fluids</a:t>
            </a:r>
          </a:p>
          <a:p>
            <a:pPr eaLnBrk="1" hangingPunct="1">
              <a:buFontTx/>
              <a:buChar char="•"/>
            </a:pPr>
            <a:r>
              <a:rPr lang="en-US" altLang="en-US" i="0" dirty="0" smtClean="0"/>
              <a:t>If you develop diarrhea, and you have not been given anti-diarrhea drugs</a:t>
            </a:r>
          </a:p>
          <a:p>
            <a:pPr eaLnBrk="1" hangingPunct="1">
              <a:buFontTx/>
              <a:buChar char="•"/>
            </a:pPr>
            <a:r>
              <a:rPr lang="en-US" altLang="en-US" i="0" dirty="0" smtClean="0"/>
              <a:t>If</a:t>
            </a:r>
            <a:r>
              <a:rPr lang="en-US" altLang="en-US" i="0" baseline="0" dirty="0" smtClean="0"/>
              <a:t> you develop diarrhea and </a:t>
            </a:r>
            <a:r>
              <a:rPr lang="en-US" altLang="en-US" i="0" dirty="0" smtClean="0"/>
              <a:t>you experience 6 or more loose stools in a 24 hour period (Again, your nurse will give you more specific details based on which drug you will be receiving)</a:t>
            </a:r>
          </a:p>
          <a:p>
            <a:pPr eaLnBrk="1" hangingPunct="1">
              <a:buFontTx/>
              <a:buChar char="•"/>
            </a:pPr>
            <a:r>
              <a:rPr lang="en-US" altLang="en-US" dirty="0" smtClean="0"/>
              <a:t>If you have not had a bowel movement in 3 days (constipation),</a:t>
            </a:r>
          </a:p>
          <a:p>
            <a:pPr eaLnBrk="1" hangingPunct="1">
              <a:buFontTx/>
              <a:buChar char="•"/>
            </a:pPr>
            <a:r>
              <a:rPr lang="en-US" altLang="en-US" dirty="0" smtClean="0"/>
              <a:t>If you experience vomiting lasting for more than 24 hours</a:t>
            </a:r>
          </a:p>
          <a:p>
            <a:pPr eaLnBrk="1" hangingPunct="1">
              <a:buFontTx/>
              <a:buChar char="•"/>
            </a:pPr>
            <a:r>
              <a:rPr lang="en-US" altLang="en-US" dirty="0" smtClean="0"/>
              <a:t>You have nausea that lasts for more than a few days:</a:t>
            </a:r>
          </a:p>
          <a:p>
            <a:pPr eaLnBrk="1" hangingPunct="1">
              <a:buFontTx/>
              <a:buChar char="•"/>
            </a:pPr>
            <a:r>
              <a:rPr lang="en-US" altLang="en-US" dirty="0" smtClean="0"/>
              <a:t>feel lightheaded or dizzy</a:t>
            </a:r>
          </a:p>
          <a:p>
            <a:pPr eaLnBrk="1" hangingPunct="1">
              <a:buFontTx/>
              <a:buChar char="•"/>
            </a:pPr>
            <a:r>
              <a:rPr lang="en-US" altLang="en-US" dirty="0" smtClean="0"/>
              <a:t>If you develop abnormal bleeding or bruising, such as a nosebleed,</a:t>
            </a:r>
          </a:p>
          <a:p>
            <a:pPr eaLnBrk="1" hangingPunct="1">
              <a:buFontTx/>
              <a:buChar char="•"/>
            </a:pPr>
            <a:r>
              <a:rPr lang="en-US" altLang="en-US" dirty="0" smtClean="0"/>
              <a:t>After you return home, if you notice pain, redness or swelling in the area where the drug was given through the IV</a:t>
            </a:r>
          </a:p>
          <a:p>
            <a:pPr eaLnBrk="1" hangingPunct="1"/>
            <a:endParaRPr lang="en-US" altLang="en-US" b="1" dirty="0" smtClean="0"/>
          </a:p>
          <a:p>
            <a:pPr eaLnBrk="1" hangingPunct="1">
              <a:buFontTx/>
              <a:buChar char="•"/>
            </a:pPr>
            <a:endParaRPr lang="en-US" altLang="en-US" b="1" dirty="0" smtClean="0"/>
          </a:p>
          <a:p>
            <a:pPr eaLnBrk="1" hangingPunct="1">
              <a:buFontTx/>
              <a:buChar char="•"/>
            </a:pPr>
            <a:endParaRPr lang="en-US" altLang="en-US" b="1" dirty="0" smtClean="0"/>
          </a:p>
          <a:p>
            <a:pPr eaLnBrk="1" hangingPunct="1">
              <a:buFontTx/>
              <a:buChar char="•"/>
            </a:pPr>
            <a:endParaRPr lang="en-US" altLang="en-US" b="1" dirty="0" smtClean="0"/>
          </a:p>
          <a:p>
            <a:pPr eaLnBrk="1" hangingPunct="1"/>
            <a:endParaRPr lang="en-US" altLang="en-US" b="1"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00A15E00-410D-4063-AEB3-74A4D22B1906}" type="slidenum">
              <a:rPr lang="en-US" altLang="en-US" smtClean="0"/>
              <a:pPr/>
              <a:t>55</a:t>
            </a:fld>
            <a:endParaRPr lang="en-US" altLang="en-US" dirty="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r>
              <a:rPr lang="en-US" altLang="en-US" dirty="0" smtClean="0"/>
              <a:t>Our pharmacists are an excellent resource and have a wealth of information about:</a:t>
            </a:r>
          </a:p>
          <a:p>
            <a:pPr>
              <a:buFontTx/>
              <a:buChar char="•"/>
            </a:pPr>
            <a:r>
              <a:rPr lang="en-US" altLang="en-US" dirty="0" smtClean="0"/>
              <a:t>Systemic therapy drugs. You will be given an appointment to speak with a pharmacist about your particular cancer drug </a:t>
            </a:r>
            <a:r>
              <a:rPr lang="en-US" altLang="en-US" b="1" dirty="0" smtClean="0"/>
              <a:t>pills.</a:t>
            </a:r>
          </a:p>
          <a:p>
            <a:pPr>
              <a:buFontTx/>
              <a:buChar char="•"/>
            </a:pPr>
            <a:r>
              <a:rPr lang="en-US" altLang="en-US" dirty="0" smtClean="0"/>
              <a:t>Treatment side effects</a:t>
            </a:r>
          </a:p>
          <a:p>
            <a:pPr>
              <a:buFontTx/>
              <a:buChar char="•"/>
            </a:pPr>
            <a:r>
              <a:rPr lang="en-US" altLang="en-US" dirty="0" smtClean="0"/>
              <a:t>Herbal information </a:t>
            </a:r>
          </a:p>
          <a:p>
            <a:pPr>
              <a:buFontTx/>
              <a:buChar char="•"/>
            </a:pPr>
            <a:r>
              <a:rPr lang="en-US" altLang="en-US" dirty="0" smtClean="0"/>
              <a:t>Drug interactions</a:t>
            </a:r>
          </a:p>
          <a:p>
            <a:pPr>
              <a:buFontTx/>
              <a:buChar char="•"/>
            </a:pPr>
            <a:r>
              <a:rPr lang="en-CA" altLang="en-US" dirty="0" smtClean="0"/>
              <a:t>They are very happy to discuss any questions about your prescriptions or natural health products.</a:t>
            </a:r>
            <a:endParaRPr lang="en-US" altLang="en-US" dirty="0" smtClean="0"/>
          </a:p>
          <a:p>
            <a:pPr>
              <a:buClr>
                <a:srgbClr val="3C3C77"/>
              </a:buClr>
            </a:pPr>
            <a:endParaRPr lang="en-US" altLang="en-US" dirty="0" smtClean="0">
              <a:solidFill>
                <a:srgbClr val="3C3C77"/>
              </a:solidFill>
            </a:endParaRPr>
          </a:p>
          <a:p>
            <a:endParaRPr lang="en-US" alt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8A630407-2817-42AA-BE09-41C645946352}" type="slidenum">
              <a:rPr lang="en-US" sz="1200">
                <a:solidFill>
                  <a:srgbClr val="000000"/>
                </a:solidFill>
                <a:latin typeface="+mn-lt"/>
              </a:rPr>
              <a:pPr algn="r" eaLnBrk="1" hangingPunct="1">
                <a:defRPr/>
              </a:pPr>
              <a:t>56</a:t>
            </a:fld>
            <a:endParaRPr lang="en-US" sz="1200" dirty="0">
              <a:solidFill>
                <a:srgbClr val="000000"/>
              </a:solidFill>
              <a:latin typeface="+mn-lt"/>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p>
            <a:pPr eaLnBrk="1" hangingPunct="1">
              <a:spcBef>
                <a:spcPct val="0"/>
              </a:spcBef>
            </a:pPr>
            <a:r>
              <a:rPr lang="en-US" altLang="en-US" dirty="0" smtClean="0"/>
              <a:t>To ensure that you are receiving the correct drug and information, you will be asked each time to provide two identifiers (such as your date of birth and address) AND one of them must be a primary piece of identification or two secondary pieces of identification. </a:t>
            </a:r>
          </a:p>
          <a:p>
            <a:pPr eaLnBrk="1" hangingPunct="1">
              <a:spcBef>
                <a:spcPct val="0"/>
              </a:spcBef>
            </a:pPr>
            <a:endParaRPr lang="en-US" altLang="en-US" dirty="0" smtClean="0"/>
          </a:p>
          <a:p>
            <a:pPr eaLnBrk="1" hangingPunct="1">
              <a:spcBef>
                <a:spcPct val="0"/>
              </a:spcBef>
            </a:pPr>
            <a:r>
              <a:rPr lang="en-US" altLang="en-US" b="1" dirty="0" smtClean="0"/>
              <a:t>Primary Identification: </a:t>
            </a:r>
            <a:r>
              <a:rPr lang="en-US" altLang="en-US" sz="1000" dirty="0" smtClean="0"/>
              <a:t>Driver’s license, Passport , Provincial identity card issued by the Province of BC, Police identity card issued by RCMP or municipality, Certificate of Indian Status card </a:t>
            </a:r>
          </a:p>
          <a:p>
            <a:pPr eaLnBrk="1" hangingPunct="1">
              <a:spcBef>
                <a:spcPct val="0"/>
              </a:spcBef>
            </a:pPr>
            <a:r>
              <a:rPr lang="en-US" altLang="en-US" b="1" dirty="0" smtClean="0"/>
              <a:t>Secondary Identification: </a:t>
            </a:r>
            <a:r>
              <a:rPr lang="en-US" altLang="en-US" dirty="0" smtClean="0"/>
              <a:t>BC Cancer Agency identification card, Care card issued by the Province of BC, Birth certificate, Canadian citizenship card, Landed immigrant status papers </a:t>
            </a:r>
          </a:p>
          <a:p>
            <a:pPr eaLnBrk="1" hangingPunct="1">
              <a:spcBef>
                <a:spcPct val="0"/>
              </a:spcBef>
            </a:pPr>
            <a:r>
              <a:rPr lang="en-US" altLang="en-US" dirty="0" smtClean="0"/>
              <a:t>Naturalization certificate, Marriage certificate, Change of name certificate, Identification or discharge certificate from External Affairs Canada or Canadian Armed Forces, Consular identity card </a:t>
            </a:r>
          </a:p>
          <a:p>
            <a:pPr eaLnBrk="1" hangingPunct="1">
              <a:spcBef>
                <a:spcPct val="0"/>
              </a:spcBef>
            </a:pPr>
            <a:r>
              <a:rPr lang="en-US" altLang="en-US" dirty="0" smtClean="0"/>
              <a:t> </a:t>
            </a:r>
          </a:p>
          <a:p>
            <a:pPr eaLnBrk="1" hangingPunct="1">
              <a:spcBef>
                <a:spcPct val="0"/>
              </a:spcBef>
            </a:pPr>
            <a:r>
              <a:rPr lang="en-US" altLang="en-US" dirty="0" smtClean="0"/>
              <a:t>If you are sending someone else to pick up your drug, he/she will be asked for a signed letter indicating your permission OR two pieces of your identification as noted above.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READ off slide</a:t>
            </a:r>
          </a:p>
          <a:p>
            <a:r>
              <a:rPr lang="en-US" altLang="en-US" dirty="0" smtClean="0"/>
              <a:t>Offer any local information as required.</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192B206-0400-4762-AE5D-A2D80CD739CB}" type="slidenum">
              <a:rPr lang="en-US" altLang="en-US" smtClean="0"/>
              <a:pPr/>
              <a:t>57</a:t>
            </a:fld>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2DF49FC4-D05E-4628-AE4F-29FD8E9B3761}" type="slidenum">
              <a:rPr lang="en-US" altLang="en-US" smtClean="0"/>
              <a:pPr/>
              <a:t>58</a:t>
            </a:fld>
            <a:endParaRPr lang="en-US" altLang="en-US" dirty="0"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Read off slide</a:t>
            </a:r>
          </a:p>
          <a:p>
            <a:pPr eaLnBrk="1" hangingPunct="1"/>
            <a:r>
              <a:rPr lang="en-US" altLang="en-US" dirty="0" smtClean="0"/>
              <a:t>Offer any local information as required.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Read off</a:t>
            </a:r>
            <a:r>
              <a:rPr lang="en-CA" baseline="0" dirty="0" smtClean="0"/>
              <a:t> slide.</a:t>
            </a:r>
          </a:p>
          <a:p>
            <a:endParaRPr lang="en-CA" baseline="0" dirty="0" smtClean="0"/>
          </a:p>
          <a:p>
            <a:r>
              <a:rPr lang="en-CA" baseline="0" dirty="0" smtClean="0"/>
              <a:t>Emphasize that these side effects are most common for patients with head and neck cancers but they may also occur with other types of cancer.</a:t>
            </a:r>
          </a:p>
        </p:txBody>
      </p:sp>
      <p:sp>
        <p:nvSpPr>
          <p:cNvPr id="4" name="Slide Number Placeholder 3"/>
          <p:cNvSpPr>
            <a:spLocks noGrp="1"/>
          </p:cNvSpPr>
          <p:nvPr>
            <p:ph type="sldNum" sz="quarter" idx="10"/>
          </p:nvPr>
        </p:nvSpPr>
        <p:spPr/>
        <p:txBody>
          <a:bodyPr/>
          <a:lstStyle/>
          <a:p>
            <a:pPr>
              <a:defRPr/>
            </a:pPr>
            <a:fld id="{7EE2FE41-9E9D-4FE7-82B5-C749DA7647C5}" type="slidenum">
              <a:rPr lang="en-US" smtClean="0"/>
              <a:pPr>
                <a:defRPr/>
              </a:pPr>
              <a:t>59</a:t>
            </a:fld>
            <a:endParaRPr lang="en-US" dirty="0"/>
          </a:p>
        </p:txBody>
      </p:sp>
    </p:spTree>
    <p:extLst>
      <p:ext uri="{BB962C8B-B14F-4D97-AF65-F5344CB8AC3E}">
        <p14:creationId xmlns:p14="http://schemas.microsoft.com/office/powerpoint/2010/main" val="499908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CA" dirty="0" smtClean="0"/>
              <a:t>In addition, smoking is associated with increased infection rates, lung</a:t>
            </a:r>
            <a:r>
              <a:rPr lang="en-CA" baseline="0" dirty="0" smtClean="0"/>
              <a:t> </a:t>
            </a:r>
            <a:r>
              <a:rPr lang="en-CA" dirty="0" smtClean="0"/>
              <a:t> complications, impaired wound healing following surgery for cancer and longer  hospital stays.</a:t>
            </a:r>
          </a:p>
          <a:p>
            <a:endParaRPr lang="en-CA" baseline="0" dirty="0" smtClean="0"/>
          </a:p>
          <a:p>
            <a:r>
              <a:rPr lang="en-CA" baseline="0" dirty="0" smtClean="0"/>
              <a:t>Stopping smoking can help your other cancer treatments work better, lower your chance of complications and side effects, and for side effects you do experience they may be less severe. </a:t>
            </a:r>
          </a:p>
          <a:p>
            <a:endParaRPr lang="en-CA" dirty="0" smtClean="0"/>
          </a:p>
          <a:p>
            <a:r>
              <a:rPr lang="en-CA" dirty="0" smtClean="0"/>
              <a:t>Overall, quitting smoking will improve</a:t>
            </a:r>
            <a:r>
              <a:rPr lang="en-CA" baseline="0" dirty="0" smtClean="0"/>
              <a:t> your quality of life…helping you to live better</a:t>
            </a:r>
            <a:endParaRPr lang="en-CA" dirty="0" smtClean="0"/>
          </a:p>
          <a:p>
            <a:endParaRPr lang="en-CA" dirty="0" smtClean="0"/>
          </a:p>
        </p:txBody>
      </p:sp>
    </p:spTree>
    <p:extLst>
      <p:ext uri="{BB962C8B-B14F-4D97-AF65-F5344CB8AC3E}">
        <p14:creationId xmlns:p14="http://schemas.microsoft.com/office/powerpoint/2010/main" val="3645164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D289FF9A-B883-4082-BCC1-09DDAC9931E6}" type="slidenum">
              <a:rPr lang="en-US" altLang="en-US" smtClean="0"/>
              <a:pPr/>
              <a:t>60</a:t>
            </a:fld>
            <a:endParaRPr lang="en-US" altLang="en-US" dirty="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Read off slide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EE2FE41-9E9D-4FE7-82B5-C749DA7647C5}" type="slidenum">
              <a:rPr lang="en-US" smtClean="0"/>
              <a:pPr>
                <a:defRPr/>
              </a:pPr>
              <a:t>61</a:t>
            </a:fld>
            <a:endParaRPr lang="en-US" dirty="0"/>
          </a:p>
        </p:txBody>
      </p:sp>
    </p:spTree>
    <p:extLst>
      <p:ext uri="{BB962C8B-B14F-4D97-AF65-F5344CB8AC3E}">
        <p14:creationId xmlns:p14="http://schemas.microsoft.com/office/powerpoint/2010/main" val="2385630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lots of resources available to support you in stopping smoking including:</a:t>
            </a:r>
          </a:p>
          <a:p>
            <a:pPr marL="171450" indent="-171450">
              <a:buFont typeface="Arial" panose="020B0604020202020204" pitchFamily="34" charset="0"/>
              <a:buChar char="•"/>
            </a:pPr>
            <a:r>
              <a:rPr lang="en-CA" dirty="0" smtClean="0"/>
              <a:t>Free nicotine replacement therapies like the patch</a:t>
            </a:r>
            <a:r>
              <a:rPr lang="en-CA" baseline="0" dirty="0" smtClean="0"/>
              <a:t> or gum which you can get from any pharmacy without a prescription. Just talk to your pharmacist!</a:t>
            </a:r>
            <a:endParaRPr lang="en-CA" dirty="0" smtClean="0"/>
          </a:p>
          <a:p>
            <a:endParaRPr lang="en-CA" dirty="0" smtClean="0"/>
          </a:p>
          <a:p>
            <a:pPr marL="171450" indent="-171450">
              <a:buFont typeface="Arial" panose="020B0604020202020204" pitchFamily="34" charset="0"/>
              <a:buChar char="•"/>
            </a:pPr>
            <a:r>
              <a:rPr lang="en-CA" dirty="0" err="1" smtClean="0"/>
              <a:t>QuitNow</a:t>
            </a:r>
            <a:r>
              <a:rPr lang="en-CA" dirty="0" smtClean="0"/>
              <a:t> is a provincial phone</a:t>
            </a:r>
            <a:r>
              <a:rPr lang="en-CA" baseline="0" dirty="0" smtClean="0"/>
              <a:t> line that provide you direct support in making a quit plan and seeing it through</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If you live in the lower mainland you ask for an appointment at the Vancouver General Hospital smoking cessation clinic</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baseline="0" dirty="0" smtClean="0"/>
              <a:t>The First Nations Health Authority has resources and supports for patients with indigenous heritage\</a:t>
            </a:r>
          </a:p>
          <a:p>
            <a:pPr marL="171450" indent="-171450">
              <a:buFont typeface="Arial" panose="020B0604020202020204" pitchFamily="34" charset="0"/>
              <a:buChar char="•"/>
            </a:pPr>
            <a:endParaRPr lang="en-CA" baseline="0" dirty="0" smtClean="0"/>
          </a:p>
          <a:p>
            <a:pPr marL="171450" indent="-171450">
              <a:buFont typeface="Arial" panose="020B0604020202020204" pitchFamily="34" charset="0"/>
              <a:buChar char="•"/>
            </a:pPr>
            <a:r>
              <a:rPr lang="en-CA" dirty="0" smtClean="0"/>
              <a:t>And</a:t>
            </a:r>
            <a:r>
              <a:rPr lang="en-CA" baseline="0" dirty="0" smtClean="0"/>
              <a:t> of course any </a:t>
            </a:r>
            <a:r>
              <a:rPr lang="en-CA" dirty="0" smtClean="0"/>
              <a:t>Oncology Nurse at BC cancer can further discuss benefits of quitting smoking and tobacco use and refer you to the </a:t>
            </a:r>
            <a:r>
              <a:rPr lang="en-CA" dirty="0" err="1" smtClean="0"/>
              <a:t>Quitnow</a:t>
            </a:r>
            <a:r>
              <a:rPr lang="en-CA" dirty="0" smtClean="0"/>
              <a:t> program</a:t>
            </a:r>
          </a:p>
          <a:p>
            <a:endParaRPr lang="en-US" dirty="0"/>
          </a:p>
        </p:txBody>
      </p:sp>
      <p:sp>
        <p:nvSpPr>
          <p:cNvPr id="4" name="Slide Number Placeholder 3"/>
          <p:cNvSpPr>
            <a:spLocks noGrp="1"/>
          </p:cNvSpPr>
          <p:nvPr>
            <p:ph type="sldNum" sz="quarter" idx="10"/>
          </p:nvPr>
        </p:nvSpPr>
        <p:spPr/>
        <p:txBody>
          <a:bodyPr/>
          <a:lstStyle/>
          <a:p>
            <a:fld id="{916D31EF-3ADC-4348-A9AF-CB629511BF7C}" type="slidenum">
              <a:rPr lang="en-CA" smtClean="0"/>
              <a:pPr/>
              <a:t>7</a:t>
            </a:fld>
            <a:endParaRPr lang="en-CA"/>
          </a:p>
        </p:txBody>
      </p:sp>
    </p:spTree>
    <p:extLst>
      <p:ext uri="{BB962C8B-B14F-4D97-AF65-F5344CB8AC3E}">
        <p14:creationId xmlns:p14="http://schemas.microsoft.com/office/powerpoint/2010/main" val="2960771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18780094-F74C-4F5F-822A-F4659B34F840}" type="slidenum">
              <a:rPr lang="en-US" altLang="en-US" smtClean="0"/>
              <a:pPr/>
              <a:t>8</a:t>
            </a:fld>
            <a:endParaRPr lang="en-US" altLang="en-US" dirty="0" smtClean="0"/>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0F6ADB15-6E7D-4ED1-AE74-727EC11AAD2C}" type="slidenum">
              <a:rPr lang="en-US" altLang="en-US" sz="1200">
                <a:latin typeface="Times New Roman" pitchFamily="18" charset="0"/>
                <a:ea typeface="ＭＳ Ｐゴシック" pitchFamily="34" charset="-128"/>
              </a:rPr>
              <a:pPr algn="r"/>
              <a:t>8</a:t>
            </a:fld>
            <a:endParaRPr lang="en-US" altLang="en-US" sz="1200" dirty="0">
              <a:latin typeface="Times New Roman" pitchFamily="18" charset="0"/>
              <a:ea typeface="ＭＳ Ｐゴシック" pitchFamily="34" charset="-128"/>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defRPr/>
            </a:pPr>
            <a:endParaRPr lang="en-CA" altLang="en-US" dirty="0" smtClean="0"/>
          </a:p>
          <a:p>
            <a:pPr eaLnBrk="1" hangingPunct="1">
              <a:defRPr/>
            </a:pPr>
            <a:endParaRPr lang="en-CA" altLang="en-US" dirty="0" smtClean="0"/>
          </a:p>
          <a:p>
            <a:pPr eaLnBrk="1" hangingPunct="1">
              <a:defRPr/>
            </a:pPr>
            <a:r>
              <a:rPr lang="en-CA" altLang="en-US" dirty="0" smtClean="0"/>
              <a:t>Systemic therapy means treatment of cancer using drugs.</a:t>
            </a:r>
          </a:p>
          <a:p>
            <a:pPr eaLnBrk="1" hangingPunct="1">
              <a:defRPr/>
            </a:pPr>
            <a:r>
              <a:rPr lang="en-CA" altLang="en-US" dirty="0" smtClean="0"/>
              <a:t>These include chemotherapy, immunotherapy, targeted or hormone therapy</a:t>
            </a:r>
          </a:p>
          <a:p>
            <a:pPr eaLnBrk="1" hangingPunct="1">
              <a:defRPr/>
            </a:pPr>
            <a:endParaRPr lang="en-CA" altLang="en-US" dirty="0" smtClean="0"/>
          </a:p>
          <a:p>
            <a:pPr eaLnBrk="1" hangingPunct="1">
              <a:defRPr/>
            </a:pPr>
            <a:r>
              <a:rPr lang="en-CA" altLang="en-US" dirty="0" smtClean="0"/>
              <a:t>There are many different drugs used to treat cancer.  They work in different ways and are sometimes called different names.</a:t>
            </a:r>
          </a:p>
          <a:p>
            <a:pPr eaLnBrk="1" hangingPunct="1">
              <a:defRPr/>
            </a:pPr>
            <a:endParaRPr lang="en-CA" altLang="en-US" dirty="0" smtClean="0"/>
          </a:p>
          <a:p>
            <a:pPr eaLnBrk="1" hangingPunct="1">
              <a:defRPr/>
            </a:pPr>
            <a:r>
              <a:rPr lang="en-US" altLang="en-US" b="1" dirty="0" smtClean="0"/>
              <a:t>Systemic Therapy</a:t>
            </a:r>
            <a:r>
              <a:rPr lang="en-US" altLang="en-US" dirty="0" smtClean="0"/>
              <a:t> – means a drug therapy which travels throughout the body via the blood stream – and can affect both cancer cells and normal cells.  </a:t>
            </a:r>
            <a:r>
              <a:rPr lang="en-CA" altLang="en-US" dirty="0" smtClean="0"/>
              <a:t>You may have heard some of these words already to describe your treatment.</a:t>
            </a:r>
            <a:endParaRPr lang="en-CA" altLang="en-US" b="1" dirty="0" smtClean="0"/>
          </a:p>
          <a:p>
            <a:pPr eaLnBrk="1" hangingPunct="1">
              <a:defRPr/>
            </a:pPr>
            <a:endParaRPr lang="en-CA" altLang="en-US" b="1" dirty="0" smtClean="0"/>
          </a:p>
          <a:p>
            <a:pPr eaLnBrk="1" hangingPunct="1">
              <a:defRPr/>
            </a:pPr>
            <a:r>
              <a:rPr lang="en-CA" altLang="en-US" b="1" dirty="0" smtClean="0"/>
              <a:t>Chemotherapy</a:t>
            </a:r>
            <a:r>
              <a:rPr lang="en-CA" altLang="en-US" dirty="0" smtClean="0"/>
              <a:t>- drugs that destroy cells (normal and cancer cells).  Also known as “chemo.”</a:t>
            </a:r>
          </a:p>
          <a:p>
            <a:pPr eaLnBrk="1" hangingPunct="1">
              <a:defRPr/>
            </a:pPr>
            <a:r>
              <a:rPr lang="en-CA" altLang="en-US" dirty="0" smtClean="0"/>
              <a:t>There are over 100 different types of drugs.  Sometimes the are called cytotoxic because they kill cells.</a:t>
            </a:r>
          </a:p>
          <a:p>
            <a:pPr eaLnBrk="1" hangingPunct="1">
              <a:defRPr/>
            </a:pPr>
            <a:endParaRPr lang="en-CA" altLang="en-US" dirty="0" smtClean="0"/>
          </a:p>
          <a:p>
            <a:pPr defTabSz="457200" eaLnBrk="1" hangingPunct="1">
              <a:lnSpc>
                <a:spcPct val="90000"/>
              </a:lnSpc>
              <a:buClr>
                <a:srgbClr val="3C3C77"/>
              </a:buClr>
              <a:buFont typeface="Arial" panose="020B0604020202020204" pitchFamily="34" charset="0"/>
              <a:buNone/>
              <a:defRPr/>
            </a:pPr>
            <a:r>
              <a:rPr lang="en-CA" altLang="en-US" b="1" dirty="0" smtClean="0"/>
              <a:t>Hormone Therapy-  </a:t>
            </a:r>
            <a:r>
              <a:rPr lang="en-CA" altLang="en-US" dirty="0" smtClean="0">
                <a:latin typeface="Arial" panose="020B0604020202020204" pitchFamily="34" charset="0"/>
                <a:cs typeface="Arial" panose="020B0604020202020204" pitchFamily="34" charset="0"/>
              </a:rPr>
              <a:t>Drugs that change levels of hormones to stop or slow down cancer cell growth.</a:t>
            </a:r>
            <a:endParaRPr lang="en-US" altLang="en-US" dirty="0" smtClean="0"/>
          </a:p>
          <a:p>
            <a:pPr eaLnBrk="1" hangingPunct="1">
              <a:defRPr/>
            </a:pPr>
            <a:endParaRPr lang="en-CA" altLang="en-US" dirty="0" smtClean="0"/>
          </a:p>
          <a:p>
            <a:pPr eaLnBrk="1" hangingPunct="1">
              <a:defRPr/>
            </a:pPr>
            <a:r>
              <a:rPr lang="en-CA" altLang="en-US" b="1" dirty="0" smtClean="0"/>
              <a:t>Immunotherapy</a:t>
            </a:r>
            <a:r>
              <a:rPr lang="en-CA" altLang="en-US" dirty="0" smtClean="0"/>
              <a:t>- drugs that activate your own immune system to find and destroy cancer cells.</a:t>
            </a:r>
          </a:p>
          <a:p>
            <a:pPr eaLnBrk="1" hangingPunct="1">
              <a:defRPr/>
            </a:pPr>
            <a:endParaRPr lang="en-CA" altLang="en-US" dirty="0" smtClean="0"/>
          </a:p>
          <a:p>
            <a:pPr eaLnBrk="1" hangingPunct="1">
              <a:lnSpc>
                <a:spcPct val="90000"/>
              </a:lnSpc>
              <a:buClr>
                <a:srgbClr val="3C3C77"/>
              </a:buClr>
              <a:buFont typeface="Arial" pitchFamily="34" charset="0"/>
              <a:buNone/>
              <a:defRPr/>
            </a:pPr>
            <a:r>
              <a:rPr lang="en-CA" altLang="en-US" b="1" dirty="0" smtClean="0"/>
              <a:t>Targeted Therapy- </a:t>
            </a:r>
            <a:r>
              <a:rPr lang="en-US" altLang="en-US" b="0" kern="0" dirty="0" smtClean="0">
                <a:solidFill>
                  <a:srgbClr val="3C3C77"/>
                </a:solidFill>
              </a:rPr>
              <a:t>drugs</a:t>
            </a:r>
            <a:r>
              <a:rPr lang="en-US" altLang="en-US" kern="0" dirty="0" smtClean="0">
                <a:solidFill>
                  <a:srgbClr val="3C3C77"/>
                </a:solidFill>
              </a:rPr>
              <a:t> that target specific </a:t>
            </a:r>
            <a:r>
              <a:rPr lang="en-US" altLang="en-US" b="0" u="none" kern="0" dirty="0" smtClean="0">
                <a:solidFill>
                  <a:srgbClr val="3C3C77"/>
                </a:solidFill>
              </a:rPr>
              <a:t>molecules that </a:t>
            </a:r>
            <a:r>
              <a:rPr lang="en-US" altLang="en-US" b="0" u="none" strike="noStrike" kern="0" dirty="0" smtClean="0">
                <a:solidFill>
                  <a:srgbClr val="FF0000"/>
                </a:solidFill>
              </a:rPr>
              <a:t>stop</a:t>
            </a:r>
            <a:r>
              <a:rPr lang="en-US" altLang="en-US" b="0" u="none" strike="noStrike" kern="0" baseline="0" dirty="0" smtClean="0">
                <a:solidFill>
                  <a:srgbClr val="FF0000"/>
                </a:solidFill>
              </a:rPr>
              <a:t> cancer cells from growing and spreading.</a:t>
            </a:r>
            <a:endParaRPr lang="en-US" altLang="en-US" b="0" u="none" strike="sngStrike" kern="0" dirty="0" smtClean="0">
              <a:solidFill>
                <a:srgbClr val="FF0000"/>
              </a:solidFill>
            </a:endParaRPr>
          </a:p>
          <a:p>
            <a:pPr eaLnBrk="1" hangingPunct="1">
              <a:defRPr/>
            </a:pPr>
            <a:endParaRPr lang="en-CA" altLang="en-US" dirty="0" smtClean="0"/>
          </a:p>
          <a:p>
            <a:pPr eaLnBrk="1" hangingPunct="1">
              <a:defRPr/>
            </a:pPr>
            <a:r>
              <a:rPr lang="en-CA" altLang="en-US" dirty="0" smtClean="0"/>
              <a:t>All of these</a:t>
            </a:r>
            <a:r>
              <a:rPr lang="en-CA" altLang="en-US" baseline="0" dirty="0" smtClean="0"/>
              <a:t> are systemic therapies.</a:t>
            </a:r>
            <a:endParaRPr lang="en-CA" altLang="en-US" dirty="0" smtClean="0"/>
          </a:p>
          <a:p>
            <a:pPr eaLnBrk="1" hangingPunct="1">
              <a:defRPr/>
            </a:pPr>
            <a:endParaRPr lang="en-CA" altLang="en-US" dirty="0" smtClean="0"/>
          </a:p>
          <a:p>
            <a:pPr eaLnBrk="1" hangingPunct="1">
              <a:defRPr/>
            </a:pPr>
            <a:r>
              <a:rPr lang="en-CA" altLang="en-US" dirty="0" smtClean="0"/>
              <a:t>*Consider</a:t>
            </a:r>
            <a:r>
              <a:rPr lang="en-CA" altLang="en-US" baseline="0" dirty="0" smtClean="0"/>
              <a:t> asking the audience if they have heard some of these names before.</a:t>
            </a:r>
            <a:endParaRPr lang="en-CA" altLang="en-US" dirty="0" smtClean="0"/>
          </a:p>
          <a:p>
            <a:pPr eaLnBrk="1" hangingPunct="1">
              <a:defRPr/>
            </a:pPr>
            <a:endParaRPr lang="en-CA" altLang="en-US" dirty="0" smtClean="0"/>
          </a:p>
          <a:p>
            <a:pPr eaLnBrk="1" hangingPunct="1">
              <a:defRPr/>
            </a:pPr>
            <a:r>
              <a:rPr lang="en-CA" altLang="en-US" dirty="0" smtClean="0"/>
              <a:t>Reference: Canadian Cancer Society 2016 “Chemotherapy and Other Drug Therapies” </a:t>
            </a:r>
            <a:endParaRPr lang="en-US" altLang="en-US" dirty="0" smtClean="0"/>
          </a:p>
          <a:p>
            <a:pPr eaLnBrk="1" hangingPunct="1">
              <a:defRPr/>
            </a:pPr>
            <a:endParaRPr lang="en-US" altLang="en-US" dirty="0" smtClean="0"/>
          </a:p>
          <a:p>
            <a:pPr eaLnBrk="1" hangingPunct="1">
              <a:defRPr/>
            </a:pPr>
            <a:endParaRPr lang="en-US" altLang="en-US" dirty="0" smtClean="0"/>
          </a:p>
          <a:p>
            <a:pPr eaLnBrk="1" hangingPunct="1">
              <a:defRPr/>
            </a:pP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F74D66A7-D667-4E86-A128-E0BBFB3AFB2C}" type="slidenum">
              <a:rPr lang="en-US" altLang="en-US" smtClean="0"/>
              <a:pPr/>
              <a:t>9</a:t>
            </a:fld>
            <a:endParaRPr lang="en-US" altLang="en-US" dirty="0"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a:fld id="{68802D99-039F-435B-8A32-555F0BD79995}" type="slidenum">
              <a:rPr lang="en-US" altLang="en-US" sz="1200">
                <a:latin typeface="Times New Roman" pitchFamily="18" charset="0"/>
              </a:rPr>
              <a:pPr algn="r"/>
              <a:t>9</a:t>
            </a:fld>
            <a:endParaRPr lang="en-US" altLang="en-US" sz="1200" dirty="0">
              <a:latin typeface="Times New Roman" pitchFamily="18"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dirty="0" smtClean="0"/>
              <a:t>Goals of Systemic</a:t>
            </a:r>
            <a:r>
              <a:rPr lang="en-US" altLang="en-US" baseline="0" dirty="0" smtClean="0"/>
              <a:t> Therapy Treatment </a:t>
            </a:r>
            <a:r>
              <a:rPr lang="en-US" altLang="en-US" dirty="0" smtClean="0"/>
              <a:t>are:</a:t>
            </a:r>
          </a:p>
          <a:p>
            <a:pPr eaLnBrk="1" hangingPunct="1"/>
            <a:r>
              <a:rPr lang="en-US" altLang="en-US" dirty="0" smtClean="0"/>
              <a:t>READ the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81400"/>
            <a:ext cx="6400800" cy="2057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1E2752E-1F00-470E-A5D1-A8A9038C9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899050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2752E-1F00-470E-A5D1-A8A9038C9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131086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198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2752E-1F00-470E-A5D1-A8A9038C9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3002267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6934200" cy="13716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xfrm>
            <a:off x="6553200" y="6248400"/>
            <a:ext cx="2133600" cy="457200"/>
          </a:xfrm>
          <a:prstGeom prst="rect">
            <a:avLst/>
          </a:prstGeom>
          <a:ln/>
        </p:spPr>
        <p:txBody>
          <a:bodyPr/>
          <a:lstStyle>
            <a:lvl1pPr>
              <a:defRPr/>
            </a:lvl1pPr>
          </a:lstStyle>
          <a:p>
            <a:pPr>
              <a:defRPr/>
            </a:pPr>
            <a:fld id="{FA739B25-26AE-4ED4-891A-48C218FB9C38}" type="slidenum">
              <a:rPr lang="en-US"/>
              <a:pPr>
                <a:defRPr/>
              </a:pPr>
              <a:t>‹#›</a:t>
            </a:fld>
            <a:endParaRPr lang="en-US" dirty="0"/>
          </a:p>
        </p:txBody>
      </p:sp>
      <p:sp>
        <p:nvSpPr>
          <p:cNvPr id="7" name="Rectangle 16"/>
          <p:cNvSpPr>
            <a:spLocks noGrp="1" noChangeArrowheads="1"/>
          </p:cNvSpPr>
          <p:nvPr>
            <p:ph type="dt" sz="half" idx="12"/>
          </p:nvPr>
        </p:nvSpPr>
        <p:spPr>
          <a:xfrm>
            <a:off x="457200" y="6245225"/>
            <a:ext cx="2133600" cy="47625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220450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E2752E-1F00-470E-A5D1-A8A9038C9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3762215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2000" y="1752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2752E-1F00-470E-A5D1-A8A9038C9583}"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166794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228600"/>
            <a:ext cx="655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E2752E-1F00-470E-A5D1-A8A9038C9583}"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418034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E2752E-1F00-470E-A5D1-A8A9038C9583}"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148175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E2752E-1F00-470E-A5D1-A8A9038C9583}"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220962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752E-1F00-470E-A5D1-A8A9038C9583}"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119369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3008313" cy="9334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533400"/>
            <a:ext cx="511175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52E-1F00-470E-A5D1-A8A9038C9583}"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384973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52E-1F00-470E-A5D1-A8A9038C9583}"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1EB7-8A16-423B-9046-671DF4F8488B}" type="slidenum">
              <a:rPr lang="en-US" smtClean="0"/>
              <a:t>‹#›</a:t>
            </a:fld>
            <a:endParaRPr lang="en-US"/>
          </a:p>
        </p:txBody>
      </p:sp>
    </p:spTree>
    <p:extLst>
      <p:ext uri="{BB962C8B-B14F-4D97-AF65-F5344CB8AC3E}">
        <p14:creationId xmlns:p14="http://schemas.microsoft.com/office/powerpoint/2010/main" val="127864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274638"/>
            <a:ext cx="69342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752E-1F00-470E-A5D1-A8A9038C9583}" type="datetimeFigureOut">
              <a:rPr lang="en-US" smtClean="0"/>
              <a:t>11/4/2019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C1EB7-8A16-423B-9046-671DF4F8488B}" type="slidenum">
              <a:rPr lang="en-US" smtClean="0"/>
              <a:t>‹#›</a:t>
            </a:fld>
            <a:endParaRPr lang="en-US"/>
          </a:p>
        </p:txBody>
      </p:sp>
      <p:pic>
        <p:nvPicPr>
          <p:cNvPr id="7" name="Picture 5" descr="BCCancer_FINAL_RGB"/>
          <p:cNvPicPr>
            <a:picLocks noChangeAspect="1" noChangeArrowheads="1"/>
          </p:cNvPicPr>
          <p:nvPr userDrawn="1"/>
        </p:nvPicPr>
        <p:blipFill>
          <a:blip r:embed="rId14"/>
          <a:srcRect/>
          <a:stretch>
            <a:fillRect/>
          </a:stretch>
        </p:blipFill>
        <p:spPr bwMode="auto">
          <a:xfrm>
            <a:off x="381000" y="304800"/>
            <a:ext cx="1220787" cy="803275"/>
          </a:xfrm>
          <a:prstGeom prst="rect">
            <a:avLst/>
          </a:prstGeom>
          <a:noFill/>
        </p:spPr>
      </p:pic>
    </p:spTree>
    <p:extLst>
      <p:ext uri="{BB962C8B-B14F-4D97-AF65-F5344CB8AC3E}">
        <p14:creationId xmlns:p14="http://schemas.microsoft.com/office/powerpoint/2010/main" val="105621744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cancer.ca/~/media/cancer.ca/CW/publications/Chemo%20and%20other%20drug%20therapies/Chemo-and-other-drug-therapies-EN.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hyperlink" Target="http://www.bccancer.bc.ca/health-info/coping-with-cancer/nutrition-support" TargetMode="External"/><Relationship Id="rId4" Type="http://schemas.openxmlformats.org/officeDocument/2006/relationships/image" Target="../media/image30.jpeg"/></Relationships>
</file>

<file path=ppt/slides/_rels/slide59.xml.rels><?xml version="1.0" encoding="UTF-8" standalone="yes"?>
<Relationships xmlns="http://schemas.openxmlformats.org/package/2006/relationships"><Relationship Id="rId3" Type="http://schemas.openxmlformats.org/officeDocument/2006/relationships/hyperlink" Target="http://www.bccancer.bc.ca/our-services/services/speech-language-pathology"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nha.ca/wellness/wellness-and-the-first-nations-health-authority/wellness-streams/respecting-tobacc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961313" cy="1143000"/>
          </a:xfrm>
        </p:spPr>
        <p:txBody>
          <a:bodyPr>
            <a:noAutofit/>
          </a:bodyPr>
          <a:lstStyle/>
          <a:p>
            <a:pPr algn="ctr"/>
            <a:r>
              <a:rPr lang="en-CA" sz="4800" b="1" dirty="0" smtClean="0">
                <a:solidFill>
                  <a:srgbClr val="33CCCC"/>
                </a:solidFill>
                <a:latin typeface="Arial" panose="020B0604020202020204" pitchFamily="34" charset="0"/>
                <a:cs typeface="Arial" panose="020B0604020202020204" pitchFamily="34" charset="0"/>
              </a:rPr>
              <a:t>An Introduction to </a:t>
            </a:r>
            <a:br>
              <a:rPr lang="en-CA" sz="4800" b="1" dirty="0" smtClean="0">
                <a:solidFill>
                  <a:srgbClr val="33CCCC"/>
                </a:solidFill>
                <a:latin typeface="Arial" panose="020B0604020202020204" pitchFamily="34" charset="0"/>
                <a:cs typeface="Arial" panose="020B0604020202020204" pitchFamily="34" charset="0"/>
              </a:rPr>
            </a:br>
            <a:r>
              <a:rPr lang="en-CA" sz="4800" b="1" dirty="0" smtClean="0">
                <a:solidFill>
                  <a:srgbClr val="33CCCC"/>
                </a:solidFill>
                <a:latin typeface="Arial" panose="020B0604020202020204" pitchFamily="34" charset="0"/>
                <a:cs typeface="Arial" panose="020B0604020202020204" pitchFamily="34" charset="0"/>
              </a:rPr>
              <a:t>Systemic Therapy</a:t>
            </a:r>
            <a:endParaRPr lang="en-CA" sz="4800" b="1" dirty="0">
              <a:solidFill>
                <a:srgbClr val="33CCCC"/>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CA" smtClean="0"/>
              <a:t>Updated Version: 25-07-2019 / Uploaded: 04-11-2019</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446213" y="214086"/>
            <a:ext cx="7588930" cy="1371600"/>
          </a:xfrm>
          <a:prstGeom prst="rect">
            <a:avLst/>
          </a:prstGeom>
        </p:spPr>
        <p:txBody>
          <a:bodyPr/>
          <a:lstStyle/>
          <a:p>
            <a:pPr algn="ctr" eaLnBrk="1" hangingPunct="1">
              <a:defRPr/>
            </a:pPr>
            <a:r>
              <a:rPr lang="en-US" altLang="en-US" sz="3600" b="1" dirty="0">
                <a:solidFill>
                  <a:srgbClr val="0DBFD5"/>
                </a:solidFill>
                <a:latin typeface="Arial" charset="0"/>
              </a:rPr>
              <a:t>Systemic Therapy is given </a:t>
            </a:r>
            <a:r>
              <a:rPr lang="en-US" altLang="en-US" sz="3600" b="1" dirty="0" smtClean="0">
                <a:solidFill>
                  <a:srgbClr val="0DBFD5"/>
                </a:solidFill>
                <a:latin typeface="Arial" charset="0"/>
              </a:rPr>
              <a:t>by…</a:t>
            </a:r>
            <a:endParaRPr lang="en-US" altLang="en-US" sz="3600" b="1" dirty="0">
              <a:solidFill>
                <a:srgbClr val="0DBFD5"/>
              </a:solidFill>
              <a:latin typeface="Arial" charset="0"/>
            </a:endParaRPr>
          </a:p>
        </p:txBody>
      </p:sp>
      <p:sp>
        <p:nvSpPr>
          <p:cNvPr id="10243" name="Rectangle 3"/>
          <p:cNvSpPr>
            <a:spLocks noGrp="1" noChangeArrowheads="1"/>
          </p:cNvSpPr>
          <p:nvPr>
            <p:ph type="body" idx="4294967295"/>
          </p:nvPr>
        </p:nvSpPr>
        <p:spPr>
          <a:xfrm>
            <a:off x="0" y="1752600"/>
            <a:ext cx="8229600" cy="4419600"/>
          </a:xfrm>
          <a:prstGeom prst="rect">
            <a:avLst/>
          </a:prstGeom>
        </p:spPr>
        <p:txBody>
          <a:bodyPr/>
          <a:lstStyle/>
          <a:p>
            <a:pPr eaLnBrk="1" hangingPunct="1">
              <a:buFont typeface="Wingdings" pitchFamily="2" charset="2"/>
              <a:buNone/>
            </a:pPr>
            <a:r>
              <a:rPr lang="en-US" altLang="en-US" sz="2800" dirty="0" smtClean="0">
                <a:solidFill>
                  <a:srgbClr val="0053CC"/>
                </a:solidFill>
              </a:rPr>
              <a:t>	</a:t>
            </a:r>
          </a:p>
        </p:txBody>
      </p:sp>
      <p:pic>
        <p:nvPicPr>
          <p:cNvPr id="10244" name="Picture 8" descr="Baxter 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4724400"/>
            <a:ext cx="2325687" cy="1782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8" descr="pill_bottle_and_pill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122488"/>
            <a:ext cx="2362200" cy="1571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8" descr="IV dr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213" y="2020888"/>
            <a:ext cx="1860550"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4678363"/>
            <a:ext cx="18288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248" name="TextBox 1"/>
          <p:cNvSpPr txBox="1">
            <a:spLocks noChangeArrowheads="1"/>
          </p:cNvSpPr>
          <p:nvPr/>
        </p:nvSpPr>
        <p:spPr bwMode="auto">
          <a:xfrm>
            <a:off x="1420813" y="1600200"/>
            <a:ext cx="216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en-CA" altLang="en-US" sz="2400" dirty="0"/>
              <a:t>Intravenous</a:t>
            </a:r>
            <a:endParaRPr lang="en-US" altLang="en-US" sz="2400" dirty="0"/>
          </a:p>
        </p:txBody>
      </p:sp>
      <p:sp>
        <p:nvSpPr>
          <p:cNvPr id="10249" name="TextBox 8"/>
          <p:cNvSpPr txBox="1">
            <a:spLocks noChangeArrowheads="1"/>
          </p:cNvSpPr>
          <p:nvPr/>
        </p:nvSpPr>
        <p:spPr bwMode="auto">
          <a:xfrm>
            <a:off x="5029200" y="1662113"/>
            <a:ext cx="2160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en-CA" altLang="en-US" sz="2400" dirty="0"/>
              <a:t>Pills</a:t>
            </a:r>
            <a:endParaRPr lang="en-US" altLang="en-US" sz="2400" dirty="0"/>
          </a:p>
        </p:txBody>
      </p:sp>
      <p:sp>
        <p:nvSpPr>
          <p:cNvPr id="10250" name="TextBox 9"/>
          <p:cNvSpPr txBox="1">
            <a:spLocks noChangeArrowheads="1"/>
          </p:cNvSpPr>
          <p:nvPr/>
        </p:nvSpPr>
        <p:spPr bwMode="auto">
          <a:xfrm>
            <a:off x="1801813" y="4257675"/>
            <a:ext cx="216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en-CA" altLang="en-US" sz="2400" dirty="0"/>
              <a:t>Infusion Pump</a:t>
            </a:r>
            <a:endParaRPr lang="en-US" altLang="en-US" sz="2400" dirty="0"/>
          </a:p>
        </p:txBody>
      </p:sp>
      <p:sp>
        <p:nvSpPr>
          <p:cNvPr id="10251" name="TextBox 10"/>
          <p:cNvSpPr txBox="1">
            <a:spLocks noChangeArrowheads="1"/>
          </p:cNvSpPr>
          <p:nvPr/>
        </p:nvSpPr>
        <p:spPr bwMode="auto">
          <a:xfrm>
            <a:off x="5410200" y="4216400"/>
            <a:ext cx="2160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r>
              <a:rPr lang="en-CA" altLang="en-US" sz="2400" dirty="0"/>
              <a:t>Injection</a:t>
            </a:r>
            <a:endParaRPr lang="en-US"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600200" y="304800"/>
            <a:ext cx="6815138" cy="1066800"/>
          </a:xfrm>
          <a:prstGeom prst="rect">
            <a:avLst/>
          </a:prstGeom>
        </p:spPr>
        <p:txBody>
          <a:bodyPr>
            <a:noAutofit/>
          </a:bodyPr>
          <a:lstStyle/>
          <a:p>
            <a:pPr algn="ctr" eaLnBrk="1" hangingPunct="1">
              <a:defRPr/>
            </a:pPr>
            <a:r>
              <a:rPr lang="en-US" sz="3600" b="1" dirty="0">
                <a:solidFill>
                  <a:srgbClr val="0DBFD5"/>
                </a:solidFill>
                <a:latin typeface="Arial" charset="0"/>
              </a:rPr>
              <a:t>Side </a:t>
            </a:r>
            <a:r>
              <a:rPr lang="en-US" sz="3600" b="1" dirty="0" smtClean="0">
                <a:solidFill>
                  <a:srgbClr val="0DBFD5"/>
                </a:solidFill>
                <a:latin typeface="Arial" charset="0"/>
              </a:rPr>
              <a:t>Effects </a:t>
            </a:r>
            <a:r>
              <a:rPr lang="en-US" sz="3600" b="1" dirty="0">
                <a:solidFill>
                  <a:srgbClr val="0DBFD5"/>
                </a:solidFill>
                <a:latin typeface="Arial" charset="0"/>
              </a:rPr>
              <a:t>from Systemic Therapy</a:t>
            </a:r>
          </a:p>
        </p:txBody>
      </p:sp>
      <p:pic>
        <p:nvPicPr>
          <p:cNvPr id="112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8462" y="1447800"/>
            <a:ext cx="1481138"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914400" y="2743200"/>
            <a:ext cx="7315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363538" indent="-363538" eaLnBrk="1" hangingPunct="1">
              <a:spcBef>
                <a:spcPct val="0"/>
              </a:spcBef>
              <a:buClr>
                <a:srgbClr val="3C3C77"/>
              </a:buClr>
              <a:buSzPct val="100000"/>
              <a:buFont typeface="Arial" charset="0"/>
              <a:buChar char="•"/>
            </a:pPr>
            <a:r>
              <a:rPr lang="en-US" altLang="en-US" sz="2800" dirty="0"/>
              <a:t>There are potential side effects for each specific </a:t>
            </a:r>
            <a:r>
              <a:rPr lang="en-US" altLang="en-US" sz="2800" dirty="0" smtClean="0"/>
              <a:t>treatment</a:t>
            </a:r>
          </a:p>
          <a:p>
            <a:pPr marL="363538" indent="-363538" eaLnBrk="1" hangingPunct="1">
              <a:spcBef>
                <a:spcPct val="0"/>
              </a:spcBef>
              <a:buClr>
                <a:srgbClr val="3C3C77"/>
              </a:buClr>
              <a:buSzPct val="100000"/>
              <a:buFont typeface="Arial" charset="0"/>
              <a:buChar char="•"/>
            </a:pPr>
            <a:endParaRPr lang="en-US" altLang="en-US" sz="2800" dirty="0"/>
          </a:p>
          <a:p>
            <a:pPr marL="363538" indent="-363538" eaLnBrk="1" hangingPunct="1">
              <a:spcBef>
                <a:spcPct val="0"/>
              </a:spcBef>
              <a:buClr>
                <a:srgbClr val="3C3C77"/>
              </a:buClr>
              <a:buSzPct val="100000"/>
              <a:buFont typeface="Arial" charset="0"/>
              <a:buChar char="•"/>
            </a:pPr>
            <a:endParaRPr lang="en-US" altLang="en-US" sz="1200" dirty="0"/>
          </a:p>
          <a:p>
            <a:pPr marL="363538" indent="-363538" eaLnBrk="1" hangingPunct="1">
              <a:spcBef>
                <a:spcPct val="0"/>
              </a:spcBef>
              <a:buClr>
                <a:srgbClr val="3C3C77"/>
              </a:buClr>
              <a:buSzPct val="100000"/>
              <a:buFont typeface="Arial" charset="0"/>
              <a:buChar char="•"/>
            </a:pPr>
            <a:r>
              <a:rPr lang="en-US" altLang="en-US" sz="2800" dirty="0"/>
              <a:t>You will </a:t>
            </a:r>
            <a:r>
              <a:rPr lang="en-US" altLang="en-US" sz="2800" b="1" dirty="0"/>
              <a:t>NOT</a:t>
            </a:r>
            <a:r>
              <a:rPr lang="en-US" altLang="en-US" sz="2800" dirty="0"/>
              <a:t> experience </a:t>
            </a:r>
            <a:r>
              <a:rPr lang="en-US" altLang="en-US" sz="2800" b="1" dirty="0"/>
              <a:t>ALL</a:t>
            </a:r>
            <a:r>
              <a:rPr lang="en-US" altLang="en-US" sz="2800" dirty="0"/>
              <a:t> side </a:t>
            </a:r>
            <a:r>
              <a:rPr lang="en-US" altLang="en-US" sz="2800" dirty="0" smtClean="0"/>
              <a:t>effects</a:t>
            </a:r>
          </a:p>
          <a:p>
            <a:pPr marL="363538" indent="-363538" eaLnBrk="1" hangingPunct="1">
              <a:spcBef>
                <a:spcPct val="0"/>
              </a:spcBef>
              <a:buClr>
                <a:srgbClr val="3C3C77"/>
              </a:buClr>
              <a:buSzPct val="100000"/>
              <a:buFont typeface="Arial" charset="0"/>
              <a:buChar char="•"/>
            </a:pPr>
            <a:endParaRPr lang="en-US" altLang="en-US" sz="2800" dirty="0"/>
          </a:p>
          <a:p>
            <a:pPr marL="363538" indent="-363538" eaLnBrk="1" hangingPunct="1">
              <a:spcBef>
                <a:spcPct val="0"/>
              </a:spcBef>
              <a:buClr>
                <a:srgbClr val="3C3C77"/>
              </a:buClr>
              <a:buSzPct val="100000"/>
              <a:buFont typeface="Arial" charset="0"/>
              <a:buChar char="•"/>
            </a:pPr>
            <a:endParaRPr lang="en-US" altLang="en-US" sz="1200" dirty="0"/>
          </a:p>
          <a:p>
            <a:pPr marL="363538" indent="-363538" eaLnBrk="1" hangingPunct="1">
              <a:spcBef>
                <a:spcPct val="0"/>
              </a:spcBef>
              <a:buClr>
                <a:srgbClr val="3C3C77"/>
              </a:buClr>
              <a:buSzPct val="100000"/>
              <a:buFont typeface="Arial" charset="0"/>
              <a:buChar char="•"/>
            </a:pPr>
            <a:r>
              <a:rPr lang="en-US" altLang="en-US" sz="2800" dirty="0"/>
              <a:t>Some side effects can be </a:t>
            </a:r>
            <a:r>
              <a:rPr lang="en-US" altLang="en-US" sz="2800" dirty="0" smtClean="0"/>
              <a:t>managed</a:t>
            </a:r>
            <a:endParaRPr lang="en-US" alt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prstGeom prst="rect">
            <a:avLst/>
          </a:prstGeom>
        </p:spPr>
        <p:txBody>
          <a:bodyPr/>
          <a:lstStyle/>
          <a:p>
            <a:pPr algn="ctr" eaLnBrk="1" hangingPunct="1">
              <a:defRPr/>
            </a:pPr>
            <a:r>
              <a:rPr lang="en-US" sz="3600" b="1" dirty="0">
                <a:solidFill>
                  <a:srgbClr val="0DBFD5"/>
                </a:solidFill>
                <a:latin typeface="Arial" charset="0"/>
              </a:rPr>
              <a:t>Potential </a:t>
            </a:r>
            <a:r>
              <a:rPr lang="en-US" sz="3600" b="1" dirty="0" smtClean="0">
                <a:solidFill>
                  <a:srgbClr val="0DBFD5"/>
                </a:solidFill>
                <a:latin typeface="Arial" charset="0"/>
              </a:rPr>
              <a:t>Side </a:t>
            </a:r>
            <a:r>
              <a:rPr lang="en-US" sz="3600" b="1" dirty="0">
                <a:solidFill>
                  <a:srgbClr val="0DBFD5"/>
                </a:solidFill>
                <a:latin typeface="Arial" charset="0"/>
              </a:rPr>
              <a:t>E</a:t>
            </a:r>
            <a:r>
              <a:rPr lang="en-US" sz="3600" b="1" dirty="0" smtClean="0">
                <a:solidFill>
                  <a:srgbClr val="0DBFD5"/>
                </a:solidFill>
                <a:latin typeface="Arial" charset="0"/>
              </a:rPr>
              <a:t>ffects</a:t>
            </a:r>
            <a:endParaRPr lang="en-US" sz="3600" b="1" dirty="0">
              <a:solidFill>
                <a:srgbClr val="0DBFD5"/>
              </a:solidFill>
              <a:latin typeface="Arial" charset="0"/>
            </a:endParaRPr>
          </a:p>
        </p:txBody>
      </p:sp>
      <p:sp>
        <p:nvSpPr>
          <p:cNvPr id="2" name="Content Placeholder 1"/>
          <p:cNvSpPr>
            <a:spLocks noGrp="1"/>
          </p:cNvSpPr>
          <p:nvPr>
            <p:ph sz="half" idx="1"/>
          </p:nvPr>
        </p:nvSpPr>
        <p:spPr/>
        <p:txBody>
          <a:bodyPr>
            <a:normAutofit/>
          </a:bodyPr>
          <a:lstStyle/>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Bone marrow suppression</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Nausea and vomiting</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Blood clots</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Diarrhea</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Constipation</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Hair loss</a:t>
            </a:r>
          </a:p>
          <a:p>
            <a:endParaRPr lang="en-US" dirty="0"/>
          </a:p>
        </p:txBody>
      </p:sp>
      <p:sp>
        <p:nvSpPr>
          <p:cNvPr id="3" name="Content Placeholder 2"/>
          <p:cNvSpPr>
            <a:spLocks noGrp="1"/>
          </p:cNvSpPr>
          <p:nvPr>
            <p:ph sz="half" idx="2"/>
          </p:nvPr>
        </p:nvSpPr>
        <p:spPr>
          <a:xfrm>
            <a:off x="3886200" y="1600200"/>
            <a:ext cx="4800600" cy="4525963"/>
          </a:xfrm>
        </p:spPr>
        <p:txBody>
          <a:bodyPr>
            <a:normAutofit/>
          </a:bodyPr>
          <a:lstStyle/>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Fatigue</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Mouth sores</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Skin changes</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Reproductive / hormonal changes</a:t>
            </a:r>
          </a:p>
          <a:p>
            <a:pPr marL="914400" lvl="1" indent="-457200">
              <a:spcAft>
                <a:spcPts val="600"/>
              </a:spcAft>
              <a:buClr>
                <a:srgbClr val="3C3C77"/>
              </a:buClr>
              <a:buSzPct val="100000"/>
              <a:buFont typeface="Arial" pitchFamily="34" charset="0"/>
              <a:buChar char="•"/>
              <a:defRPr/>
            </a:pPr>
            <a:r>
              <a:rPr lang="en-US" altLang="en-US" sz="2800" dirty="0">
                <a:latin typeface="Arial" panose="020B0604020202020204" pitchFamily="34" charset="0"/>
                <a:cs typeface="Arial" panose="020B0604020202020204" pitchFamily="34" charset="0"/>
              </a:rPr>
              <a:t>Sensory changes</a:t>
            </a:r>
          </a:p>
          <a:p>
            <a:pPr marL="914400" lvl="1" indent="-457200">
              <a:spcAft>
                <a:spcPts val="600"/>
              </a:spcAft>
              <a:buClr>
                <a:srgbClr val="3C3C77"/>
              </a:buClr>
              <a:buSzPct val="100000"/>
              <a:buFont typeface="Arial" pitchFamily="34" charset="0"/>
              <a:buChar char="•"/>
              <a:defRPr/>
            </a:pPr>
            <a:r>
              <a:rPr lang="en-CA" sz="2800" dirty="0">
                <a:latin typeface="Arial" panose="020B0604020202020204" pitchFamily="34" charset="0"/>
                <a:cs typeface="Arial" panose="020B0604020202020204" pitchFamily="34" charset="0"/>
              </a:rPr>
              <a:t>Thinking, memory and attention changes  </a:t>
            </a:r>
            <a:endParaRPr lang="en-US" alt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New CCS Chemo booklet 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752600"/>
            <a:ext cx="2789238"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ChangeArrowheads="1"/>
          </p:cNvSpPr>
          <p:nvPr/>
        </p:nvSpPr>
        <p:spPr bwMode="auto">
          <a:xfrm>
            <a:off x="533400" y="2209800"/>
            <a:ext cx="4724400" cy="1816100"/>
          </a:xfrm>
          <a:prstGeom prst="rect">
            <a:avLst/>
          </a:prstGeom>
          <a:noFill/>
          <a:ln w="9525">
            <a:noFill/>
            <a:miter lim="800000"/>
            <a:headEnd/>
            <a:tailEnd/>
          </a:ln>
        </p:spPr>
        <p:txBody>
          <a:bodyPr>
            <a:spAutoFit/>
          </a:bodyPr>
          <a:lstStyle/>
          <a:p>
            <a:pPr eaLnBrk="1" hangingPunct="1">
              <a:defRPr/>
            </a:pPr>
            <a:r>
              <a:rPr lang="en-CA" sz="2800" b="1" dirty="0">
                <a:solidFill>
                  <a:schemeClr val="accent2">
                    <a:lumMod val="50000"/>
                  </a:schemeClr>
                </a:solidFill>
                <a:ea typeface="ＭＳ Ｐゴシック" pitchFamily="34" charset="-128"/>
              </a:rPr>
              <a:t>“</a:t>
            </a:r>
            <a:r>
              <a:rPr lang="en-CA" sz="2800" b="1" dirty="0">
                <a:ea typeface="ＭＳ Ｐゴシック" pitchFamily="34" charset="-128"/>
                <a:hlinkClick r:id="rId4"/>
              </a:rPr>
              <a:t>Chemotherapy and Other Drug Therapies:</a:t>
            </a:r>
          </a:p>
          <a:p>
            <a:pPr eaLnBrk="1" hangingPunct="1">
              <a:defRPr/>
            </a:pPr>
            <a:r>
              <a:rPr lang="en-CA" sz="2800" b="1" i="1" dirty="0">
                <a:ea typeface="ＭＳ Ｐゴシック" pitchFamily="34" charset="-128"/>
                <a:hlinkClick r:id="rId4"/>
              </a:rPr>
              <a:t>A guide for </a:t>
            </a:r>
          </a:p>
          <a:p>
            <a:pPr eaLnBrk="1" hangingPunct="1">
              <a:defRPr/>
            </a:pPr>
            <a:r>
              <a:rPr lang="en-CA" sz="2800" b="1" i="1" dirty="0">
                <a:ea typeface="ＭＳ Ｐゴシック" pitchFamily="34" charset="-128"/>
                <a:hlinkClick r:id="rId4"/>
              </a:rPr>
              <a:t>people with cancer</a:t>
            </a:r>
            <a:r>
              <a:rPr lang="en-CA" sz="2800" b="1" i="1" dirty="0">
                <a:solidFill>
                  <a:schemeClr val="accent2">
                    <a:lumMod val="50000"/>
                  </a:schemeClr>
                </a:solidFill>
                <a:ea typeface="ＭＳ Ｐゴシック" pitchFamily="34" charset="-128"/>
              </a:rPr>
              <a:t>”</a:t>
            </a:r>
          </a:p>
        </p:txBody>
      </p:sp>
      <p:sp>
        <p:nvSpPr>
          <p:cNvPr id="4" name="Rectangle 2"/>
          <p:cNvSpPr txBox="1">
            <a:spLocks noChangeArrowheads="1"/>
          </p:cNvSpPr>
          <p:nvPr/>
        </p:nvSpPr>
        <p:spPr bwMode="auto">
          <a:xfrm>
            <a:off x="914400" y="457200"/>
            <a:ext cx="7315200" cy="990600"/>
          </a:xfrm>
          <a:prstGeom prst="rect">
            <a:avLst/>
          </a:prstGeom>
          <a:noFill/>
          <a:ln w="9525">
            <a:noFill/>
            <a:miter lim="800000"/>
            <a:headEnd/>
            <a:tailEnd/>
          </a:ln>
        </p:spPr>
        <p:txBody>
          <a:bodyPr anchor="ctr"/>
          <a:lstStyle/>
          <a:p>
            <a:pPr eaLnBrk="1" hangingPunct="1">
              <a:defRPr/>
            </a:pPr>
            <a:r>
              <a:rPr lang="en-US" sz="3600" b="1" dirty="0">
                <a:solidFill>
                  <a:srgbClr val="0DBFD5"/>
                </a:solidFill>
                <a:ea typeface="+mj-ea"/>
                <a:cs typeface="+mj-cs"/>
              </a:rPr>
              <a:t>Patient resource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53143" y="221343"/>
            <a:ext cx="9144000" cy="960438"/>
          </a:xfrm>
          <a:prstGeom prst="rect">
            <a:avLst/>
          </a:prstGeom>
        </p:spPr>
        <p:txBody>
          <a:bodyPr/>
          <a:lstStyle/>
          <a:p>
            <a:pPr algn="ctr" eaLnBrk="1" hangingPunct="1">
              <a:defRPr/>
            </a:pPr>
            <a:r>
              <a:rPr lang="en-GB" sz="3600" b="1" dirty="0">
                <a:solidFill>
                  <a:srgbClr val="0DBFD5"/>
                </a:solidFill>
                <a:latin typeface="Arial" charset="0"/>
              </a:rPr>
              <a:t>Bone </a:t>
            </a:r>
            <a:r>
              <a:rPr lang="en-GB" sz="3600" b="1" dirty="0" smtClean="0">
                <a:solidFill>
                  <a:srgbClr val="0DBFD5"/>
                </a:solidFill>
                <a:latin typeface="Arial" charset="0"/>
              </a:rPr>
              <a:t>Marrow </a:t>
            </a:r>
            <a:r>
              <a:rPr lang="en-GB" sz="3600" b="1" dirty="0">
                <a:solidFill>
                  <a:srgbClr val="0DBFD5"/>
                </a:solidFill>
                <a:latin typeface="Arial" charset="0"/>
              </a:rPr>
              <a:t>S</a:t>
            </a:r>
            <a:r>
              <a:rPr lang="en-GB" sz="3600" b="1" dirty="0" smtClean="0">
                <a:solidFill>
                  <a:srgbClr val="0DBFD5"/>
                </a:solidFill>
                <a:latin typeface="Arial" charset="0"/>
              </a:rPr>
              <a:t>uppression</a:t>
            </a:r>
            <a:endParaRPr lang="en-US" sz="3600" b="1" dirty="0">
              <a:solidFill>
                <a:srgbClr val="0DBFD5"/>
              </a:solidFill>
              <a:latin typeface="Arial" charset="0"/>
            </a:endParaRPr>
          </a:p>
        </p:txBody>
      </p:sp>
      <p:sp>
        <p:nvSpPr>
          <p:cNvPr id="14339" name="Rectangle 3"/>
          <p:cNvSpPr>
            <a:spLocks noGrp="1" noChangeArrowheads="1"/>
          </p:cNvSpPr>
          <p:nvPr>
            <p:ph type="body" idx="4294967295"/>
          </p:nvPr>
        </p:nvSpPr>
        <p:spPr>
          <a:xfrm>
            <a:off x="838200" y="1600200"/>
            <a:ext cx="7620000" cy="4953000"/>
          </a:xfrm>
          <a:prstGeom prst="rect">
            <a:avLst/>
          </a:prstGeom>
        </p:spPr>
        <p:txBody>
          <a:bodyPr/>
          <a:lstStyle/>
          <a:p>
            <a:pPr marL="365125" indent="-365125" eaLnBrk="1" hangingPunct="1">
              <a:buClr>
                <a:srgbClr val="3C3C77"/>
              </a:buClr>
              <a:buFont typeface="Arial" charset="0"/>
              <a:buChar char="•"/>
            </a:pPr>
            <a:r>
              <a:rPr lang="en-US" altLang="en-US" sz="2800" dirty="0" smtClean="0">
                <a:latin typeface="Arial" panose="020B0604020202020204" pitchFamily="34" charset="0"/>
                <a:cs typeface="Arial" panose="020B0604020202020204" pitchFamily="34" charset="0"/>
              </a:rPr>
              <a:t>Blood cells of the bone marrow:</a:t>
            </a:r>
          </a:p>
          <a:p>
            <a:pPr lvl="1" eaLnBrk="1" hangingPunct="1">
              <a:buClr>
                <a:srgbClr val="3C3C77"/>
              </a:buClr>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Red blood cells </a:t>
            </a:r>
            <a:r>
              <a:rPr lang="en-US" altLang="en-US" sz="2400" dirty="0" smtClean="0">
                <a:latin typeface="Arial" panose="020B0604020202020204" pitchFamily="34" charset="0"/>
                <a:cs typeface="Arial" panose="020B0604020202020204" pitchFamily="34" charset="0"/>
              </a:rPr>
              <a:t>– carry oxygen to body’s cells</a:t>
            </a:r>
          </a:p>
          <a:p>
            <a:pPr lvl="1" eaLnBrk="1" hangingPunct="1">
              <a:buClr>
                <a:srgbClr val="3C3C77"/>
              </a:buClr>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White blood cells </a:t>
            </a:r>
            <a:r>
              <a:rPr lang="en-US" altLang="en-US" sz="2400" dirty="0" smtClean="0">
                <a:latin typeface="Arial" panose="020B0604020202020204" pitchFamily="34" charset="0"/>
                <a:cs typeface="Arial" panose="020B0604020202020204" pitchFamily="34" charset="0"/>
              </a:rPr>
              <a:t>– fight infection</a:t>
            </a:r>
          </a:p>
          <a:p>
            <a:pPr lvl="1" eaLnBrk="1" hangingPunct="1">
              <a:buClr>
                <a:srgbClr val="3C3C77"/>
              </a:buClr>
              <a:buFont typeface="Arial" panose="020B0604020202020204" pitchFamily="34" charset="0"/>
              <a:buChar char="•"/>
            </a:pPr>
            <a:r>
              <a:rPr lang="en-US" altLang="en-US" sz="2400" b="1" dirty="0" smtClean="0">
                <a:latin typeface="Arial" panose="020B0604020202020204" pitchFamily="34" charset="0"/>
                <a:cs typeface="Arial" panose="020B0604020202020204" pitchFamily="34" charset="0"/>
              </a:rPr>
              <a:t>Platelets</a:t>
            </a:r>
            <a:r>
              <a:rPr lang="en-US" altLang="en-US" sz="2400" dirty="0" smtClean="0">
                <a:latin typeface="Arial" panose="020B0604020202020204" pitchFamily="34" charset="0"/>
                <a:cs typeface="Arial" panose="020B0604020202020204" pitchFamily="34" charset="0"/>
              </a:rPr>
              <a:t> – form blood clots/scabs</a:t>
            </a:r>
          </a:p>
          <a:p>
            <a:pPr lvl="1" eaLnBrk="1" hangingPunct="1">
              <a:spcBef>
                <a:spcPct val="0"/>
              </a:spcBef>
              <a:buClr>
                <a:srgbClr val="3C3C77"/>
              </a:buClr>
              <a:buFont typeface="Wingdings" pitchFamily="2" charset="2"/>
              <a:buChar char="ü"/>
            </a:pPr>
            <a:endParaRPr lang="en-US" altLang="en-US" sz="2400" dirty="0" smtClean="0"/>
          </a:p>
          <a:p>
            <a:pPr marL="363538" indent="-363538" eaLnBrk="1" hangingPunct="1">
              <a:buClr>
                <a:srgbClr val="3C3C77"/>
              </a:buClr>
              <a:buFont typeface="Arial" charset="0"/>
              <a:buChar char="•"/>
            </a:pPr>
            <a:r>
              <a:rPr lang="en-US" altLang="en-US" sz="2800" dirty="0" smtClean="0">
                <a:latin typeface="Arial" panose="020B0604020202020204" pitchFamily="34" charset="0"/>
                <a:cs typeface="Arial" panose="020B0604020202020204" pitchFamily="34" charset="0"/>
              </a:rPr>
              <a:t>Blood cell levels may decrease following chemotherapy</a:t>
            </a:r>
          </a:p>
          <a:p>
            <a:pPr marL="363538" indent="-363538" eaLnBrk="1" hangingPunct="1">
              <a:spcBef>
                <a:spcPts val="1200"/>
              </a:spcBef>
              <a:buClr>
                <a:srgbClr val="3C3C77"/>
              </a:buClr>
              <a:buFont typeface="Arial" charset="0"/>
              <a:buChar char="•"/>
            </a:pPr>
            <a:r>
              <a:rPr lang="en-US" altLang="en-US" sz="2800" dirty="0" smtClean="0">
                <a:latin typeface="Arial" panose="020B0604020202020204" pitchFamily="34" charset="0"/>
                <a:cs typeface="Arial" panose="020B0604020202020204" pitchFamily="34" charset="0"/>
              </a:rPr>
              <a:t>Expected to return to normal by the start of next treatment</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4181" y="228600"/>
            <a:ext cx="8229600" cy="990600"/>
          </a:xfrm>
        </p:spPr>
        <p:txBody>
          <a:bodyPr/>
          <a:lstStyle/>
          <a:p>
            <a:pPr algn="ctr" eaLnBrk="1" hangingPunct="1">
              <a:defRPr/>
            </a:pPr>
            <a:r>
              <a:rPr lang="en-US" sz="3600" b="1" dirty="0">
                <a:solidFill>
                  <a:srgbClr val="0DBFD5"/>
                </a:solidFill>
                <a:latin typeface="Arial" charset="0"/>
              </a:rPr>
              <a:t>Checking </a:t>
            </a:r>
            <a:r>
              <a:rPr lang="en-US" sz="3600" b="1" dirty="0" smtClean="0">
                <a:solidFill>
                  <a:srgbClr val="0DBFD5"/>
                </a:solidFill>
                <a:latin typeface="Arial" charset="0"/>
              </a:rPr>
              <a:t>Blood </a:t>
            </a:r>
            <a:r>
              <a:rPr lang="en-US" sz="3600" b="1" dirty="0">
                <a:solidFill>
                  <a:srgbClr val="0DBFD5"/>
                </a:solidFill>
                <a:latin typeface="Arial" charset="0"/>
              </a:rPr>
              <a:t>C</a:t>
            </a:r>
            <a:r>
              <a:rPr lang="en-US" sz="3600" b="1" dirty="0" smtClean="0">
                <a:solidFill>
                  <a:srgbClr val="0DBFD5"/>
                </a:solidFill>
                <a:latin typeface="Arial" charset="0"/>
              </a:rPr>
              <a:t>ells</a:t>
            </a:r>
            <a:endParaRPr lang="en-US" sz="3600" b="1" dirty="0">
              <a:solidFill>
                <a:srgbClr val="0DBFD5"/>
              </a:solidFill>
              <a:latin typeface="Arial" charset="0"/>
            </a:endParaRPr>
          </a:p>
        </p:txBody>
      </p:sp>
      <p:sp>
        <p:nvSpPr>
          <p:cNvPr id="14339" name="Rectangle 3"/>
          <p:cNvSpPr>
            <a:spLocks noGrp="1" noChangeArrowheads="1"/>
          </p:cNvSpPr>
          <p:nvPr>
            <p:ph idx="1"/>
          </p:nvPr>
        </p:nvSpPr>
        <p:spPr>
          <a:xfrm>
            <a:off x="457200" y="1524000"/>
            <a:ext cx="8458200" cy="5181600"/>
          </a:xfrm>
        </p:spPr>
        <p:txBody>
          <a:bodyPr/>
          <a:lstStyle/>
          <a:p>
            <a:pPr marL="363538" indent="-363538" eaLnBrk="1" hangingPunct="1">
              <a:lnSpc>
                <a:spcPct val="90000"/>
              </a:lnSpc>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Blood cells must return to a “safe” level before each treatment</a:t>
            </a:r>
          </a:p>
          <a:p>
            <a:pPr marL="363538" indent="-363538" eaLnBrk="1" hangingPunct="1">
              <a:lnSpc>
                <a:spcPct val="90000"/>
              </a:lnSpc>
              <a:buClr>
                <a:srgbClr val="3C3C77"/>
              </a:buClr>
              <a:buFont typeface="Arial" pitchFamily="34" charset="0"/>
              <a:buChar char="•"/>
              <a:defRPr/>
            </a:pPr>
            <a:endParaRPr lang="en-US" altLang="en-US" sz="2800" dirty="0" smtClean="0">
              <a:latin typeface="Arial" panose="020B0604020202020204" pitchFamily="34" charset="0"/>
              <a:cs typeface="Arial" panose="020B0604020202020204" pitchFamily="34" charset="0"/>
            </a:endParaRPr>
          </a:p>
          <a:p>
            <a:pPr marL="363538" indent="-363538" eaLnBrk="1" hangingPunct="1">
              <a:lnSpc>
                <a:spcPct val="90000"/>
              </a:lnSpc>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Blood tests are done </a:t>
            </a:r>
            <a:r>
              <a:rPr lang="en-US" altLang="en-US" sz="2800" b="1" dirty="0" smtClean="0">
                <a:latin typeface="Arial" panose="020B0604020202020204" pitchFamily="34" charset="0"/>
                <a:cs typeface="Arial" panose="020B0604020202020204" pitchFamily="34" charset="0"/>
              </a:rPr>
              <a:t>1 to 4 days before </a:t>
            </a:r>
            <a:r>
              <a:rPr lang="en-US" altLang="en-US" sz="2800" dirty="0" smtClean="0">
                <a:latin typeface="Arial" panose="020B0604020202020204" pitchFamily="34" charset="0"/>
                <a:cs typeface="Arial" panose="020B0604020202020204" pitchFamily="34" charset="0"/>
              </a:rPr>
              <a:t>treatment</a:t>
            </a:r>
          </a:p>
          <a:p>
            <a:pPr marL="0" indent="0" algn="ctr" eaLnBrk="1" hangingPunct="1">
              <a:lnSpc>
                <a:spcPct val="90000"/>
              </a:lnSpc>
              <a:buClr>
                <a:srgbClr val="3C3C77"/>
              </a:buClr>
              <a:buNone/>
              <a:defRPr/>
            </a:pPr>
            <a:endParaRPr lang="en-US" altLang="en-US" sz="2800" dirty="0">
              <a:latin typeface="Arial" panose="020B0604020202020204" pitchFamily="34" charset="0"/>
              <a:cs typeface="Arial" panose="020B0604020202020204" pitchFamily="34" charset="0"/>
            </a:endParaRPr>
          </a:p>
          <a:p>
            <a:pPr marL="0" indent="0" algn="ctr" eaLnBrk="1" hangingPunct="1">
              <a:lnSpc>
                <a:spcPct val="90000"/>
              </a:lnSpc>
              <a:buClr>
                <a:srgbClr val="3C3C77"/>
              </a:buClr>
              <a:buNone/>
              <a:defRPr/>
            </a:pPr>
            <a:r>
              <a:rPr lang="en-US" altLang="en-US" sz="2800" b="1" dirty="0" smtClean="0">
                <a:latin typeface="Arial" panose="020B0604020202020204" pitchFamily="34" charset="0"/>
                <a:cs typeface="Arial" panose="020B0604020202020204" pitchFamily="34" charset="0"/>
              </a:rPr>
              <a:t>**Check appointment card and lab requisition**</a:t>
            </a:r>
          </a:p>
          <a:p>
            <a:pPr marL="363538" indent="-363538" eaLnBrk="1" hangingPunct="1">
              <a:lnSpc>
                <a:spcPct val="90000"/>
              </a:lnSpc>
              <a:buClr>
                <a:srgbClr val="3C3C77"/>
              </a:buClr>
              <a:buFont typeface="Arial" pitchFamily="34" charset="0"/>
              <a:buChar char="•"/>
              <a:defRPr/>
            </a:pPr>
            <a:endParaRPr lang="en-US" altLang="en-US" sz="2800" dirty="0" smtClean="0">
              <a:latin typeface="Arial" panose="020B0604020202020204" pitchFamily="34" charset="0"/>
              <a:cs typeface="Arial" panose="020B0604020202020204" pitchFamily="34" charset="0"/>
            </a:endParaRPr>
          </a:p>
          <a:p>
            <a:pPr marL="363538" indent="-363538" eaLnBrk="1" hangingPunct="1">
              <a:lnSpc>
                <a:spcPct val="90000"/>
              </a:lnSpc>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Blood test results may affect  </a:t>
            </a:r>
            <a:r>
              <a:rPr lang="en-US" altLang="en-US" sz="2800" dirty="0">
                <a:latin typeface="Arial" panose="020B0604020202020204" pitchFamily="34" charset="0"/>
                <a:cs typeface="Arial" panose="020B0604020202020204" pitchFamily="34" charset="0"/>
              </a:rPr>
              <a:t> </a:t>
            </a:r>
            <a:r>
              <a:rPr lang="en-US" altLang="en-US" sz="2800" dirty="0" smtClean="0">
                <a:latin typeface="Arial" panose="020B0604020202020204" pitchFamily="34" charset="0"/>
                <a:cs typeface="Arial" panose="020B0604020202020204" pitchFamily="34" charset="0"/>
              </a:rPr>
              <a:t>                 treatment</a:t>
            </a:r>
          </a:p>
          <a:p>
            <a:pPr eaLnBrk="1" hangingPunct="1">
              <a:lnSpc>
                <a:spcPct val="90000"/>
              </a:lnSpc>
              <a:buFont typeface="Wingdings" pitchFamily="2" charset="2"/>
              <a:buChar char="q"/>
              <a:defRPr/>
            </a:pPr>
            <a:endParaRPr lang="en-US" altLang="en-US" sz="2800" dirty="0" smtClean="0">
              <a:solidFill>
                <a:srgbClr val="3C3C77"/>
              </a:solidFill>
            </a:endParaRPr>
          </a:p>
          <a:p>
            <a:pPr eaLnBrk="1" hangingPunct="1">
              <a:lnSpc>
                <a:spcPct val="90000"/>
              </a:lnSpc>
              <a:buFont typeface="Wingdings" pitchFamily="2" charset="2"/>
              <a:buChar char="q"/>
              <a:defRPr/>
            </a:pPr>
            <a:endParaRPr lang="en-US" altLang="en-US" sz="2800" dirty="0" smtClean="0">
              <a:solidFill>
                <a:srgbClr val="3C3C77"/>
              </a:solidFill>
            </a:endParaRPr>
          </a:p>
        </p:txBody>
      </p:sp>
      <p:pic>
        <p:nvPicPr>
          <p:cNvPr id="15364" name="Picture 6" descr="bloodTu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800600"/>
            <a:ext cx="2590800" cy="1703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609600" y="304800"/>
            <a:ext cx="8153400" cy="1066800"/>
          </a:xfrm>
          <a:prstGeom prst="rect">
            <a:avLst/>
          </a:prstGeom>
        </p:spPr>
        <p:txBody>
          <a:bodyPr>
            <a:normAutofit fontScale="90000"/>
          </a:bodyPr>
          <a:lstStyle/>
          <a:p>
            <a:pPr algn="ctr" eaLnBrk="1" hangingPunct="1">
              <a:defRPr/>
            </a:pPr>
            <a:r>
              <a:rPr lang="en-US" altLang="en-US" sz="3600" b="1" dirty="0">
                <a:solidFill>
                  <a:srgbClr val="0DBFD5"/>
                </a:solidFill>
                <a:latin typeface="Arial" charset="0"/>
              </a:rPr>
              <a:t>Low </a:t>
            </a:r>
            <a:r>
              <a:rPr lang="en-US" altLang="en-US" sz="3600" b="1" dirty="0" smtClean="0">
                <a:solidFill>
                  <a:srgbClr val="0DBFD5"/>
                </a:solidFill>
                <a:latin typeface="Arial" charset="0"/>
              </a:rPr>
              <a:t>White </a:t>
            </a:r>
            <a:r>
              <a:rPr lang="en-US" altLang="en-US" sz="3600" b="1" dirty="0">
                <a:solidFill>
                  <a:srgbClr val="0DBFD5"/>
                </a:solidFill>
                <a:latin typeface="Arial" charset="0"/>
              </a:rPr>
              <a:t>B</a:t>
            </a:r>
            <a:r>
              <a:rPr lang="en-US" altLang="en-US" sz="3600" b="1" dirty="0" smtClean="0">
                <a:solidFill>
                  <a:srgbClr val="0DBFD5"/>
                </a:solidFill>
                <a:latin typeface="Arial" charset="0"/>
              </a:rPr>
              <a:t>lood </a:t>
            </a:r>
            <a:r>
              <a:rPr lang="en-US" altLang="en-US" sz="3600" b="1" dirty="0">
                <a:solidFill>
                  <a:srgbClr val="0DBFD5"/>
                </a:solidFill>
                <a:latin typeface="Arial" charset="0"/>
              </a:rPr>
              <a:t>C</a:t>
            </a:r>
            <a:r>
              <a:rPr lang="en-US" altLang="en-US" sz="3600" b="1" dirty="0" smtClean="0">
                <a:solidFill>
                  <a:srgbClr val="0DBFD5"/>
                </a:solidFill>
                <a:latin typeface="Arial" charset="0"/>
              </a:rPr>
              <a:t>ells </a:t>
            </a:r>
            <a:r>
              <a:rPr lang="en-US" altLang="en-US" sz="3600" b="1" dirty="0">
                <a:solidFill>
                  <a:srgbClr val="0DBFD5"/>
                </a:solidFill>
                <a:latin typeface="Arial" charset="0"/>
              </a:rPr>
              <a:t/>
            </a:r>
            <a:br>
              <a:rPr lang="en-US" altLang="en-US" sz="3600" b="1" dirty="0">
                <a:solidFill>
                  <a:srgbClr val="0DBFD5"/>
                </a:solidFill>
                <a:latin typeface="Arial" charset="0"/>
              </a:rPr>
            </a:br>
            <a:r>
              <a:rPr lang="en-US" altLang="en-US" sz="3600" b="1" dirty="0" smtClean="0">
                <a:solidFill>
                  <a:srgbClr val="0DBFD5"/>
                </a:solidFill>
                <a:latin typeface="Arial" charset="0"/>
              </a:rPr>
              <a:t>(Neutropenia</a:t>
            </a:r>
            <a:r>
              <a:rPr lang="en-US" altLang="en-US" sz="3600" b="1" dirty="0">
                <a:solidFill>
                  <a:srgbClr val="0DBFD5"/>
                </a:solidFill>
                <a:latin typeface="Arial" charset="0"/>
              </a:rPr>
              <a:t>)</a:t>
            </a:r>
          </a:p>
        </p:txBody>
      </p:sp>
      <p:sp>
        <p:nvSpPr>
          <p:cNvPr id="15363" name="Rectangle 3"/>
          <p:cNvSpPr>
            <a:spLocks noGrp="1" noChangeArrowheads="1"/>
          </p:cNvSpPr>
          <p:nvPr>
            <p:ph type="body" idx="4294967295"/>
          </p:nvPr>
        </p:nvSpPr>
        <p:spPr>
          <a:xfrm>
            <a:off x="762000" y="1752600"/>
            <a:ext cx="7542213" cy="4800600"/>
          </a:xfrm>
          <a:prstGeom prst="rect">
            <a:avLst/>
          </a:prstGeom>
        </p:spPr>
        <p:txBody>
          <a:bodyPr/>
          <a:lstStyle/>
          <a:p>
            <a:pPr marL="363538" indent="-363538" eaLnBrk="1" hangingPunct="1">
              <a:spcAft>
                <a:spcPts val="1200"/>
              </a:spcAft>
              <a:buClr>
                <a:srgbClr val="3C3C77"/>
              </a:buClr>
              <a:buFont typeface="Arial" pitchFamily="34" charset="0"/>
              <a:buChar char="•"/>
              <a:defRPr/>
            </a:pPr>
            <a:r>
              <a:rPr lang="en-US" altLang="en-US" sz="2800" b="1" dirty="0" smtClean="0">
                <a:latin typeface="Arial" panose="020B0604020202020204" pitchFamily="34" charset="0"/>
                <a:cs typeface="Arial" panose="020B0604020202020204" pitchFamily="34" charset="0"/>
              </a:rPr>
              <a:t>White cells</a:t>
            </a:r>
            <a:r>
              <a:rPr lang="en-US" altLang="en-US" sz="2800" dirty="0" smtClean="0">
                <a:latin typeface="Arial" panose="020B0604020202020204" pitchFamily="34" charset="0"/>
                <a:cs typeface="Arial" panose="020B0604020202020204" pitchFamily="34" charset="0"/>
              </a:rPr>
              <a:t> are your infection fighting cells</a:t>
            </a:r>
            <a:endParaRPr lang="en-US" altLang="en-US" dirty="0" smtClean="0">
              <a:latin typeface="Arial" panose="020B0604020202020204" pitchFamily="34" charset="0"/>
              <a:cs typeface="Arial" panose="020B0604020202020204" pitchFamily="34" charset="0"/>
            </a:endParaRPr>
          </a:p>
          <a:p>
            <a:pPr marL="363538" indent="-363538" eaLnBrk="1" hangingPunct="1">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May be lowered for a short time after your cancer treatment </a:t>
            </a:r>
            <a:endParaRPr lang="en-US" altLang="en-US" dirty="0" smtClean="0">
              <a:latin typeface="Arial" panose="020B0604020202020204" pitchFamily="34" charset="0"/>
              <a:cs typeface="Arial" panose="020B0604020202020204" pitchFamily="34" charset="0"/>
            </a:endParaRPr>
          </a:p>
          <a:p>
            <a:pPr marL="363538" indent="-363538" eaLnBrk="1" hangingPunct="1">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Your body will be less able to fight infection</a:t>
            </a:r>
          </a:p>
          <a:p>
            <a:pPr marL="363538" indent="-363538" eaLnBrk="1" hangingPunct="1">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It is important to recognize the signs and symptoms of an infection</a:t>
            </a:r>
          </a:p>
          <a:p>
            <a:pPr marL="0" indent="0" eaLnBrk="1" hangingPunct="1">
              <a:buClr>
                <a:srgbClr val="3C3C77"/>
              </a:buClr>
              <a:buFont typeface="Wingdings" pitchFamily="2" charset="2"/>
              <a:buNone/>
              <a:defRPr/>
            </a:pPr>
            <a:endParaRPr lang="en-US" altLang="en-US" sz="2800" dirty="0" smtClean="0">
              <a:solidFill>
                <a:srgbClr val="3C3C77"/>
              </a:solidFill>
              <a:latin typeface="Arial" panose="020B0604020202020204" pitchFamily="34" charset="0"/>
              <a:cs typeface="Arial" panose="020B0604020202020204" pitchFamily="34" charset="0"/>
            </a:endParaRPr>
          </a:p>
          <a:p>
            <a:pPr marL="0" indent="0" algn="ctr" eaLnBrk="1" hangingPunct="1">
              <a:buFont typeface="Wingdings" pitchFamily="2" charset="2"/>
              <a:buNone/>
              <a:defRPr/>
            </a:pPr>
            <a:r>
              <a:rPr lang="en-US" altLang="en-US" sz="2800" b="1" dirty="0" smtClean="0">
                <a:latin typeface="Arial" panose="020B0604020202020204" pitchFamily="34" charset="0"/>
                <a:cs typeface="Arial" panose="020B0604020202020204" pitchFamily="34" charset="0"/>
              </a:rPr>
              <a:t>What are some signs of infection?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371600" y="228600"/>
            <a:ext cx="7162800" cy="1066800"/>
          </a:xfrm>
          <a:prstGeom prst="rect">
            <a:avLst/>
          </a:prstGeom>
        </p:spPr>
        <p:txBody>
          <a:bodyPr>
            <a:noAutofit/>
          </a:bodyPr>
          <a:lstStyle/>
          <a:p>
            <a:pPr algn="ctr" eaLnBrk="1" hangingPunct="1">
              <a:defRPr/>
            </a:pPr>
            <a:r>
              <a:rPr lang="en-US" sz="3600" b="1" dirty="0">
                <a:solidFill>
                  <a:srgbClr val="0DBFD5"/>
                </a:solidFill>
                <a:latin typeface="Arial" charset="0"/>
              </a:rPr>
              <a:t>Signs </a:t>
            </a:r>
            <a:r>
              <a:rPr lang="en-US" sz="3600" b="1" dirty="0" smtClean="0">
                <a:solidFill>
                  <a:srgbClr val="0DBFD5"/>
                </a:solidFill>
                <a:latin typeface="Arial" charset="0"/>
              </a:rPr>
              <a:t>and </a:t>
            </a:r>
            <a:r>
              <a:rPr lang="en-US" sz="3600" b="1" dirty="0">
                <a:solidFill>
                  <a:srgbClr val="0DBFD5"/>
                </a:solidFill>
                <a:latin typeface="Arial" charset="0"/>
              </a:rPr>
              <a:t>S</a:t>
            </a:r>
            <a:r>
              <a:rPr lang="en-US" sz="3600" b="1" dirty="0" smtClean="0">
                <a:solidFill>
                  <a:srgbClr val="0DBFD5"/>
                </a:solidFill>
                <a:latin typeface="Arial" charset="0"/>
              </a:rPr>
              <a:t>ymptoms </a:t>
            </a:r>
            <a:r>
              <a:rPr lang="en-US" sz="3600" b="1" dirty="0">
                <a:solidFill>
                  <a:srgbClr val="0DBFD5"/>
                </a:solidFill>
                <a:latin typeface="Arial" charset="0"/>
              </a:rPr>
              <a:t>of </a:t>
            </a:r>
            <a:r>
              <a:rPr lang="en-US" sz="3600" b="1" dirty="0" smtClean="0">
                <a:solidFill>
                  <a:srgbClr val="0DBFD5"/>
                </a:solidFill>
                <a:latin typeface="Arial" charset="0"/>
              </a:rPr>
              <a:t>Infection</a:t>
            </a:r>
            <a:endParaRPr lang="en-US" sz="3600" b="1" dirty="0">
              <a:solidFill>
                <a:srgbClr val="0DBFD5"/>
              </a:solidFill>
              <a:latin typeface="Arial" charset="0"/>
            </a:endParaRPr>
          </a:p>
        </p:txBody>
      </p:sp>
      <p:pic>
        <p:nvPicPr>
          <p:cNvPr id="17412" name="Picture 6" descr="http://img2.timeinc.net/health/images/slides/fever-sinus-pain-400x4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6764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ChangeArrowheads="1"/>
          </p:cNvSpPr>
          <p:nvPr/>
        </p:nvSpPr>
        <p:spPr bwMode="auto">
          <a:xfrm>
            <a:off x="685800" y="1295400"/>
            <a:ext cx="74676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363538" indent="-363538" eaLnBrk="1" hangingPunct="1">
              <a:spcBef>
                <a:spcPts val="0"/>
              </a:spcBef>
              <a:spcAft>
                <a:spcPts val="1200"/>
              </a:spcAft>
              <a:buClr>
                <a:srgbClr val="3C3C77"/>
              </a:buClr>
              <a:buSzTx/>
              <a:buFont typeface="Arial" charset="0"/>
              <a:buChar char="•"/>
            </a:pPr>
            <a:r>
              <a:rPr lang="en-US" altLang="en-US" sz="2600" b="1" dirty="0"/>
              <a:t>FEVER</a:t>
            </a:r>
          </a:p>
          <a:p>
            <a:pPr marL="363538" indent="-363538" eaLnBrk="1" hangingPunct="1">
              <a:spcBef>
                <a:spcPts val="0"/>
              </a:spcBef>
              <a:spcAft>
                <a:spcPts val="1200"/>
              </a:spcAft>
              <a:buClr>
                <a:srgbClr val="3C3C77"/>
              </a:buClr>
              <a:buSzTx/>
              <a:buFont typeface="Arial" charset="0"/>
              <a:buChar char="•"/>
            </a:pPr>
            <a:r>
              <a:rPr lang="en-US" altLang="en-US" sz="2600" dirty="0" smtClean="0"/>
              <a:t>Flu-like </a:t>
            </a:r>
            <a:r>
              <a:rPr lang="en-US" altLang="en-US" sz="2600" dirty="0"/>
              <a:t>symptoms, e.g. body </a:t>
            </a:r>
            <a:r>
              <a:rPr lang="en-US" altLang="en-US" sz="2600" dirty="0" smtClean="0"/>
              <a:t>aches</a:t>
            </a:r>
          </a:p>
          <a:p>
            <a:pPr marL="363538" indent="-363538" eaLnBrk="1" hangingPunct="1">
              <a:spcBef>
                <a:spcPts val="0"/>
              </a:spcBef>
              <a:spcAft>
                <a:spcPts val="1200"/>
              </a:spcAft>
              <a:buClr>
                <a:srgbClr val="3C3C77"/>
              </a:buClr>
              <a:buSzTx/>
              <a:buFont typeface="Arial" charset="0"/>
              <a:buChar char="•"/>
            </a:pPr>
            <a:r>
              <a:rPr lang="en-US" altLang="en-US" sz="2600" dirty="0" smtClean="0"/>
              <a:t>Feeling </a:t>
            </a:r>
            <a:r>
              <a:rPr lang="en-US" altLang="en-US" sz="2600" dirty="0"/>
              <a:t>warm, chilled or </a:t>
            </a:r>
            <a:r>
              <a:rPr lang="en-US" altLang="en-US" sz="2600" dirty="0" smtClean="0"/>
              <a:t>shaky</a:t>
            </a:r>
            <a:endParaRPr lang="en-US" altLang="en-US" sz="2600" dirty="0"/>
          </a:p>
          <a:p>
            <a:pPr marL="363538" indent="-363538" eaLnBrk="1" hangingPunct="1">
              <a:spcBef>
                <a:spcPts val="0"/>
              </a:spcBef>
              <a:spcAft>
                <a:spcPts val="1200"/>
              </a:spcAft>
              <a:buClr>
                <a:srgbClr val="3C3C77"/>
              </a:buClr>
              <a:buSzTx/>
              <a:buFont typeface="Arial" charset="0"/>
              <a:buChar char="•"/>
            </a:pPr>
            <a:r>
              <a:rPr lang="en-US" altLang="en-US" sz="2600" dirty="0"/>
              <a:t>Sore throat and/or </a:t>
            </a:r>
            <a:r>
              <a:rPr lang="en-US" altLang="en-US" sz="2600" dirty="0" smtClean="0"/>
              <a:t>mouth</a:t>
            </a:r>
            <a:endParaRPr lang="en-US" altLang="en-US" sz="2600" dirty="0"/>
          </a:p>
          <a:p>
            <a:pPr marL="363538" indent="-363538" eaLnBrk="1" hangingPunct="1">
              <a:spcBef>
                <a:spcPts val="0"/>
              </a:spcBef>
              <a:spcAft>
                <a:spcPts val="1200"/>
              </a:spcAft>
              <a:buClr>
                <a:srgbClr val="3C3C77"/>
              </a:buClr>
              <a:buSzTx/>
              <a:buFont typeface="Arial" charset="0"/>
              <a:buChar char="•"/>
            </a:pPr>
            <a:r>
              <a:rPr lang="en-US" altLang="en-US" sz="2600" dirty="0"/>
              <a:t>C</a:t>
            </a:r>
            <a:r>
              <a:rPr lang="en-US" altLang="en-US" sz="2600" dirty="0" smtClean="0"/>
              <a:t>ough </a:t>
            </a:r>
            <a:r>
              <a:rPr lang="en-US" altLang="en-US" sz="2600" dirty="0"/>
              <a:t>and/or shortness of </a:t>
            </a:r>
            <a:r>
              <a:rPr lang="en-US" altLang="en-US" sz="2600" dirty="0" smtClean="0"/>
              <a:t>breath</a:t>
            </a:r>
            <a:endParaRPr lang="en-US" altLang="en-US" sz="2600" dirty="0"/>
          </a:p>
          <a:p>
            <a:pPr marL="363538" indent="-363538" eaLnBrk="1" hangingPunct="1">
              <a:spcBef>
                <a:spcPts val="0"/>
              </a:spcBef>
              <a:spcAft>
                <a:spcPts val="1200"/>
              </a:spcAft>
              <a:buClr>
                <a:srgbClr val="3C3C77"/>
              </a:buClr>
              <a:buSzTx/>
              <a:buFont typeface="Arial" charset="0"/>
              <a:buChar char="•"/>
            </a:pPr>
            <a:r>
              <a:rPr lang="en-US" altLang="en-US" sz="2600" dirty="0"/>
              <a:t>Burning when urinating/urinating more </a:t>
            </a:r>
            <a:r>
              <a:rPr lang="en-US" altLang="en-US" sz="2600" dirty="0" smtClean="0"/>
              <a:t>often</a:t>
            </a:r>
            <a:endParaRPr lang="en-US" altLang="en-US" sz="2600" dirty="0"/>
          </a:p>
          <a:p>
            <a:pPr marL="363538" indent="-363538" eaLnBrk="1" hangingPunct="1">
              <a:spcBef>
                <a:spcPts val="0"/>
              </a:spcBef>
              <a:spcAft>
                <a:spcPts val="1200"/>
              </a:spcAft>
              <a:buClr>
                <a:srgbClr val="3C3C77"/>
              </a:buClr>
              <a:buSzTx/>
              <a:buFont typeface="Arial" charset="0"/>
              <a:buChar char="•"/>
            </a:pPr>
            <a:r>
              <a:rPr lang="en-US" altLang="en-US" sz="2600" dirty="0"/>
              <a:t>Areas of redness or </a:t>
            </a:r>
            <a:r>
              <a:rPr lang="en-US" altLang="en-US" sz="2600" dirty="0" smtClean="0"/>
              <a:t>tenderness</a:t>
            </a:r>
            <a:endParaRPr lang="en-US" altLang="en-US" sz="2600" dirty="0"/>
          </a:p>
          <a:p>
            <a:pPr marL="363538" indent="-363538" eaLnBrk="1" hangingPunct="1">
              <a:spcBef>
                <a:spcPts val="0"/>
              </a:spcBef>
              <a:spcAft>
                <a:spcPts val="1200"/>
              </a:spcAft>
              <a:buClr>
                <a:srgbClr val="3C3C77"/>
              </a:buClr>
              <a:buSzTx/>
              <a:buFont typeface="Arial" charset="0"/>
              <a:buChar char="•"/>
            </a:pPr>
            <a:r>
              <a:rPr lang="en-US" altLang="en-US" sz="2600" dirty="0"/>
              <a:t>Loose or liquid </a:t>
            </a:r>
            <a:r>
              <a:rPr lang="en-US" altLang="en-US" sz="2600" dirty="0" smtClean="0"/>
              <a:t>stools</a:t>
            </a:r>
          </a:p>
          <a:p>
            <a:pPr marL="363538" indent="-363538" eaLnBrk="1" hangingPunct="1">
              <a:spcBef>
                <a:spcPts val="0"/>
              </a:spcBef>
              <a:spcAft>
                <a:spcPts val="1200"/>
              </a:spcAft>
              <a:buClr>
                <a:srgbClr val="3C3C77"/>
              </a:buClr>
              <a:buSzTx/>
              <a:buFont typeface="Arial" charset="0"/>
              <a:buChar char="•"/>
            </a:pPr>
            <a:r>
              <a:rPr lang="en-CA" altLang="en-US" sz="2600" dirty="0" smtClean="0"/>
              <a:t>Severe dizziness</a:t>
            </a:r>
            <a:endParaRPr lang="en-CA" altLang="en-US" sz="2600" dirty="0"/>
          </a:p>
          <a:p>
            <a:pPr marL="0" indent="0" algn="ctr" eaLnBrk="1" hangingPunct="1">
              <a:spcBef>
                <a:spcPts val="0"/>
              </a:spcBef>
              <a:spcAft>
                <a:spcPts val="1200"/>
              </a:spcAft>
              <a:buClr>
                <a:srgbClr val="3C3C77"/>
              </a:buClr>
              <a:buSzTx/>
              <a:buNone/>
            </a:pPr>
            <a:r>
              <a:rPr lang="en-CA" altLang="en-US" sz="2600" b="1" dirty="0" smtClean="0"/>
              <a:t>*REPORT all Signs and Symptoms*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6" descr="red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4803" y="5791200"/>
            <a:ext cx="144282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itle 1"/>
          <p:cNvSpPr>
            <a:spLocks noGrp="1"/>
          </p:cNvSpPr>
          <p:nvPr>
            <p:ph type="title" idx="4294967295"/>
          </p:nvPr>
        </p:nvSpPr>
        <p:spPr>
          <a:xfrm>
            <a:off x="1143000" y="228600"/>
            <a:ext cx="7772400" cy="1219200"/>
          </a:xfrm>
          <a:prstGeom prst="rect">
            <a:avLst/>
          </a:prstGeom>
        </p:spPr>
        <p:txBody>
          <a:bodyPr/>
          <a:lstStyle/>
          <a:p>
            <a:pPr algn="ctr" eaLnBrk="1" hangingPunct="1">
              <a:defRPr/>
            </a:pPr>
            <a:r>
              <a:rPr lang="en-US" altLang="en-US" sz="3600" b="1" dirty="0">
                <a:solidFill>
                  <a:srgbClr val="0DBFD5"/>
                </a:solidFill>
                <a:latin typeface="Arial" charset="0"/>
              </a:rPr>
              <a:t>If your temperature is 38°C or </a:t>
            </a:r>
            <a:r>
              <a:rPr lang="en-US" altLang="en-US" sz="3600" b="1" dirty="0" smtClean="0">
                <a:solidFill>
                  <a:srgbClr val="0DBFD5"/>
                </a:solidFill>
                <a:latin typeface="Arial" charset="0"/>
              </a:rPr>
              <a:t>more (or </a:t>
            </a:r>
            <a:r>
              <a:rPr lang="en-US" altLang="en-US" sz="3600" b="1" dirty="0">
                <a:solidFill>
                  <a:srgbClr val="0DBFD5"/>
                </a:solidFill>
                <a:latin typeface="Arial" charset="0"/>
              </a:rPr>
              <a:t>100.4°F or more)…</a:t>
            </a:r>
            <a:endParaRPr lang="en-CA" altLang="en-US" sz="3600" b="1" dirty="0">
              <a:solidFill>
                <a:srgbClr val="0DBFD5"/>
              </a:solidFill>
              <a:latin typeface="Arial" charset="0"/>
            </a:endParaRPr>
          </a:p>
        </p:txBody>
      </p:sp>
      <p:sp>
        <p:nvSpPr>
          <p:cNvPr id="18435" name="Content Placeholder 2"/>
          <p:cNvSpPr>
            <a:spLocks noGrp="1"/>
          </p:cNvSpPr>
          <p:nvPr>
            <p:ph idx="4294967295"/>
          </p:nvPr>
        </p:nvSpPr>
        <p:spPr>
          <a:xfrm>
            <a:off x="457200" y="1752600"/>
            <a:ext cx="8305800" cy="4572000"/>
          </a:xfrm>
          <a:prstGeom prst="rect">
            <a:avLst/>
          </a:prstGeom>
        </p:spPr>
        <p:txBody>
          <a:bodyPr>
            <a:normAutofit lnSpcReduction="10000"/>
          </a:bodyPr>
          <a:lstStyle/>
          <a:p>
            <a:pPr eaLnBrk="1" hangingPunct="1">
              <a:lnSpc>
                <a:spcPct val="80000"/>
              </a:lnSpc>
              <a:spcAft>
                <a:spcPts val="1200"/>
              </a:spcAft>
              <a:buFont typeface="Arial" charset="0"/>
              <a:buChar char="•"/>
            </a:pPr>
            <a:r>
              <a:rPr lang="en-US" altLang="en-US" sz="2800" dirty="0" smtClean="0">
                <a:latin typeface="Arial" panose="020B0604020202020204" pitchFamily="34" charset="0"/>
                <a:cs typeface="Arial" panose="020B0604020202020204" pitchFamily="34" charset="0"/>
              </a:rPr>
              <a:t>This is a </a:t>
            </a:r>
            <a:r>
              <a:rPr lang="en-US" altLang="en-US" sz="2800" b="1" dirty="0" smtClean="0">
                <a:latin typeface="Arial" panose="020B0604020202020204" pitchFamily="34" charset="0"/>
                <a:cs typeface="Arial" panose="020B0604020202020204" pitchFamily="34" charset="0"/>
              </a:rPr>
              <a:t>FEVER </a:t>
            </a:r>
          </a:p>
          <a:p>
            <a:pPr eaLnBrk="1" hangingPunct="1">
              <a:spcAft>
                <a:spcPts val="1200"/>
              </a:spcAft>
              <a:buFont typeface="Arial" charset="0"/>
              <a:buChar char="•"/>
            </a:pPr>
            <a:r>
              <a:rPr lang="en-US" altLang="en-US" sz="2800" dirty="0" smtClean="0">
                <a:latin typeface="Arial" panose="020B0604020202020204" pitchFamily="34" charset="0"/>
                <a:cs typeface="Arial" panose="020B0604020202020204" pitchFamily="34" charset="0"/>
              </a:rPr>
              <a:t>Fever is a sign of infection, even if you don’t have any other signs</a:t>
            </a:r>
          </a:p>
          <a:p>
            <a:pPr eaLnBrk="1" hangingPunct="1">
              <a:spcAft>
                <a:spcPts val="1200"/>
              </a:spcAft>
              <a:buFont typeface="Arial" charset="0"/>
              <a:buChar char="•"/>
            </a:pPr>
            <a:r>
              <a:rPr lang="en-US" altLang="en-US" sz="2800" dirty="0" smtClean="0">
                <a:latin typeface="Arial" panose="020B0604020202020204" pitchFamily="34" charset="0"/>
                <a:cs typeface="Arial" panose="020B0604020202020204" pitchFamily="34" charset="0"/>
              </a:rPr>
              <a:t>Fever is </a:t>
            </a:r>
            <a:r>
              <a:rPr lang="en-US" altLang="en-US" sz="2800" b="1" i="1" dirty="0" smtClean="0">
                <a:latin typeface="Arial" panose="020B0604020202020204" pitchFamily="34" charset="0"/>
                <a:cs typeface="Arial" panose="020B0604020202020204" pitchFamily="34" charset="0"/>
              </a:rPr>
              <a:t>serious</a:t>
            </a:r>
            <a:r>
              <a:rPr lang="en-US" altLang="en-US" sz="2800" dirty="0" smtClean="0">
                <a:latin typeface="Arial" panose="020B0604020202020204" pitchFamily="34" charset="0"/>
                <a:cs typeface="Arial" panose="020B0604020202020204" pitchFamily="34" charset="0"/>
              </a:rPr>
              <a:t> when your white blood cells are low</a:t>
            </a:r>
          </a:p>
          <a:p>
            <a:pPr eaLnBrk="1" hangingPunct="1">
              <a:spcAft>
                <a:spcPts val="1200"/>
              </a:spcAft>
              <a:buFont typeface="Arial" charset="0"/>
              <a:buChar char="•"/>
            </a:pPr>
            <a:r>
              <a:rPr lang="en-US" altLang="en-US" sz="2800" b="1" dirty="0" smtClean="0">
                <a:latin typeface="Arial" panose="020B0604020202020204" pitchFamily="34" charset="0"/>
                <a:cs typeface="Arial" panose="020B0604020202020204" pitchFamily="34" charset="0"/>
              </a:rPr>
              <a:t>Do not</a:t>
            </a:r>
            <a:r>
              <a:rPr lang="en-US" altLang="en-US" sz="2800" dirty="0" smtClean="0">
                <a:latin typeface="Arial" panose="020B0604020202020204" pitchFamily="34" charset="0"/>
                <a:cs typeface="Arial" panose="020B0604020202020204" pitchFamily="34" charset="0"/>
              </a:rPr>
              <a:t> take drugs for fever (e.g. Tylenol</a:t>
            </a:r>
            <a:r>
              <a:rPr lang="en-US" altLang="en-US" sz="2800" baseline="300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cs typeface="Arial" panose="020B0604020202020204" pitchFamily="34" charset="0"/>
              </a:rPr>
              <a:t>) unless directed by your cancer care team</a:t>
            </a:r>
          </a:p>
          <a:p>
            <a:pPr eaLnBrk="1" hangingPunct="1">
              <a:lnSpc>
                <a:spcPct val="80000"/>
              </a:lnSpc>
              <a:buFont typeface="Arial" charset="0"/>
              <a:buChar char="•"/>
            </a:pPr>
            <a:endParaRPr lang="en-GB" altLang="en-US" sz="1200" b="1" dirty="0" smtClean="0"/>
          </a:p>
          <a:p>
            <a:pPr marL="0" lvl="1" indent="0" algn="ctr" eaLnBrk="1" hangingPunct="1">
              <a:lnSpc>
                <a:spcPct val="80000"/>
              </a:lnSpc>
              <a:buClr>
                <a:schemeClr val="bg2"/>
              </a:buClr>
              <a:buSzPct val="75000"/>
              <a:buFont typeface="Wingdings" pitchFamily="2" charset="2"/>
              <a:buNone/>
            </a:pPr>
            <a:r>
              <a:rPr lang="en-GB" altLang="en-US" b="1" dirty="0" smtClean="0">
                <a:latin typeface="Arial" panose="020B0604020202020204" pitchFamily="34" charset="0"/>
                <a:cs typeface="Arial" panose="020B0604020202020204" pitchFamily="34" charset="0"/>
              </a:rPr>
              <a:t>Report a FEVER </a:t>
            </a:r>
            <a:r>
              <a:rPr lang="en-US" altLang="en-US" b="1" u="sng" dirty="0" smtClean="0">
                <a:latin typeface="Arial" panose="020B0604020202020204" pitchFamily="34" charset="0"/>
                <a:cs typeface="Arial" panose="020B0604020202020204" pitchFamily="34" charset="0"/>
              </a:rPr>
              <a:t>IMMEDIATELY</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 </a:t>
            </a:r>
          </a:p>
          <a:p>
            <a:pPr algn="ctr" eaLnBrk="1" hangingPunct="1">
              <a:lnSpc>
                <a:spcPct val="80000"/>
              </a:lnSpc>
              <a:buFont typeface="Wingdings" pitchFamily="2" charset="2"/>
              <a:buNone/>
            </a:pPr>
            <a:r>
              <a:rPr lang="en-US" altLang="en-US" sz="2800" b="1" i="1" dirty="0" smtClean="0">
                <a:latin typeface="Arial" panose="020B0604020202020204" pitchFamily="34" charset="0"/>
                <a:cs typeface="Arial" panose="020B0604020202020204" pitchFamily="34" charset="0"/>
              </a:rPr>
              <a:t>Numbers to call are in your package</a:t>
            </a:r>
            <a:endParaRPr lang="en-US" altLang="en-US" sz="2800" b="1" dirty="0" smtClean="0">
              <a:latin typeface="Arial" panose="020B0604020202020204" pitchFamily="34" charset="0"/>
              <a:cs typeface="Arial" panose="020B0604020202020204" pitchFamily="34" charset="0"/>
            </a:endParaRPr>
          </a:p>
          <a:p>
            <a:pPr algn="ctr" eaLnBrk="1" hangingPunct="1">
              <a:lnSpc>
                <a:spcPct val="80000"/>
              </a:lnSpc>
              <a:buFont typeface="Wingdings" pitchFamily="2" charset="2"/>
              <a:buNone/>
            </a:pPr>
            <a:endParaRPr lang="en-US" altLang="en-US" sz="2800" dirty="0" smtClean="0">
              <a:solidFill>
                <a:srgbClr val="3C3C77"/>
              </a:solidFill>
            </a:endParaRPr>
          </a:p>
          <a:p>
            <a:pPr eaLnBrk="1" hangingPunct="1"/>
            <a:endParaRPr lang="en-CA" altLang="en-US" sz="2800" dirty="0" smtClean="0">
              <a:solidFill>
                <a:srgbClr val="3C3C77"/>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776514" y="152400"/>
            <a:ext cx="8382000" cy="914400"/>
          </a:xfrm>
          <a:prstGeom prst="rect">
            <a:avLst/>
          </a:prstGeom>
        </p:spPr>
        <p:txBody>
          <a:bodyPr/>
          <a:lstStyle/>
          <a:p>
            <a:pPr algn="ctr" eaLnBrk="1" hangingPunct="1">
              <a:defRPr/>
            </a:pPr>
            <a:r>
              <a:rPr lang="en-US" sz="3600" b="1" dirty="0">
                <a:solidFill>
                  <a:srgbClr val="0DBFD5"/>
                </a:solidFill>
                <a:latin typeface="Arial" charset="0"/>
              </a:rPr>
              <a:t>How you can prevent infection</a:t>
            </a:r>
          </a:p>
        </p:txBody>
      </p:sp>
      <p:pic>
        <p:nvPicPr>
          <p:cNvPr id="19459" name="Picture 6" descr="washing_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572000"/>
            <a:ext cx="2971800" cy="1803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0" name="Rectangle 1"/>
          <p:cNvSpPr>
            <a:spLocks noChangeArrowheads="1"/>
          </p:cNvSpPr>
          <p:nvPr/>
        </p:nvSpPr>
        <p:spPr bwMode="auto">
          <a:xfrm>
            <a:off x="762000" y="1558925"/>
            <a:ext cx="7467600"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363538" indent="-363538" eaLnBrk="1" hangingPunct="1">
              <a:lnSpc>
                <a:spcPct val="90000"/>
              </a:lnSpc>
              <a:spcBef>
                <a:spcPct val="0"/>
              </a:spcBef>
              <a:buClr>
                <a:srgbClr val="3C3C77"/>
              </a:buClr>
              <a:buSzTx/>
              <a:buFont typeface="Arial" charset="0"/>
              <a:buChar char="•"/>
            </a:pPr>
            <a:r>
              <a:rPr lang="en-US" altLang="en-US" sz="2800" b="1" dirty="0"/>
              <a:t>Wash your hands - </a:t>
            </a:r>
            <a:r>
              <a:rPr lang="en-US" altLang="en-US" sz="2800" dirty="0"/>
              <a:t>frequently with soap </a:t>
            </a:r>
            <a:r>
              <a:rPr lang="en-US" altLang="en-US" sz="2800" dirty="0" smtClean="0"/>
              <a:t>and </a:t>
            </a:r>
            <a:r>
              <a:rPr lang="en-US" altLang="en-US" sz="2800" dirty="0"/>
              <a:t>water</a:t>
            </a:r>
          </a:p>
          <a:p>
            <a:pPr marL="363538" indent="-363538" eaLnBrk="1" hangingPunct="1">
              <a:lnSpc>
                <a:spcPct val="90000"/>
              </a:lnSpc>
              <a:spcBef>
                <a:spcPct val="0"/>
              </a:spcBef>
              <a:buClr>
                <a:srgbClr val="3C3C77"/>
              </a:buClr>
              <a:buSzTx/>
              <a:buFont typeface="Arial" charset="0"/>
              <a:buChar char="•"/>
            </a:pPr>
            <a:endParaRPr lang="en-US" altLang="en-US" sz="1200" dirty="0"/>
          </a:p>
          <a:p>
            <a:pPr marL="363538" indent="-363538" eaLnBrk="1" hangingPunct="1">
              <a:lnSpc>
                <a:spcPct val="90000"/>
              </a:lnSpc>
              <a:spcBef>
                <a:spcPct val="0"/>
              </a:spcBef>
              <a:buClr>
                <a:srgbClr val="3C3C77"/>
              </a:buClr>
              <a:buSzTx/>
              <a:buFont typeface="Arial" charset="0"/>
              <a:buChar char="•"/>
            </a:pPr>
            <a:r>
              <a:rPr lang="en-US" altLang="en-US" sz="2800" dirty="0"/>
              <a:t>Avoid people with infections </a:t>
            </a:r>
          </a:p>
          <a:p>
            <a:pPr marL="363538" indent="-363538" eaLnBrk="1" hangingPunct="1">
              <a:lnSpc>
                <a:spcPct val="90000"/>
              </a:lnSpc>
              <a:spcBef>
                <a:spcPct val="0"/>
              </a:spcBef>
              <a:buClr>
                <a:srgbClr val="3C3C77"/>
              </a:buClr>
              <a:buSzTx/>
              <a:buFont typeface="Arial" charset="0"/>
              <a:buChar char="•"/>
            </a:pPr>
            <a:endParaRPr lang="en-US" altLang="en-US" sz="1200" dirty="0"/>
          </a:p>
          <a:p>
            <a:pPr marL="363538" indent="-363538" eaLnBrk="1" hangingPunct="1">
              <a:lnSpc>
                <a:spcPct val="90000"/>
              </a:lnSpc>
              <a:spcBef>
                <a:spcPct val="0"/>
              </a:spcBef>
              <a:buClr>
                <a:srgbClr val="3C3C77"/>
              </a:buClr>
              <a:buSzTx/>
              <a:buFont typeface="Arial" charset="0"/>
              <a:buChar char="•"/>
            </a:pPr>
            <a:r>
              <a:rPr lang="en-US" altLang="en-US" sz="2800" b="1" dirty="0"/>
              <a:t>Wash your hands</a:t>
            </a:r>
          </a:p>
          <a:p>
            <a:pPr marL="363538" indent="-363538" eaLnBrk="1" hangingPunct="1">
              <a:lnSpc>
                <a:spcPct val="90000"/>
              </a:lnSpc>
              <a:spcBef>
                <a:spcPct val="0"/>
              </a:spcBef>
              <a:buClr>
                <a:srgbClr val="3C3C77"/>
              </a:buClr>
              <a:buSzTx/>
              <a:buFont typeface="Arial" charset="0"/>
              <a:buChar char="•"/>
            </a:pPr>
            <a:endParaRPr lang="en-US" altLang="en-US" sz="1200" b="1" dirty="0"/>
          </a:p>
          <a:p>
            <a:pPr marL="363538" indent="-363538" eaLnBrk="1" hangingPunct="1">
              <a:lnSpc>
                <a:spcPct val="90000"/>
              </a:lnSpc>
              <a:spcBef>
                <a:spcPct val="0"/>
              </a:spcBef>
              <a:buClr>
                <a:srgbClr val="3C3C77"/>
              </a:buClr>
              <a:buSzTx/>
              <a:buFont typeface="Arial" charset="0"/>
              <a:buChar char="•"/>
            </a:pPr>
            <a:r>
              <a:rPr lang="en-US" altLang="en-US" sz="2800" dirty="0"/>
              <a:t>Check with your oncologist before having any invasive procedures (e.g. dental or surgical procedure)</a:t>
            </a:r>
          </a:p>
          <a:p>
            <a:pPr marL="363538" indent="-363538" eaLnBrk="1" hangingPunct="1">
              <a:lnSpc>
                <a:spcPct val="90000"/>
              </a:lnSpc>
              <a:spcBef>
                <a:spcPct val="0"/>
              </a:spcBef>
              <a:buClr>
                <a:srgbClr val="3C3C77"/>
              </a:buClr>
              <a:buSzTx/>
              <a:buFont typeface="Arial" charset="0"/>
              <a:buChar char="•"/>
            </a:pPr>
            <a:endParaRPr lang="en-US" altLang="en-US" sz="1200" dirty="0"/>
          </a:p>
          <a:p>
            <a:pPr marL="363538" indent="-363538" eaLnBrk="1" hangingPunct="1">
              <a:lnSpc>
                <a:spcPct val="90000"/>
              </a:lnSpc>
              <a:spcBef>
                <a:spcPct val="0"/>
              </a:spcBef>
              <a:buClr>
                <a:srgbClr val="3C3C77"/>
              </a:buClr>
              <a:buSzTx/>
              <a:buFont typeface="Arial" charset="0"/>
              <a:buChar char="•"/>
            </a:pPr>
            <a:r>
              <a:rPr lang="en-US" altLang="en-US" sz="2800" dirty="0"/>
              <a:t>Avoid skin cuts and nicks</a:t>
            </a:r>
          </a:p>
          <a:p>
            <a:pPr marL="363538" indent="-363538" eaLnBrk="1" hangingPunct="1">
              <a:lnSpc>
                <a:spcPct val="90000"/>
              </a:lnSpc>
              <a:spcBef>
                <a:spcPct val="0"/>
              </a:spcBef>
              <a:buClr>
                <a:srgbClr val="3C3C77"/>
              </a:buClr>
              <a:buSzTx/>
              <a:buFont typeface="Arial" charset="0"/>
              <a:buChar char="•"/>
            </a:pPr>
            <a:endParaRPr lang="en-US" altLang="en-US" sz="1200" dirty="0"/>
          </a:p>
          <a:p>
            <a:pPr marL="363538" indent="-363538" eaLnBrk="1" hangingPunct="1">
              <a:lnSpc>
                <a:spcPct val="90000"/>
              </a:lnSpc>
              <a:spcBef>
                <a:spcPct val="0"/>
              </a:spcBef>
              <a:buClr>
                <a:srgbClr val="3C3C77"/>
              </a:buClr>
              <a:buSzTx/>
              <a:buFont typeface="Arial" charset="0"/>
              <a:buChar char="•"/>
            </a:pPr>
            <a:r>
              <a:rPr lang="en-US" altLang="en-US" sz="2800" b="1" dirty="0"/>
              <a:t>Wash your hands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62000" y="457200"/>
            <a:ext cx="8229600" cy="1143000"/>
          </a:xfrm>
          <a:prstGeom prst="rect">
            <a:avLst/>
          </a:prstGeom>
        </p:spPr>
        <p:txBody>
          <a:bodyPr/>
          <a:lstStyle/>
          <a:p>
            <a:pPr algn="ctr" eaLnBrk="1" hangingPunct="1">
              <a:defRPr/>
            </a:pPr>
            <a:r>
              <a:rPr lang="en-US" sz="3600" b="1" dirty="0">
                <a:solidFill>
                  <a:srgbClr val="0DBFD5"/>
                </a:solidFill>
                <a:latin typeface="Arial" charset="0"/>
              </a:rPr>
              <a:t>Welcome</a:t>
            </a:r>
            <a:r>
              <a:rPr lang="en-US" sz="3600" b="1" dirty="0" smtClean="0">
                <a:solidFill>
                  <a:srgbClr val="3C3C77"/>
                </a:solidFill>
                <a:effectLst>
                  <a:outerShdw blurRad="38100" dist="38100" dir="2700000" algn="tl">
                    <a:srgbClr val="C0C0C0"/>
                  </a:outerShdw>
                </a:effectLst>
              </a:rPr>
              <a:t> </a:t>
            </a:r>
            <a:r>
              <a:rPr lang="en-US" sz="3600" b="1" dirty="0">
                <a:solidFill>
                  <a:srgbClr val="0DBFD5"/>
                </a:solidFill>
                <a:latin typeface="Arial" charset="0"/>
              </a:rPr>
              <a:t>and Introduction</a:t>
            </a:r>
          </a:p>
        </p:txBody>
      </p:sp>
      <p:sp>
        <p:nvSpPr>
          <p:cNvPr id="4099" name="Rectangle 3"/>
          <p:cNvSpPr>
            <a:spLocks noGrp="1" noChangeArrowheads="1"/>
          </p:cNvSpPr>
          <p:nvPr>
            <p:ph type="body" idx="4294967295"/>
          </p:nvPr>
        </p:nvSpPr>
        <p:spPr>
          <a:xfrm>
            <a:off x="1371600" y="1752600"/>
            <a:ext cx="7010400" cy="4800600"/>
          </a:xfrm>
          <a:prstGeom prst="rect">
            <a:avLst/>
          </a:prstGeom>
        </p:spPr>
        <p:txBody>
          <a:bodyPr/>
          <a:lstStyle/>
          <a:p>
            <a:pPr eaLnBrk="1" hangingPunct="1">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Review</a:t>
            </a:r>
            <a:r>
              <a:rPr lang="en-US" dirty="0" smtClean="0">
                <a:latin typeface="Arial" panose="020B0604020202020204" pitchFamily="34" charset="0"/>
                <a:cs typeface="Arial" panose="020B0604020202020204" pitchFamily="34" charset="0"/>
              </a:rPr>
              <a:t> </a:t>
            </a:r>
          </a:p>
          <a:p>
            <a:pPr lvl="1" eaLnBrk="1" hangingPunct="1">
              <a:buClr>
                <a:srgbClr val="3C3C77"/>
              </a:buClr>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General and specific side effects </a:t>
            </a:r>
          </a:p>
          <a:p>
            <a:pPr lvl="1" eaLnBrk="1" hangingPunct="1">
              <a:buClr>
                <a:srgbClr val="3C3C77"/>
              </a:buClr>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How to manage side effects</a:t>
            </a:r>
          </a:p>
          <a:p>
            <a:pPr lvl="1" eaLnBrk="1" hangingPunct="1">
              <a:buClr>
                <a:srgbClr val="3C3C77"/>
              </a:buClr>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What symptoms to report </a:t>
            </a:r>
          </a:p>
          <a:p>
            <a:pPr lvl="1" eaLnBrk="1" hangingPunct="1">
              <a:buClr>
                <a:srgbClr val="3C3C77"/>
              </a:buClr>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How to report symptoms</a:t>
            </a:r>
          </a:p>
          <a:p>
            <a:pPr lvl="1" eaLnBrk="1" hangingPunct="1">
              <a:spcAft>
                <a:spcPts val="600"/>
              </a:spcAft>
              <a:buClr>
                <a:srgbClr val="3C3C77"/>
              </a:buClr>
              <a:buFont typeface="Wingdings" pitchFamily="2" charset="2"/>
              <a:buChar char="ü"/>
              <a:defRPr/>
            </a:pPr>
            <a:endParaRPr lang="en-US" sz="1200" dirty="0" smtClean="0">
              <a:latin typeface="Arial" panose="020B0604020202020204" pitchFamily="34" charset="0"/>
              <a:cs typeface="Arial" panose="020B0604020202020204" pitchFamily="34" charset="0"/>
            </a:endParaRPr>
          </a:p>
          <a:p>
            <a:pPr eaLnBrk="1" hangingPunct="1">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Questions</a:t>
            </a:r>
          </a:p>
          <a:p>
            <a:pPr marL="0" indent="0" eaLnBrk="1" hangingPunct="1">
              <a:buClr>
                <a:srgbClr val="3C3C77"/>
              </a:buClr>
              <a:buNone/>
              <a:defRPr/>
            </a:pPr>
            <a:endParaRPr lang="en-US" sz="2800" dirty="0" smtClean="0">
              <a:latin typeface="Arial" panose="020B0604020202020204" pitchFamily="34" charset="0"/>
              <a:cs typeface="Arial" panose="020B0604020202020204" pitchFamily="34" charset="0"/>
            </a:endParaRPr>
          </a:p>
          <a:p>
            <a:pPr eaLnBrk="1" hangingPunct="1">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Tour of Regional Centre</a:t>
            </a:r>
            <a:endParaRPr lang="en-US" sz="2800" i="1" dirty="0" smtClean="0">
              <a:latin typeface="Arial" panose="020B0604020202020204" pitchFamily="34" charset="0"/>
              <a:cs typeface="Arial" panose="020B0604020202020204" pitchFamily="34" charset="0"/>
            </a:endParaRPr>
          </a:p>
          <a:p>
            <a:pPr marL="0" indent="0" eaLnBrk="1" hangingPunct="1">
              <a:buFont typeface="Wingdings" pitchFamily="2" charset="2"/>
              <a:buNone/>
              <a:defRPr/>
            </a:pPr>
            <a:r>
              <a:rPr lang="en-US" sz="2800" i="1" dirty="0" smtClean="0">
                <a:solidFill>
                  <a:srgbClr val="3C3C77"/>
                </a:solidFill>
              </a:rPr>
              <a:t>                   			</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295400" y="152400"/>
            <a:ext cx="7391400" cy="1219200"/>
          </a:xfrm>
          <a:prstGeom prst="rect">
            <a:avLst/>
          </a:prstGeom>
        </p:spPr>
        <p:txBody>
          <a:bodyPr/>
          <a:lstStyle/>
          <a:p>
            <a:pPr algn="ctr" eaLnBrk="1" hangingPunct="1">
              <a:defRPr/>
            </a:pPr>
            <a:r>
              <a:rPr lang="en-US" sz="3600" b="1" dirty="0">
                <a:solidFill>
                  <a:srgbClr val="0DBFD5"/>
                </a:solidFill>
                <a:latin typeface="Arial" charset="0"/>
              </a:rPr>
              <a:t>Do I come to the clinic if I have an infection?</a:t>
            </a:r>
          </a:p>
        </p:txBody>
      </p:sp>
      <p:sp>
        <p:nvSpPr>
          <p:cNvPr id="35843" name="Rectangle 3"/>
          <p:cNvSpPr>
            <a:spLocks noGrp="1" noChangeArrowheads="1"/>
          </p:cNvSpPr>
          <p:nvPr>
            <p:ph type="body" sz="half" idx="4294967295"/>
          </p:nvPr>
        </p:nvSpPr>
        <p:spPr>
          <a:xfrm>
            <a:off x="838200" y="2335212"/>
            <a:ext cx="7467600" cy="3989388"/>
          </a:xfrm>
          <a:prstGeom prst="rect">
            <a:avLst/>
          </a:prstGeom>
        </p:spPr>
        <p:txBody>
          <a:bodyPr>
            <a:normAutofit fontScale="55000" lnSpcReduction="20000"/>
          </a:bodyPr>
          <a:lstStyle/>
          <a:p>
            <a:pPr eaLnBrk="1" hangingPunct="1">
              <a:lnSpc>
                <a:spcPct val="90000"/>
              </a:lnSpc>
              <a:buFont typeface="Wingdings" pitchFamily="2" charset="2"/>
              <a:buNone/>
              <a:defRPr/>
            </a:pPr>
            <a:r>
              <a:rPr lang="en-US" sz="5100" b="1" dirty="0" smtClean="0">
                <a:latin typeface="Arial" panose="020B0604020202020204" pitchFamily="34" charset="0"/>
                <a:cs typeface="Arial" panose="020B0604020202020204" pitchFamily="34" charset="0"/>
              </a:rPr>
              <a:t>Call the Cancer Centre FIRST!</a:t>
            </a:r>
          </a:p>
          <a:p>
            <a:pPr eaLnBrk="1" hangingPunct="1">
              <a:lnSpc>
                <a:spcPct val="90000"/>
              </a:lnSpc>
              <a:buFont typeface="Wingdings" pitchFamily="2" charset="2"/>
              <a:buNone/>
              <a:defRPr/>
            </a:pPr>
            <a:endParaRPr lang="en-US" sz="5100" b="1" dirty="0" smtClean="0">
              <a:latin typeface="Arial" panose="020B0604020202020204" pitchFamily="34" charset="0"/>
              <a:cs typeface="Arial" panose="020B0604020202020204" pitchFamily="34" charset="0"/>
            </a:endParaRPr>
          </a:p>
          <a:p>
            <a:pPr marL="363538" indent="-363538" eaLnBrk="1" hangingPunct="1">
              <a:lnSpc>
                <a:spcPct val="90000"/>
              </a:lnSpc>
              <a:buClr>
                <a:srgbClr val="3C3C77"/>
              </a:buClr>
              <a:buSzPct val="100000"/>
              <a:buFont typeface="Arial" pitchFamily="34" charset="0"/>
              <a:buChar char="•"/>
              <a:defRPr/>
            </a:pPr>
            <a:r>
              <a:rPr lang="en-US" sz="5100" dirty="0" smtClean="0">
                <a:latin typeface="Arial" panose="020B0604020202020204" pitchFamily="34" charset="0"/>
                <a:cs typeface="Arial" panose="020B0604020202020204" pitchFamily="34" charset="0"/>
              </a:rPr>
              <a:t>If you have an infection (flu) </a:t>
            </a:r>
            <a:r>
              <a:rPr lang="en-US" sz="5100" b="1" dirty="0" smtClean="0">
                <a:latin typeface="Arial" panose="020B0604020202020204" pitchFamily="34" charset="0"/>
                <a:cs typeface="Arial" panose="020B0604020202020204" pitchFamily="34" charset="0"/>
              </a:rPr>
              <a:t>or </a:t>
            </a:r>
          </a:p>
          <a:p>
            <a:pPr marL="233363" indent="-233363" eaLnBrk="1" hangingPunct="1">
              <a:lnSpc>
                <a:spcPct val="90000"/>
              </a:lnSpc>
              <a:buClr>
                <a:srgbClr val="3C3C77"/>
              </a:buClr>
              <a:buSzPct val="100000"/>
              <a:buFont typeface="Arial" pitchFamily="34" charset="0"/>
              <a:buChar char="•"/>
              <a:defRPr/>
            </a:pPr>
            <a:endParaRPr lang="en-US" sz="5100" b="1" dirty="0" smtClean="0">
              <a:latin typeface="Arial" panose="020B0604020202020204" pitchFamily="34" charset="0"/>
              <a:cs typeface="Arial" panose="020B0604020202020204" pitchFamily="34" charset="0"/>
            </a:endParaRPr>
          </a:p>
          <a:p>
            <a:pPr marL="363538" indent="-363538" eaLnBrk="1" hangingPunct="1">
              <a:lnSpc>
                <a:spcPct val="90000"/>
              </a:lnSpc>
              <a:buClr>
                <a:srgbClr val="3C3C77"/>
              </a:buClr>
              <a:buSzPct val="100000"/>
              <a:buFont typeface="Arial" pitchFamily="34" charset="0"/>
              <a:buChar char="•"/>
              <a:defRPr/>
            </a:pPr>
            <a:r>
              <a:rPr lang="en-US" sz="5100" dirty="0" smtClean="0">
                <a:latin typeface="Arial" panose="020B0604020202020204" pitchFamily="34" charset="0"/>
                <a:cs typeface="Arial" panose="020B0604020202020204" pitchFamily="34" charset="0"/>
              </a:rPr>
              <a:t>If you have been exposed to an infectious illness such as chicken pox or shingles</a:t>
            </a:r>
          </a:p>
          <a:p>
            <a:pPr marL="363538" indent="-363538" eaLnBrk="1" hangingPunct="1">
              <a:lnSpc>
                <a:spcPct val="90000"/>
              </a:lnSpc>
              <a:buClr>
                <a:srgbClr val="3C3C77"/>
              </a:buClr>
              <a:buSzPct val="100000"/>
              <a:buFont typeface="Arial" pitchFamily="34" charset="0"/>
              <a:buChar char="•"/>
              <a:defRPr/>
            </a:pPr>
            <a:endParaRPr lang="en-CA" sz="5100" dirty="0">
              <a:latin typeface="Arial" panose="020B0604020202020204" pitchFamily="34" charset="0"/>
              <a:cs typeface="Arial" panose="020B0604020202020204" pitchFamily="34" charset="0"/>
            </a:endParaRPr>
          </a:p>
          <a:p>
            <a:pPr marL="363538" indent="-363538">
              <a:lnSpc>
                <a:spcPct val="90000"/>
              </a:lnSpc>
              <a:buClr>
                <a:srgbClr val="3C3C77"/>
              </a:buClr>
              <a:buSzPct val="100000"/>
              <a:defRPr/>
            </a:pPr>
            <a:r>
              <a:rPr lang="en-US" sz="5100" dirty="0">
                <a:latin typeface="Arial" panose="020B0604020202020204" pitchFamily="34" charset="0"/>
                <a:cs typeface="Arial" panose="020B0604020202020204" pitchFamily="34" charset="0"/>
              </a:rPr>
              <a:t>Friends and family with infections should stay at home until they have recovered</a:t>
            </a:r>
          </a:p>
          <a:p>
            <a:pPr marL="363538" indent="-363538" eaLnBrk="1" hangingPunct="1">
              <a:lnSpc>
                <a:spcPct val="90000"/>
              </a:lnSpc>
              <a:buClr>
                <a:srgbClr val="3C3C77"/>
              </a:buClr>
              <a:buSzPct val="100000"/>
              <a:buFont typeface="Arial" pitchFamily="34" charset="0"/>
              <a:buChar char="•"/>
              <a:defRPr/>
            </a:pPr>
            <a:endParaRPr lang="en-US" sz="2800"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None/>
              <a:defRPr/>
            </a:pPr>
            <a:r>
              <a:rPr lang="en-US" sz="3600" dirty="0" smtClean="0">
                <a:solidFill>
                  <a:srgbClr val="3C3C77"/>
                </a:solidFill>
              </a:rPr>
              <a:t>        </a:t>
            </a:r>
          </a:p>
        </p:txBody>
      </p:sp>
      <p:pic>
        <p:nvPicPr>
          <p:cNvPr id="20485" name="Picture 6" descr="red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7093" y="1447800"/>
            <a:ext cx="237035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90600" y="228600"/>
            <a:ext cx="7467600" cy="1143000"/>
          </a:xfrm>
        </p:spPr>
        <p:txBody>
          <a:bodyPr>
            <a:noAutofit/>
          </a:bodyPr>
          <a:lstStyle/>
          <a:p>
            <a:pPr algn="ctr" eaLnBrk="1" hangingPunct="1">
              <a:defRPr/>
            </a:pPr>
            <a:r>
              <a:rPr lang="en-US" altLang="en-US" sz="3600" b="1" dirty="0" smtClean="0">
                <a:solidFill>
                  <a:srgbClr val="0DBFD5"/>
                </a:solidFill>
                <a:latin typeface="Arial" charset="0"/>
              </a:rPr>
              <a:t>Low Platelets </a:t>
            </a:r>
            <a:br>
              <a:rPr lang="en-US" altLang="en-US" sz="3600" b="1" dirty="0" smtClean="0">
                <a:solidFill>
                  <a:srgbClr val="0DBFD5"/>
                </a:solidFill>
                <a:latin typeface="Arial" charset="0"/>
              </a:rPr>
            </a:br>
            <a:r>
              <a:rPr lang="en-US" altLang="en-US" sz="3600" b="1" dirty="0" smtClean="0">
                <a:solidFill>
                  <a:srgbClr val="0DBFD5"/>
                </a:solidFill>
                <a:latin typeface="Arial" charset="0"/>
              </a:rPr>
              <a:t>(Thrombocytopenia)</a:t>
            </a:r>
            <a:endParaRPr lang="en-US" altLang="en-US" sz="3600" b="1" dirty="0">
              <a:solidFill>
                <a:srgbClr val="0DBFD5"/>
              </a:solidFill>
              <a:latin typeface="Arial" charset="0"/>
            </a:endParaRPr>
          </a:p>
        </p:txBody>
      </p:sp>
      <p:sp>
        <p:nvSpPr>
          <p:cNvPr id="21507" name="Rectangle 3"/>
          <p:cNvSpPr>
            <a:spLocks noGrp="1" noChangeArrowheads="1"/>
          </p:cNvSpPr>
          <p:nvPr>
            <p:ph sz="half" idx="1"/>
          </p:nvPr>
        </p:nvSpPr>
        <p:spPr>
          <a:xfrm>
            <a:off x="609600" y="1752599"/>
            <a:ext cx="8077200" cy="4309155"/>
          </a:xfrm>
        </p:spPr>
        <p:txBody>
          <a:bodyPr/>
          <a:lstStyle/>
          <a:p>
            <a:pPr eaLnBrk="1" hangingPunct="1">
              <a:spcAft>
                <a:spcPts val="1200"/>
              </a:spcAft>
              <a:buFont typeface="Wingdings" pitchFamily="2" charset="2"/>
              <a:buNone/>
            </a:pPr>
            <a:r>
              <a:rPr lang="en-US" altLang="en-US" b="1" dirty="0" smtClean="0">
                <a:latin typeface="Arial" panose="020B0604020202020204" pitchFamily="34" charset="0"/>
                <a:cs typeface="Arial" panose="020B0604020202020204" pitchFamily="34" charset="0"/>
              </a:rPr>
              <a:t>Platelet</a:t>
            </a: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cells</a:t>
            </a:r>
            <a:r>
              <a:rPr lang="en-US" altLang="en-US" dirty="0" smtClean="0">
                <a:latin typeface="Arial" panose="020B0604020202020204" pitchFamily="34" charset="0"/>
                <a:cs typeface="Arial" panose="020B0604020202020204" pitchFamily="34" charset="0"/>
              </a:rPr>
              <a:t> are responsible for making clots</a:t>
            </a:r>
          </a:p>
          <a:p>
            <a:pPr lvl="1">
              <a:spcBef>
                <a:spcPct val="0"/>
              </a:spcBef>
              <a:buClr>
                <a:srgbClr val="3C3C77"/>
              </a:buClr>
              <a:buFont typeface="Arial" charset="0"/>
              <a:buChar char="•"/>
            </a:pPr>
            <a:r>
              <a:rPr lang="en-US" altLang="en-US" dirty="0" smtClean="0">
                <a:latin typeface="Arial" panose="020B0604020202020204" pitchFamily="34" charset="0"/>
                <a:cs typeface="Arial" panose="020B0604020202020204" pitchFamily="34" charset="0"/>
              </a:rPr>
              <a:t>May be lowered for a short time after your systemic therapy treatment </a:t>
            </a:r>
          </a:p>
          <a:p>
            <a:pPr eaLnBrk="1" hangingPunct="1">
              <a:spcBef>
                <a:spcPct val="0"/>
              </a:spcBef>
              <a:buClr>
                <a:srgbClr val="3C3C77"/>
              </a:buClr>
              <a:buFont typeface="Arial" charset="0"/>
              <a:buChar char="•"/>
            </a:pPr>
            <a:endParaRPr lang="en-US" altLang="en-US" dirty="0" smtClean="0">
              <a:latin typeface="Arial" panose="020B0604020202020204" pitchFamily="34" charset="0"/>
              <a:cs typeface="Arial" panose="020B0604020202020204" pitchFamily="34" charset="0"/>
            </a:endParaRPr>
          </a:p>
          <a:p>
            <a:pPr lvl="1">
              <a:spcBef>
                <a:spcPct val="0"/>
              </a:spcBef>
              <a:buClr>
                <a:srgbClr val="3C3C77"/>
              </a:buClr>
              <a:buFont typeface="Arial" charset="0"/>
              <a:buChar char="•"/>
            </a:pPr>
            <a:r>
              <a:rPr lang="en-US" altLang="en-US" dirty="0" smtClean="0">
                <a:latin typeface="Arial" panose="020B0604020202020204" pitchFamily="34" charset="0"/>
                <a:cs typeface="Arial" panose="020B0604020202020204" pitchFamily="34" charset="0"/>
              </a:rPr>
              <a:t>Your ability to form a clot will be lowered</a:t>
            </a:r>
          </a:p>
          <a:p>
            <a:pPr eaLnBrk="1" hangingPunct="1">
              <a:spcBef>
                <a:spcPct val="0"/>
              </a:spcBef>
              <a:buClr>
                <a:srgbClr val="3C3C77"/>
              </a:buClr>
              <a:buFont typeface="Arial" charset="0"/>
              <a:buChar char="•"/>
            </a:pPr>
            <a:endParaRPr lang="en-US" altLang="en-US" dirty="0" smtClean="0">
              <a:latin typeface="Arial" panose="020B0604020202020204" pitchFamily="34" charset="0"/>
              <a:cs typeface="Arial" panose="020B0604020202020204" pitchFamily="34" charset="0"/>
            </a:endParaRPr>
          </a:p>
          <a:p>
            <a:pPr lvl="1">
              <a:spcBef>
                <a:spcPct val="0"/>
              </a:spcBef>
              <a:buClr>
                <a:srgbClr val="3C3C77"/>
              </a:buClr>
              <a:buFont typeface="Arial" charset="0"/>
              <a:buChar char="•"/>
            </a:pPr>
            <a:r>
              <a:rPr lang="en-US" altLang="en-US" dirty="0" smtClean="0">
                <a:latin typeface="Arial" panose="020B0604020202020204" pitchFamily="34" charset="0"/>
                <a:cs typeface="Arial" panose="020B0604020202020204" pitchFamily="34" charset="0"/>
              </a:rPr>
              <a:t>It is important to recognize the signs and symptoms of low platelets</a:t>
            </a:r>
          </a:p>
          <a:p>
            <a:pPr eaLnBrk="1" hangingPunct="1">
              <a:buClr>
                <a:srgbClr val="3C3C77"/>
              </a:buClr>
            </a:pPr>
            <a:endParaRPr lang="en-US" altLang="en-US" dirty="0" smtClean="0">
              <a:solidFill>
                <a:srgbClr val="3C3C77"/>
              </a:solidFill>
            </a:endParaRPr>
          </a:p>
        </p:txBody>
      </p:sp>
      <p:sp>
        <p:nvSpPr>
          <p:cNvPr id="21508" name="Rectangle 5"/>
          <p:cNvSpPr>
            <a:spLocks noChangeArrowheads="1"/>
          </p:cNvSpPr>
          <p:nvPr/>
        </p:nvSpPr>
        <p:spPr bwMode="auto">
          <a:xfrm>
            <a:off x="1106714" y="5537880"/>
            <a:ext cx="678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buFont typeface="Wingdings" pitchFamily="2" charset="2"/>
              <a:buNone/>
            </a:pPr>
            <a:r>
              <a:rPr lang="en-US" altLang="en-US" sz="2800" b="1" dirty="0"/>
              <a:t>What are some signs of low platelets?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228600"/>
            <a:ext cx="8077200" cy="1143000"/>
          </a:xfrm>
        </p:spPr>
        <p:txBody>
          <a:bodyPr>
            <a:noAutofit/>
          </a:bodyPr>
          <a:lstStyle/>
          <a:p>
            <a:pPr algn="ctr">
              <a:defRPr/>
            </a:pPr>
            <a:r>
              <a:rPr lang="en-US" altLang="en-US" sz="3600" b="1" dirty="0">
                <a:solidFill>
                  <a:srgbClr val="0DBFD5"/>
                </a:solidFill>
                <a:latin typeface="Arial" charset="0"/>
              </a:rPr>
              <a:t>Signs </a:t>
            </a:r>
            <a:r>
              <a:rPr lang="en-US" altLang="en-US" sz="3600" b="1" dirty="0" smtClean="0">
                <a:solidFill>
                  <a:srgbClr val="0DBFD5"/>
                </a:solidFill>
                <a:latin typeface="Arial" charset="0"/>
              </a:rPr>
              <a:t>and </a:t>
            </a:r>
            <a:r>
              <a:rPr lang="en-US" altLang="en-US" sz="3600" b="1" dirty="0">
                <a:solidFill>
                  <a:srgbClr val="0DBFD5"/>
                </a:solidFill>
                <a:latin typeface="Arial" charset="0"/>
              </a:rPr>
              <a:t>S</a:t>
            </a:r>
            <a:r>
              <a:rPr lang="en-US" altLang="en-US" sz="3600" b="1" dirty="0" smtClean="0">
                <a:solidFill>
                  <a:srgbClr val="0DBFD5"/>
                </a:solidFill>
                <a:latin typeface="Arial" charset="0"/>
              </a:rPr>
              <a:t>ymptoms </a:t>
            </a:r>
            <a:r>
              <a:rPr lang="en-US" altLang="en-US" sz="3600" b="1" dirty="0">
                <a:solidFill>
                  <a:srgbClr val="0DBFD5"/>
                </a:solidFill>
                <a:latin typeface="Arial" charset="0"/>
              </a:rPr>
              <a:t>of </a:t>
            </a:r>
            <a:r>
              <a:rPr lang="en-US" altLang="en-US" sz="3600" b="1" dirty="0" smtClean="0">
                <a:solidFill>
                  <a:srgbClr val="0DBFD5"/>
                </a:solidFill>
                <a:latin typeface="Arial" charset="0"/>
              </a:rPr>
              <a:t>Low </a:t>
            </a:r>
            <a:r>
              <a:rPr lang="en-US" altLang="en-US" sz="3600" b="1" dirty="0">
                <a:solidFill>
                  <a:srgbClr val="0DBFD5"/>
                </a:solidFill>
                <a:latin typeface="Arial" charset="0"/>
              </a:rPr>
              <a:t>P</a:t>
            </a:r>
            <a:r>
              <a:rPr lang="en-US" altLang="en-US" sz="3600" b="1" dirty="0" smtClean="0">
                <a:solidFill>
                  <a:srgbClr val="0DBFD5"/>
                </a:solidFill>
                <a:latin typeface="Arial" charset="0"/>
              </a:rPr>
              <a:t>latelets</a:t>
            </a:r>
            <a:endParaRPr lang="en-US" altLang="en-US" sz="3600" b="1" dirty="0">
              <a:solidFill>
                <a:srgbClr val="0DBFD5"/>
              </a:solidFill>
              <a:latin typeface="Arial" charset="0"/>
            </a:endParaRPr>
          </a:p>
        </p:txBody>
      </p:sp>
      <p:sp>
        <p:nvSpPr>
          <p:cNvPr id="21507" name="Rectangle 3"/>
          <p:cNvSpPr>
            <a:spLocks noGrp="1" noChangeArrowheads="1"/>
          </p:cNvSpPr>
          <p:nvPr>
            <p:ph idx="1"/>
          </p:nvPr>
        </p:nvSpPr>
        <p:spPr>
          <a:xfrm>
            <a:off x="990600" y="1752600"/>
            <a:ext cx="7162800" cy="4495800"/>
          </a:xfrm>
        </p:spPr>
        <p:txBody>
          <a:bodyPr/>
          <a:lstStyle/>
          <a:p>
            <a:pPr marL="363538" lvl="1" indent="-363538" eaLnBrk="1" hangingPunct="1">
              <a:lnSpc>
                <a:spcPct val="90000"/>
              </a:lnSpc>
              <a:spcBef>
                <a:spcPts val="0"/>
              </a:spcBef>
              <a:spcAft>
                <a:spcPts val="1200"/>
              </a:spcAft>
              <a:buClr>
                <a:srgbClr val="3C3C77"/>
              </a:buClr>
              <a:buFont typeface="Arial" pitchFamily="34" charset="0"/>
              <a:buChar char="•"/>
              <a:defRPr/>
            </a:pPr>
            <a:r>
              <a:rPr lang="en-US" altLang="en-US" dirty="0">
                <a:latin typeface="Arial" panose="020B0604020202020204" pitchFamily="34" charset="0"/>
                <a:cs typeface="Arial" panose="020B0604020202020204" pitchFamily="34" charset="0"/>
              </a:rPr>
              <a:t>C</a:t>
            </a:r>
            <a:r>
              <a:rPr lang="en-US" altLang="en-US" dirty="0" smtClean="0">
                <a:latin typeface="Arial" panose="020B0604020202020204" pitchFamily="34" charset="0"/>
                <a:cs typeface="Arial" panose="020B0604020202020204" pitchFamily="34" charset="0"/>
              </a:rPr>
              <a:t>ut that won’t stop bleeding</a:t>
            </a:r>
          </a:p>
          <a:p>
            <a:pPr marL="363538" lvl="1" indent="-363538" eaLnBrk="1" hangingPunct="1">
              <a:lnSpc>
                <a:spcPct val="90000"/>
              </a:lnSpc>
              <a:spcBef>
                <a:spcPts val="0"/>
              </a:spcBef>
              <a:spcAft>
                <a:spcPts val="1200"/>
              </a:spcAft>
              <a:buClr>
                <a:srgbClr val="3C3C77"/>
              </a:buClr>
              <a:buFont typeface="Arial" pitchFamily="34" charset="0"/>
              <a:buChar char="•"/>
              <a:defRPr/>
            </a:pPr>
            <a:r>
              <a:rPr lang="en-US" altLang="en-US" dirty="0">
                <a:latin typeface="Arial" panose="020B0604020202020204" pitchFamily="34" charset="0"/>
                <a:cs typeface="Arial" panose="020B0604020202020204" pitchFamily="34" charset="0"/>
              </a:rPr>
              <a:t>B</a:t>
            </a:r>
            <a:r>
              <a:rPr lang="en-US" altLang="en-US" dirty="0" smtClean="0">
                <a:latin typeface="Arial" panose="020B0604020202020204" pitchFamily="34" charset="0"/>
                <a:cs typeface="Arial" panose="020B0604020202020204" pitchFamily="34" charset="0"/>
              </a:rPr>
              <a:t>ruises on body</a:t>
            </a:r>
          </a:p>
          <a:p>
            <a:pPr marL="363538" lvl="1" indent="-363538" eaLnBrk="1" hangingPunct="1">
              <a:lnSpc>
                <a:spcPct val="90000"/>
              </a:lnSpc>
              <a:spcBef>
                <a:spcPts val="0"/>
              </a:spcBef>
              <a:spcAft>
                <a:spcPts val="1200"/>
              </a:spcAft>
              <a:buClr>
                <a:srgbClr val="3C3C77"/>
              </a:buClr>
              <a:buFont typeface="Arial" pitchFamily="34" charset="0"/>
              <a:buChar char="•"/>
              <a:defRPr/>
            </a:pPr>
            <a:r>
              <a:rPr lang="en-US" altLang="en-US" dirty="0">
                <a:latin typeface="Arial" panose="020B0604020202020204" pitchFamily="34" charset="0"/>
                <a:cs typeface="Arial" panose="020B0604020202020204" pitchFamily="34" charset="0"/>
              </a:rPr>
              <a:t>B</a:t>
            </a:r>
            <a:r>
              <a:rPr lang="en-US" altLang="en-US" dirty="0" smtClean="0">
                <a:latin typeface="Arial" panose="020B0604020202020204" pitchFamily="34" charset="0"/>
                <a:cs typeface="Arial" panose="020B0604020202020204" pitchFamily="34" charset="0"/>
              </a:rPr>
              <a:t>leeding from nose and gums</a:t>
            </a:r>
          </a:p>
          <a:p>
            <a:pPr marL="363538" lvl="1" indent="-363538" eaLnBrk="1" hangingPunct="1">
              <a:lnSpc>
                <a:spcPct val="90000"/>
              </a:lnSpc>
              <a:spcBef>
                <a:spcPts val="0"/>
              </a:spcBef>
              <a:spcAft>
                <a:spcPts val="1200"/>
              </a:spcAft>
              <a:buClr>
                <a:srgbClr val="3C3C77"/>
              </a:buClr>
              <a:buFont typeface="Arial" pitchFamily="34" charset="0"/>
              <a:buChar char="•"/>
              <a:defRPr/>
            </a:pPr>
            <a:r>
              <a:rPr lang="en-US" altLang="en-US" dirty="0">
                <a:latin typeface="Arial" panose="020B0604020202020204" pitchFamily="34" charset="0"/>
                <a:cs typeface="Arial" panose="020B0604020202020204" pitchFamily="34" charset="0"/>
              </a:rPr>
              <a:t>R</a:t>
            </a:r>
            <a:r>
              <a:rPr lang="en-US" altLang="en-US" dirty="0" smtClean="0">
                <a:latin typeface="Arial" panose="020B0604020202020204" pitchFamily="34" charset="0"/>
                <a:cs typeface="Arial" panose="020B0604020202020204" pitchFamily="34" charset="0"/>
              </a:rPr>
              <a:t>ed pinpoint rash</a:t>
            </a:r>
          </a:p>
          <a:p>
            <a:pPr marL="363538" lvl="1" indent="-363538" eaLnBrk="1" hangingPunct="1">
              <a:lnSpc>
                <a:spcPct val="90000"/>
              </a:lnSpc>
              <a:spcBef>
                <a:spcPts val="0"/>
              </a:spcBef>
              <a:spcAft>
                <a:spcPts val="1200"/>
              </a:spcAft>
              <a:buClr>
                <a:srgbClr val="3C3C77"/>
              </a:buClr>
              <a:buFont typeface="Arial" pitchFamily="34" charset="0"/>
              <a:buChar char="•"/>
              <a:defRPr/>
            </a:pPr>
            <a:r>
              <a:rPr lang="en-US" altLang="en-US" dirty="0">
                <a:latin typeface="Arial" panose="020B0604020202020204" pitchFamily="34" charset="0"/>
                <a:cs typeface="Arial" panose="020B0604020202020204" pitchFamily="34" charset="0"/>
              </a:rPr>
              <a:t>B</a:t>
            </a:r>
            <a:r>
              <a:rPr lang="en-US" altLang="en-US" dirty="0" smtClean="0">
                <a:latin typeface="Arial" panose="020B0604020202020204" pitchFamily="34" charset="0"/>
                <a:cs typeface="Arial" panose="020B0604020202020204" pitchFamily="34" charset="0"/>
              </a:rPr>
              <a:t>lack tarry stools	</a:t>
            </a:r>
          </a:p>
          <a:p>
            <a:pPr marL="363538" lvl="1" indent="-363538" eaLnBrk="1" hangingPunct="1">
              <a:lnSpc>
                <a:spcPct val="90000"/>
              </a:lnSpc>
              <a:spcBef>
                <a:spcPts val="0"/>
              </a:spcBef>
              <a:spcAft>
                <a:spcPts val="1200"/>
              </a:spcAft>
              <a:buClr>
                <a:srgbClr val="3C3C77"/>
              </a:buClr>
              <a:buFont typeface="Arial" pitchFamily="34" charset="0"/>
              <a:buChar char="•"/>
              <a:defRPr/>
            </a:pPr>
            <a:r>
              <a:rPr lang="en-US" altLang="en-US" dirty="0">
                <a:latin typeface="Arial" panose="020B0604020202020204" pitchFamily="34" charset="0"/>
                <a:cs typeface="Arial" panose="020B0604020202020204" pitchFamily="34" charset="0"/>
              </a:rPr>
              <a:t>B</a:t>
            </a:r>
            <a:r>
              <a:rPr lang="en-US" altLang="en-US" dirty="0" smtClean="0">
                <a:latin typeface="Arial" panose="020B0604020202020204" pitchFamily="34" charset="0"/>
                <a:cs typeface="Arial" panose="020B0604020202020204" pitchFamily="34" charset="0"/>
              </a:rPr>
              <a:t>lood in urine</a:t>
            </a:r>
          </a:p>
          <a:p>
            <a:pPr marL="0" lvl="1" indent="0" algn="ctr" eaLnBrk="1" hangingPunct="1">
              <a:lnSpc>
                <a:spcPct val="90000"/>
              </a:lnSpc>
              <a:buClr>
                <a:srgbClr val="FFFF00"/>
              </a:buClr>
              <a:buFontTx/>
              <a:buNone/>
              <a:defRPr/>
            </a:pPr>
            <a:endParaRPr lang="en-GB" altLang="en-US" b="1" dirty="0" smtClean="0"/>
          </a:p>
          <a:p>
            <a:pPr marL="0" lvl="1" indent="0" algn="ctr" eaLnBrk="1" hangingPunct="1">
              <a:lnSpc>
                <a:spcPct val="90000"/>
              </a:lnSpc>
              <a:buClr>
                <a:srgbClr val="FFFF00"/>
              </a:buClr>
              <a:buFontTx/>
              <a:buNone/>
              <a:defRPr/>
            </a:pPr>
            <a:r>
              <a:rPr lang="en-GB" altLang="en-US" b="1" dirty="0" smtClean="0">
                <a:latin typeface="Arial" panose="020B0604020202020204" pitchFamily="34" charset="0"/>
                <a:cs typeface="Arial" panose="020B0604020202020204" pitchFamily="34" charset="0"/>
              </a:rPr>
              <a:t>*Report any signs and symptoms*</a:t>
            </a:r>
            <a:endParaRPr lang="en-GB" altLang="en-US" dirty="0" smtClean="0">
              <a:latin typeface="Arial" panose="020B0604020202020204" pitchFamily="34" charset="0"/>
              <a:cs typeface="Arial" panose="020B0604020202020204" pitchFamily="34" charset="0"/>
            </a:endParaRPr>
          </a:p>
          <a:p>
            <a:pPr>
              <a:lnSpc>
                <a:spcPct val="90000"/>
              </a:lnSpc>
              <a:defRPr/>
            </a:pPr>
            <a:endParaRPr lang="en-US" alt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0" y="381000"/>
            <a:ext cx="7772400" cy="685800"/>
          </a:xfrm>
        </p:spPr>
        <p:txBody>
          <a:bodyPr>
            <a:normAutofit/>
          </a:bodyPr>
          <a:lstStyle/>
          <a:p>
            <a:pPr algn="ctr" eaLnBrk="1" hangingPunct="1">
              <a:defRPr/>
            </a:pPr>
            <a:r>
              <a:rPr lang="en-GB" altLang="en-US" sz="3600" b="1" dirty="0" smtClean="0">
                <a:solidFill>
                  <a:schemeClr val="accent2">
                    <a:lumMod val="50000"/>
                  </a:schemeClr>
                </a:solidFill>
                <a:effectLst>
                  <a:outerShdw blurRad="38100" dist="38100" dir="2700000" algn="tl">
                    <a:srgbClr val="000000">
                      <a:alpha val="43137"/>
                    </a:srgbClr>
                  </a:outerShdw>
                </a:effectLst>
              </a:rPr>
              <a:t> </a:t>
            </a:r>
            <a:r>
              <a:rPr lang="en-GB" altLang="en-US" sz="3600" b="1" dirty="0">
                <a:solidFill>
                  <a:srgbClr val="0DBFD5"/>
                </a:solidFill>
                <a:latin typeface="Arial" charset="0"/>
              </a:rPr>
              <a:t>How to </a:t>
            </a:r>
            <a:r>
              <a:rPr lang="en-GB" altLang="en-US" sz="3600" b="1" dirty="0" smtClean="0">
                <a:solidFill>
                  <a:srgbClr val="0DBFD5"/>
                </a:solidFill>
                <a:latin typeface="Arial" charset="0"/>
              </a:rPr>
              <a:t>Manage </a:t>
            </a:r>
            <a:r>
              <a:rPr lang="en-GB" altLang="en-US" sz="3600" b="1" dirty="0">
                <a:solidFill>
                  <a:srgbClr val="0DBFD5"/>
                </a:solidFill>
                <a:latin typeface="Arial" charset="0"/>
              </a:rPr>
              <a:t>L</a:t>
            </a:r>
            <a:r>
              <a:rPr lang="en-GB" altLang="en-US" sz="3600" b="1" dirty="0" smtClean="0">
                <a:solidFill>
                  <a:srgbClr val="0DBFD5"/>
                </a:solidFill>
                <a:latin typeface="Arial" charset="0"/>
              </a:rPr>
              <a:t>ow </a:t>
            </a:r>
            <a:r>
              <a:rPr lang="en-GB" altLang="en-US" sz="3600" b="1" dirty="0">
                <a:solidFill>
                  <a:srgbClr val="0DBFD5"/>
                </a:solidFill>
                <a:latin typeface="Arial" charset="0"/>
              </a:rPr>
              <a:t>P</a:t>
            </a:r>
            <a:r>
              <a:rPr lang="en-GB" altLang="en-US" sz="3600" b="1" dirty="0" smtClean="0">
                <a:solidFill>
                  <a:srgbClr val="0DBFD5"/>
                </a:solidFill>
                <a:latin typeface="Arial" charset="0"/>
              </a:rPr>
              <a:t>latelets</a:t>
            </a:r>
            <a:endParaRPr lang="en-GB" altLang="en-US" sz="3600" b="1" dirty="0">
              <a:solidFill>
                <a:srgbClr val="0DBFD5"/>
              </a:solidFill>
              <a:latin typeface="Arial" charset="0"/>
            </a:endParaRPr>
          </a:p>
        </p:txBody>
      </p:sp>
      <p:sp>
        <p:nvSpPr>
          <p:cNvPr id="22531" name="Rectangle 3"/>
          <p:cNvSpPr>
            <a:spLocks noGrp="1" noChangeArrowheads="1"/>
          </p:cNvSpPr>
          <p:nvPr>
            <p:ph idx="1"/>
          </p:nvPr>
        </p:nvSpPr>
        <p:spPr>
          <a:xfrm>
            <a:off x="990600" y="1371600"/>
            <a:ext cx="7543800" cy="4953000"/>
          </a:xfrm>
        </p:spPr>
        <p:txBody>
          <a:bodyPr/>
          <a:lstStyle/>
          <a:p>
            <a:pPr marL="363538" indent="-363538" eaLnBrk="1" hangingPunct="1">
              <a:spcBef>
                <a:spcPts val="0"/>
              </a:spcBef>
              <a:buFont typeface="Arial" pitchFamily="34" charset="0"/>
              <a:buChar char="•"/>
              <a:tabLst>
                <a:tab pos="363538" algn="l"/>
              </a:tabLst>
              <a:defRPr/>
            </a:pPr>
            <a:r>
              <a:rPr lang="en-GB" altLang="en-US" sz="2800" dirty="0">
                <a:latin typeface="Arial" panose="020B0604020202020204" pitchFamily="34" charset="0"/>
                <a:cs typeface="Arial" panose="020B0604020202020204" pitchFamily="34" charset="0"/>
              </a:rPr>
              <a:t>U</a:t>
            </a:r>
            <a:r>
              <a:rPr lang="en-GB" altLang="en-US" sz="2800" dirty="0" smtClean="0">
                <a:latin typeface="Arial" panose="020B0604020202020204" pitchFamily="34" charset="0"/>
                <a:cs typeface="Arial" panose="020B0604020202020204" pitchFamily="34" charset="0"/>
              </a:rPr>
              <a:t>se soft tooth brush</a:t>
            </a:r>
          </a:p>
          <a:p>
            <a:pPr marL="363538" indent="-363538" eaLnBrk="1" hangingPunct="1">
              <a:spcBef>
                <a:spcPts val="0"/>
              </a:spcBef>
              <a:buFont typeface="Arial" pitchFamily="34" charset="0"/>
              <a:buChar char="•"/>
              <a:tabLst>
                <a:tab pos="363538" algn="l"/>
              </a:tabLst>
              <a:defRPr/>
            </a:pPr>
            <a:endParaRPr lang="en-GB" altLang="en-US" sz="2800" dirty="0" smtClean="0">
              <a:latin typeface="Arial" panose="020B0604020202020204" pitchFamily="34" charset="0"/>
              <a:cs typeface="Arial" panose="020B0604020202020204" pitchFamily="34" charset="0"/>
            </a:endParaRPr>
          </a:p>
          <a:p>
            <a:pPr marL="363538" indent="-363538" eaLnBrk="1" hangingPunct="1">
              <a:spcBef>
                <a:spcPts val="0"/>
              </a:spcBef>
              <a:buFont typeface="Arial" pitchFamily="34" charset="0"/>
              <a:buChar char="•"/>
              <a:tabLst>
                <a:tab pos="363538" algn="l"/>
              </a:tabLst>
              <a:defRPr/>
            </a:pPr>
            <a:r>
              <a:rPr lang="en-GB" altLang="en-US" sz="2800" dirty="0">
                <a:latin typeface="Arial" panose="020B0604020202020204" pitchFamily="34" charset="0"/>
                <a:cs typeface="Arial" panose="020B0604020202020204" pitchFamily="34" charset="0"/>
              </a:rPr>
              <a:t>C</a:t>
            </a:r>
            <a:r>
              <a:rPr lang="en-GB" altLang="en-US" sz="2800" dirty="0" smtClean="0">
                <a:latin typeface="Arial" panose="020B0604020202020204" pitchFamily="34" charset="0"/>
                <a:cs typeface="Arial" panose="020B0604020202020204" pitchFamily="34" charset="0"/>
              </a:rPr>
              <a:t>ontinue regular oral hygiene, caution with flossing</a:t>
            </a:r>
          </a:p>
          <a:p>
            <a:pPr marL="363538" indent="-363538" eaLnBrk="1" hangingPunct="1">
              <a:spcBef>
                <a:spcPts val="0"/>
              </a:spcBef>
              <a:buFont typeface="Arial" pitchFamily="34" charset="0"/>
              <a:buChar char="•"/>
              <a:tabLst>
                <a:tab pos="363538" algn="l"/>
              </a:tabLst>
              <a:defRPr/>
            </a:pPr>
            <a:endParaRPr lang="en-GB" altLang="en-US" sz="2800" dirty="0" smtClean="0">
              <a:latin typeface="Arial" panose="020B0604020202020204" pitchFamily="34" charset="0"/>
              <a:cs typeface="Arial" panose="020B0604020202020204" pitchFamily="34" charset="0"/>
            </a:endParaRPr>
          </a:p>
          <a:p>
            <a:pPr marL="363538" indent="-363538" eaLnBrk="1" hangingPunct="1">
              <a:spcBef>
                <a:spcPts val="0"/>
              </a:spcBef>
              <a:buFont typeface="Arial" pitchFamily="34" charset="0"/>
              <a:buChar char="•"/>
              <a:tabLst>
                <a:tab pos="363538" algn="l"/>
              </a:tabLst>
              <a:defRPr/>
            </a:pPr>
            <a:r>
              <a:rPr lang="en-GB" altLang="en-US" sz="2800" dirty="0">
                <a:latin typeface="Arial" panose="020B0604020202020204" pitchFamily="34" charset="0"/>
                <a:cs typeface="Arial" panose="020B0604020202020204" pitchFamily="34" charset="0"/>
              </a:rPr>
              <a:t>B</a:t>
            </a:r>
            <a:r>
              <a:rPr lang="en-GB" altLang="en-US" sz="2800" dirty="0" smtClean="0">
                <a:latin typeface="Arial" panose="020B0604020202020204" pitchFamily="34" charset="0"/>
                <a:cs typeface="Arial" panose="020B0604020202020204" pitchFamily="34" charset="0"/>
              </a:rPr>
              <a:t>low nose gently</a:t>
            </a:r>
          </a:p>
          <a:p>
            <a:pPr marL="363538" indent="-363538" eaLnBrk="1" hangingPunct="1">
              <a:spcBef>
                <a:spcPts val="0"/>
              </a:spcBef>
              <a:buFont typeface="Arial" pitchFamily="34" charset="0"/>
              <a:buChar char="•"/>
              <a:tabLst>
                <a:tab pos="363538" algn="l"/>
              </a:tabLst>
              <a:defRPr/>
            </a:pPr>
            <a:endParaRPr lang="en-GB" altLang="en-US" sz="2800" dirty="0" smtClean="0">
              <a:latin typeface="Arial" panose="020B0604020202020204" pitchFamily="34" charset="0"/>
              <a:cs typeface="Arial" panose="020B0604020202020204" pitchFamily="34" charset="0"/>
            </a:endParaRPr>
          </a:p>
          <a:p>
            <a:pPr marL="363538" indent="-363538" eaLnBrk="1" hangingPunct="1">
              <a:spcBef>
                <a:spcPts val="0"/>
              </a:spcBef>
              <a:buFont typeface="Arial" pitchFamily="34" charset="0"/>
              <a:buChar char="•"/>
              <a:tabLst>
                <a:tab pos="363538" algn="l"/>
              </a:tabLst>
              <a:defRPr/>
            </a:pPr>
            <a:r>
              <a:rPr lang="en-GB" altLang="en-US" sz="2800" dirty="0">
                <a:latin typeface="Arial" panose="020B0604020202020204" pitchFamily="34" charset="0"/>
                <a:cs typeface="Arial" panose="020B0604020202020204" pitchFamily="34" charset="0"/>
              </a:rPr>
              <a:t>A</a:t>
            </a:r>
            <a:r>
              <a:rPr lang="en-GB" altLang="en-US" sz="2800" dirty="0" smtClean="0">
                <a:latin typeface="Arial" panose="020B0604020202020204" pitchFamily="34" charset="0"/>
                <a:cs typeface="Arial" panose="020B0604020202020204" pitchFamily="34" charset="0"/>
              </a:rPr>
              <a:t>void ibuprofen(Advil) &amp; aspirin(ASA), unless ordered by Doctor</a:t>
            </a:r>
          </a:p>
          <a:p>
            <a:pPr marL="363538" indent="-363538" eaLnBrk="1" hangingPunct="1">
              <a:spcBef>
                <a:spcPts val="0"/>
              </a:spcBef>
              <a:buFont typeface="Arial" pitchFamily="34" charset="0"/>
              <a:buChar char="•"/>
              <a:tabLst>
                <a:tab pos="363538" algn="l"/>
              </a:tabLst>
              <a:defRPr/>
            </a:pPr>
            <a:endParaRPr lang="en-GB" altLang="en-US" sz="2800" dirty="0" smtClean="0">
              <a:latin typeface="Arial" panose="020B0604020202020204" pitchFamily="34" charset="0"/>
              <a:cs typeface="Arial" panose="020B0604020202020204" pitchFamily="34" charset="0"/>
            </a:endParaRPr>
          </a:p>
          <a:p>
            <a:pPr marL="363538" indent="-363538" eaLnBrk="1" hangingPunct="1">
              <a:spcBef>
                <a:spcPts val="0"/>
              </a:spcBef>
              <a:buFont typeface="Arial" pitchFamily="34" charset="0"/>
              <a:buChar char="•"/>
              <a:tabLst>
                <a:tab pos="363538" algn="l"/>
              </a:tabLst>
              <a:defRPr/>
            </a:pPr>
            <a:r>
              <a:rPr lang="en-GB" altLang="en-US" sz="2800" dirty="0">
                <a:latin typeface="Arial" panose="020B0604020202020204" pitchFamily="34" charset="0"/>
                <a:cs typeface="Arial" panose="020B0604020202020204" pitchFamily="34" charset="0"/>
              </a:rPr>
              <a:t>A</a:t>
            </a:r>
            <a:r>
              <a:rPr lang="en-GB" altLang="en-US" sz="2800" dirty="0" smtClean="0">
                <a:latin typeface="Arial" panose="020B0604020202020204" pitchFamily="34" charset="0"/>
                <a:cs typeface="Arial" panose="020B0604020202020204" pitchFamily="34" charset="0"/>
              </a:rPr>
              <a:t>void high risk activities - </a:t>
            </a:r>
            <a:r>
              <a:rPr lang="en-GB" altLang="en-US" sz="2800" b="1" i="1" u="sng" dirty="0" smtClean="0">
                <a:latin typeface="Arial" panose="020B0604020202020204" pitchFamily="34" charset="0"/>
                <a:cs typeface="Arial" panose="020B0604020202020204" pitchFamily="34" charset="0"/>
              </a:rPr>
              <a:t>BE CAREFUL</a:t>
            </a:r>
          </a:p>
          <a:p>
            <a:pPr lvl="1" eaLnBrk="1" hangingPunct="1">
              <a:buClr>
                <a:srgbClr val="FFFF00"/>
              </a:buClr>
              <a:buFont typeface="Wingdings" pitchFamily="2" charset="2"/>
              <a:buChar char="q"/>
              <a:defRPr/>
            </a:pPr>
            <a:endParaRPr lang="en-GB" altLang="en-US" b="1" i="1" u="sng" dirty="0" smtClean="0">
              <a:solidFill>
                <a:srgbClr val="3C3C77"/>
              </a:solidFill>
            </a:endParaRPr>
          </a:p>
          <a:p>
            <a:pPr eaLnBrk="1" hangingPunct="1">
              <a:buFont typeface="Wingdings" pitchFamily="2" charset="2"/>
              <a:buChar char="q"/>
              <a:defRPr/>
            </a:pPr>
            <a:endParaRPr lang="en-GB" altLang="en-US" sz="2800" dirty="0" smtClean="0">
              <a:solidFill>
                <a:srgbClr val="3C3C77"/>
              </a:solidFill>
            </a:endParaRPr>
          </a:p>
          <a:p>
            <a:pPr eaLnBrk="1" hangingPunct="1">
              <a:buFont typeface="Wingdings" pitchFamily="2" charset="2"/>
              <a:buChar char="q"/>
              <a:defRPr/>
            </a:pPr>
            <a:endParaRPr lang="en-GB" altLang="en-US" sz="2800" b="1" dirty="0" smtClean="0">
              <a:solidFill>
                <a:srgbClr val="3C3C77"/>
              </a:solidFill>
            </a:endParaRPr>
          </a:p>
          <a:p>
            <a:pPr eaLnBrk="1" hangingPunct="1">
              <a:buFont typeface="Wingdings" pitchFamily="2" charset="2"/>
              <a:buChar char="q"/>
              <a:defRPr/>
            </a:pPr>
            <a:endParaRPr lang="en-GB" altLang="en-US" sz="2800" dirty="0" smtClean="0">
              <a:solidFill>
                <a:srgbClr val="3C3C77"/>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0" y="228600"/>
            <a:ext cx="7620000" cy="990600"/>
          </a:xfrm>
          <a:prstGeom prst="rect">
            <a:avLst/>
          </a:prstGeom>
          <a:noFill/>
          <a:ln>
            <a:noFill/>
          </a:ln>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altLang="en-US" sz="3600" b="1" dirty="0">
                <a:solidFill>
                  <a:srgbClr val="0DBFD5"/>
                </a:solidFill>
                <a:ea typeface="+mj-ea"/>
                <a:cs typeface="+mj-cs"/>
              </a:rPr>
              <a:t>Low </a:t>
            </a:r>
            <a:r>
              <a:rPr lang="en-US" altLang="en-US" sz="3600" b="1" dirty="0" smtClean="0">
                <a:solidFill>
                  <a:srgbClr val="0DBFD5"/>
                </a:solidFill>
                <a:ea typeface="+mj-ea"/>
                <a:cs typeface="+mj-cs"/>
              </a:rPr>
              <a:t>Red </a:t>
            </a:r>
            <a:r>
              <a:rPr lang="en-US" altLang="en-US" sz="3600" b="1" dirty="0">
                <a:solidFill>
                  <a:srgbClr val="0DBFD5"/>
                </a:solidFill>
                <a:ea typeface="+mj-ea"/>
                <a:cs typeface="+mj-cs"/>
              </a:rPr>
              <a:t>B</a:t>
            </a:r>
            <a:r>
              <a:rPr lang="en-US" altLang="en-US" sz="3600" b="1" dirty="0" smtClean="0">
                <a:solidFill>
                  <a:srgbClr val="0DBFD5"/>
                </a:solidFill>
                <a:ea typeface="+mj-ea"/>
                <a:cs typeface="+mj-cs"/>
              </a:rPr>
              <a:t>lood </a:t>
            </a:r>
            <a:r>
              <a:rPr lang="en-US" altLang="en-US" sz="3600" b="1" dirty="0">
                <a:solidFill>
                  <a:srgbClr val="0DBFD5"/>
                </a:solidFill>
                <a:ea typeface="+mj-ea"/>
                <a:cs typeface="+mj-cs"/>
              </a:rPr>
              <a:t>C</a:t>
            </a:r>
            <a:r>
              <a:rPr lang="en-US" altLang="en-US" sz="3600" b="1" dirty="0" smtClean="0">
                <a:solidFill>
                  <a:srgbClr val="0DBFD5"/>
                </a:solidFill>
                <a:ea typeface="+mj-ea"/>
                <a:cs typeface="+mj-cs"/>
              </a:rPr>
              <a:t>ells  (Anemia</a:t>
            </a:r>
            <a:r>
              <a:rPr lang="en-US" altLang="en-US" sz="3600" b="1" dirty="0">
                <a:solidFill>
                  <a:srgbClr val="0DBFD5"/>
                </a:solidFill>
                <a:ea typeface="+mj-ea"/>
                <a:cs typeface="+mj-cs"/>
              </a:rPr>
              <a:t>)</a:t>
            </a:r>
          </a:p>
        </p:txBody>
      </p:sp>
      <p:sp>
        <p:nvSpPr>
          <p:cNvPr id="3" name="Rectangle 3"/>
          <p:cNvSpPr txBox="1">
            <a:spLocks noChangeArrowheads="1"/>
          </p:cNvSpPr>
          <p:nvPr/>
        </p:nvSpPr>
        <p:spPr bwMode="auto">
          <a:xfrm>
            <a:off x="478178" y="1524000"/>
            <a:ext cx="8077200" cy="4572000"/>
          </a:xfrm>
          <a:prstGeom prst="rect">
            <a:avLst/>
          </a:prstGeom>
          <a:noFill/>
          <a:ln w="9525">
            <a:noFill/>
            <a:miter lim="800000"/>
            <a:headEnd/>
            <a:tailEnd/>
          </a:ln>
        </p:spPr>
        <p:txBody>
          <a:bodyPr/>
          <a:lstStyle/>
          <a:p>
            <a:pPr marL="363538" indent="-363538" algn="l">
              <a:spcBef>
                <a:spcPts val="0"/>
              </a:spcBef>
              <a:spcAft>
                <a:spcPts val="1800"/>
              </a:spcAft>
              <a:buFont typeface="Arial" pitchFamily="34" charset="0"/>
              <a:buChar char="•"/>
              <a:defRPr/>
            </a:pPr>
            <a:r>
              <a:rPr lang="en-US" sz="2800" b="1" u="sng" dirty="0"/>
              <a:t>Red cells</a:t>
            </a:r>
            <a:r>
              <a:rPr lang="en-US" sz="2800" u="sng" dirty="0"/>
              <a:t> </a:t>
            </a:r>
            <a:r>
              <a:rPr lang="en-US" sz="2800" dirty="0"/>
              <a:t>are responsible for carrying oxygen to the body’s </a:t>
            </a:r>
            <a:r>
              <a:rPr lang="en-US" sz="2800" dirty="0" smtClean="0"/>
              <a:t>cells</a:t>
            </a:r>
            <a:endParaRPr lang="en-US" sz="2800" dirty="0"/>
          </a:p>
          <a:p>
            <a:pPr marL="363538" indent="-363538" algn="l">
              <a:spcBef>
                <a:spcPts val="0"/>
              </a:spcBef>
              <a:spcAft>
                <a:spcPts val="1800"/>
              </a:spcAft>
              <a:buFont typeface="Arial" pitchFamily="34" charset="0"/>
              <a:buChar char="•"/>
              <a:defRPr/>
            </a:pPr>
            <a:r>
              <a:rPr lang="en-US" sz="2800" dirty="0"/>
              <a:t>May be lowered for a short time after your </a:t>
            </a:r>
            <a:r>
              <a:rPr lang="en-US" sz="2800" dirty="0" smtClean="0"/>
              <a:t>systemic therapy </a:t>
            </a:r>
            <a:r>
              <a:rPr lang="en-US" sz="2800" dirty="0"/>
              <a:t>treatment </a:t>
            </a:r>
          </a:p>
          <a:p>
            <a:pPr marL="363538" indent="-363538" algn="l">
              <a:spcBef>
                <a:spcPts val="0"/>
              </a:spcBef>
              <a:spcAft>
                <a:spcPts val="1800"/>
              </a:spcAft>
              <a:buFont typeface="Arial" pitchFamily="34" charset="0"/>
              <a:buChar char="•"/>
              <a:defRPr/>
            </a:pPr>
            <a:r>
              <a:rPr lang="en-US" sz="2800" dirty="0"/>
              <a:t>Your energy level will be </a:t>
            </a:r>
            <a:r>
              <a:rPr lang="en-US" sz="2800" dirty="0" smtClean="0"/>
              <a:t>affected</a:t>
            </a:r>
            <a:endParaRPr lang="en-US" sz="2800" dirty="0"/>
          </a:p>
          <a:p>
            <a:pPr marL="363538" indent="-363538" algn="l">
              <a:spcBef>
                <a:spcPts val="0"/>
              </a:spcBef>
              <a:spcAft>
                <a:spcPts val="1800"/>
              </a:spcAft>
              <a:buFont typeface="Arial" pitchFamily="34" charset="0"/>
              <a:buChar char="•"/>
              <a:defRPr/>
            </a:pPr>
            <a:r>
              <a:rPr lang="en-US" sz="2800" dirty="0"/>
              <a:t>It is important to recognize the signs and symptoms of low red </a:t>
            </a:r>
            <a:r>
              <a:rPr lang="en-US" sz="2800" dirty="0" smtClean="0"/>
              <a:t>cells</a:t>
            </a:r>
            <a:endParaRPr lang="en-US" sz="2800" dirty="0">
              <a:solidFill>
                <a:srgbClr val="3C3C77"/>
              </a:solidFill>
              <a:effectLst>
                <a:outerShdw blurRad="38100" dist="38100" dir="2700000" algn="tl">
                  <a:srgbClr val="C0C0C0"/>
                </a:outerShdw>
              </a:effectLst>
            </a:endParaRPr>
          </a:p>
          <a:p>
            <a:pPr marL="571500" indent="-571500" algn="l" eaLnBrk="1" hangingPunct="1">
              <a:spcBef>
                <a:spcPct val="20000"/>
              </a:spcBef>
              <a:buClr>
                <a:schemeClr val="bg2"/>
              </a:buClr>
              <a:buSzPct val="75000"/>
              <a:buFont typeface="Wingdings" panose="05000000000000000000" pitchFamily="2" charset="2"/>
              <a:buChar char="q"/>
              <a:defRPr/>
            </a:pPr>
            <a:endParaRPr lang="en-US" sz="2800" dirty="0">
              <a:solidFill>
                <a:srgbClr val="3C3C77"/>
              </a:solidFill>
              <a:effectLst>
                <a:outerShdw blurRad="38100" dist="38100" dir="2700000" algn="tl">
                  <a:srgbClr val="C0C0C0"/>
                </a:outerShdw>
              </a:effectLst>
            </a:endParaRPr>
          </a:p>
        </p:txBody>
      </p:sp>
      <p:sp>
        <p:nvSpPr>
          <p:cNvPr id="24580" name="Rectangle 5"/>
          <p:cNvSpPr>
            <a:spLocks noChangeArrowheads="1"/>
          </p:cNvSpPr>
          <p:nvPr/>
        </p:nvSpPr>
        <p:spPr bwMode="auto">
          <a:xfrm>
            <a:off x="1299029" y="6225495"/>
            <a:ext cx="6705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buFont typeface="Wingdings" pitchFamily="2" charset="2"/>
              <a:buNone/>
            </a:pPr>
            <a:r>
              <a:rPr lang="en-US" altLang="en-US" sz="2800" b="1" dirty="0"/>
              <a:t>What are some signs of low red cells?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914400" y="381000"/>
            <a:ext cx="8229600" cy="838200"/>
          </a:xfrm>
        </p:spPr>
        <p:txBody>
          <a:bodyPr>
            <a:noAutofit/>
          </a:bodyPr>
          <a:lstStyle/>
          <a:p>
            <a:pPr algn="ctr">
              <a:defRPr/>
            </a:pPr>
            <a:r>
              <a:rPr lang="en-US" sz="3600" b="1" dirty="0">
                <a:solidFill>
                  <a:srgbClr val="0DBFD5"/>
                </a:solidFill>
                <a:latin typeface="Arial" charset="0"/>
              </a:rPr>
              <a:t>Signs </a:t>
            </a:r>
            <a:r>
              <a:rPr lang="en-US" sz="3600" b="1" dirty="0" smtClean="0">
                <a:solidFill>
                  <a:srgbClr val="0DBFD5"/>
                </a:solidFill>
                <a:latin typeface="Arial" charset="0"/>
              </a:rPr>
              <a:t>and </a:t>
            </a:r>
            <a:r>
              <a:rPr lang="en-US" sz="3600" b="1" dirty="0">
                <a:solidFill>
                  <a:srgbClr val="0DBFD5"/>
                </a:solidFill>
                <a:latin typeface="Arial" charset="0"/>
              </a:rPr>
              <a:t>S</a:t>
            </a:r>
            <a:r>
              <a:rPr lang="en-US" sz="3600" b="1" dirty="0" smtClean="0">
                <a:solidFill>
                  <a:srgbClr val="0DBFD5"/>
                </a:solidFill>
                <a:latin typeface="Arial" charset="0"/>
              </a:rPr>
              <a:t>ymptoms </a:t>
            </a:r>
            <a:r>
              <a:rPr lang="en-US" sz="3600" b="1" dirty="0">
                <a:solidFill>
                  <a:srgbClr val="0DBFD5"/>
                </a:solidFill>
                <a:latin typeface="Arial" charset="0"/>
              </a:rPr>
              <a:t>of </a:t>
            </a:r>
            <a:r>
              <a:rPr lang="en-US" sz="3600" b="1" dirty="0" smtClean="0">
                <a:solidFill>
                  <a:srgbClr val="0DBFD5"/>
                </a:solidFill>
                <a:latin typeface="Arial" charset="0"/>
              </a:rPr>
              <a:t>Low </a:t>
            </a:r>
            <a:br>
              <a:rPr lang="en-US" sz="3600" b="1" dirty="0" smtClean="0">
                <a:solidFill>
                  <a:srgbClr val="0DBFD5"/>
                </a:solidFill>
                <a:latin typeface="Arial" charset="0"/>
              </a:rPr>
            </a:br>
            <a:r>
              <a:rPr lang="en-US" sz="3600" b="1" dirty="0" smtClean="0">
                <a:solidFill>
                  <a:srgbClr val="0DBFD5"/>
                </a:solidFill>
                <a:latin typeface="Arial" charset="0"/>
              </a:rPr>
              <a:t>Red Blood Cells</a:t>
            </a:r>
            <a:endParaRPr lang="en-US" sz="3600" b="1" dirty="0">
              <a:solidFill>
                <a:srgbClr val="0DBFD5"/>
              </a:solidFill>
              <a:latin typeface="Arial" charset="0"/>
            </a:endParaRPr>
          </a:p>
        </p:txBody>
      </p:sp>
      <p:sp>
        <p:nvSpPr>
          <p:cNvPr id="24579" name="Rectangle 3"/>
          <p:cNvSpPr>
            <a:spLocks noGrp="1" noChangeArrowheads="1"/>
          </p:cNvSpPr>
          <p:nvPr>
            <p:ph idx="1"/>
          </p:nvPr>
        </p:nvSpPr>
        <p:spPr>
          <a:xfrm>
            <a:off x="762000" y="1676400"/>
            <a:ext cx="7924800" cy="4953000"/>
          </a:xfrm>
        </p:spPr>
        <p:txBody>
          <a:bodyPr>
            <a:normAutofit/>
          </a:bodyPr>
          <a:lstStyle/>
          <a:p>
            <a:pPr marL="363538" indent="-363538">
              <a:spcBef>
                <a:spcPts val="0"/>
              </a:spcBef>
              <a:spcAft>
                <a:spcPts val="1800"/>
              </a:spcAft>
              <a:buFont typeface="Arial" pitchFamily="34" charset="0"/>
              <a:buChar char="•"/>
              <a:defRPr/>
            </a:pPr>
            <a:r>
              <a:rPr lang="en-US" sz="2800" dirty="0" smtClean="0">
                <a:latin typeface="Arial" panose="020B0604020202020204" pitchFamily="34" charset="0"/>
                <a:cs typeface="Arial" panose="020B0604020202020204" pitchFamily="34" charset="0"/>
              </a:rPr>
              <a:t>Low energy / </a:t>
            </a:r>
            <a:r>
              <a:rPr lang="en-US" sz="2800" b="1" dirty="0" smtClean="0">
                <a:latin typeface="Arial" panose="020B0604020202020204" pitchFamily="34" charset="0"/>
                <a:cs typeface="Arial" panose="020B0604020202020204" pitchFamily="34" charset="0"/>
              </a:rPr>
              <a:t>fatigue</a:t>
            </a:r>
          </a:p>
          <a:p>
            <a:pPr marL="363538" indent="-363538">
              <a:spcBef>
                <a:spcPts val="0"/>
              </a:spcBef>
              <a:spcAft>
                <a:spcPts val="1800"/>
              </a:spcAft>
              <a:buFont typeface="Arial" pitchFamily="34" charset="0"/>
              <a:buChar char="•"/>
              <a:defRPr/>
            </a:pPr>
            <a:r>
              <a:rPr lang="en-US" sz="2800" dirty="0" smtClean="0">
                <a:latin typeface="Arial" panose="020B0604020202020204" pitchFamily="34" charset="0"/>
                <a:cs typeface="Arial" panose="020B0604020202020204" pitchFamily="34" charset="0"/>
              </a:rPr>
              <a:t>Shortness of breath</a:t>
            </a:r>
          </a:p>
          <a:p>
            <a:pPr marL="363538" indent="-363538">
              <a:spcBef>
                <a:spcPts val="0"/>
              </a:spcBef>
              <a:spcAft>
                <a:spcPts val="1800"/>
              </a:spcAft>
              <a:buFont typeface="Arial" pitchFamily="34" charset="0"/>
              <a:buChar char="•"/>
              <a:defRPr/>
            </a:pPr>
            <a:r>
              <a:rPr lang="en-US" sz="2800" dirty="0" smtClean="0">
                <a:latin typeface="Arial" panose="020B0604020202020204" pitchFamily="34" charset="0"/>
                <a:cs typeface="Arial" panose="020B0604020202020204" pitchFamily="34" charset="0"/>
              </a:rPr>
              <a:t>Pale appearance</a:t>
            </a:r>
            <a:endParaRPr lang="en-US" sz="2800" dirty="0">
              <a:latin typeface="Arial" panose="020B0604020202020204" pitchFamily="34" charset="0"/>
              <a:cs typeface="Arial" panose="020B0604020202020204" pitchFamily="34" charset="0"/>
            </a:endParaRPr>
          </a:p>
          <a:p>
            <a:pPr marL="363538" indent="-363538">
              <a:spcBef>
                <a:spcPts val="0"/>
              </a:spcBef>
              <a:spcAft>
                <a:spcPts val="1800"/>
              </a:spcAft>
              <a:buFont typeface="Arial" pitchFamily="34" charset="0"/>
              <a:buChar char="•"/>
              <a:defRPr/>
            </a:pPr>
            <a:r>
              <a:rPr lang="en-US" sz="2800" dirty="0">
                <a:latin typeface="Arial" panose="020B0604020202020204" pitchFamily="34" charset="0"/>
                <a:cs typeface="Arial" panose="020B0604020202020204" pitchFamily="34" charset="0"/>
              </a:rPr>
              <a:t>Chest tightness / chest </a:t>
            </a:r>
            <a:r>
              <a:rPr lang="en-US" sz="2800" dirty="0" smtClean="0">
                <a:latin typeface="Arial" panose="020B0604020202020204" pitchFamily="34" charset="0"/>
                <a:cs typeface="Arial" panose="020B0604020202020204" pitchFamily="34" charset="0"/>
              </a:rPr>
              <a:t>pain</a:t>
            </a:r>
          </a:p>
          <a:p>
            <a:pPr marL="0" indent="0" algn="ctr">
              <a:spcBef>
                <a:spcPts val="0"/>
              </a:spcBef>
              <a:buNone/>
              <a:defRPr/>
            </a:pPr>
            <a:endParaRPr lang="en-US" sz="2800" dirty="0">
              <a:latin typeface="Arial" panose="020B0604020202020204" pitchFamily="34" charset="0"/>
              <a:cs typeface="Arial" panose="020B0604020202020204" pitchFamily="34" charset="0"/>
            </a:endParaRPr>
          </a:p>
          <a:p>
            <a:pPr marL="0" indent="0" algn="ctr">
              <a:spcBef>
                <a:spcPts val="0"/>
              </a:spcBef>
              <a:buNone/>
              <a:defRPr/>
            </a:pPr>
            <a:r>
              <a:rPr lang="en-US" sz="2800" b="1" dirty="0" smtClean="0">
                <a:latin typeface="Arial" panose="020B0604020202020204" pitchFamily="34" charset="0"/>
                <a:cs typeface="Arial" panose="020B0604020202020204" pitchFamily="34" charset="0"/>
              </a:rPr>
              <a:t>*Go to the nearest emergency if you have chest tightness or chest pain*</a:t>
            </a:r>
            <a:endParaRPr lang="en-US" sz="2800" b="1" dirty="0">
              <a:latin typeface="Arial" panose="020B0604020202020204" pitchFamily="34" charset="0"/>
              <a:cs typeface="Arial" panose="020B0604020202020204" pitchFamily="34" charset="0"/>
            </a:endParaRPr>
          </a:p>
          <a:p>
            <a:pPr marL="0" indent="0" algn="ctr">
              <a:spcBef>
                <a:spcPts val="0"/>
              </a:spcBef>
              <a:buNone/>
              <a:defRPr/>
            </a:pPr>
            <a:endParaRPr lang="en-US" sz="2800" b="1" dirty="0">
              <a:latin typeface="Arial" panose="020B0604020202020204" pitchFamily="34" charset="0"/>
              <a:cs typeface="Arial" panose="020B0604020202020204" pitchFamily="34" charset="0"/>
            </a:endParaRPr>
          </a:p>
          <a:p>
            <a:pPr marL="0" indent="0" algn="ctr">
              <a:spcBef>
                <a:spcPts val="0"/>
              </a:spcBef>
              <a:buNone/>
              <a:defRPr/>
            </a:pPr>
            <a:r>
              <a:rPr lang="en-GB" sz="2800" b="1" dirty="0" smtClean="0">
                <a:latin typeface="Arial" panose="020B0604020202020204" pitchFamily="34" charset="0"/>
                <a:cs typeface="Arial" panose="020B0604020202020204" pitchFamily="34" charset="0"/>
              </a:rPr>
              <a:t>*Report any signs and symptoms*</a:t>
            </a:r>
            <a:endParaRPr lang="en-GB" sz="2800" dirty="0" smtClean="0">
              <a:latin typeface="Arial" panose="020B0604020202020204" pitchFamily="34" charset="0"/>
              <a:cs typeface="Arial" panose="020B0604020202020204" pitchFamily="34" charset="0"/>
            </a:endParaRPr>
          </a:p>
          <a:p>
            <a:pPr>
              <a:buFont typeface="Wingdings" pitchFamily="2" charset="2"/>
              <a:buChar char="q"/>
              <a:defRPr/>
            </a:pPr>
            <a:endParaRPr lang="en-US" sz="2800" dirty="0" smtClean="0">
              <a:solidFill>
                <a:srgbClr val="3C3C77"/>
              </a:solidFill>
            </a:endParaRPr>
          </a:p>
          <a:p>
            <a:pPr>
              <a:buFont typeface="Wingdings" pitchFamily="2" charset="2"/>
              <a:buChar char="q"/>
              <a:defRPr/>
            </a:pPr>
            <a:endParaRPr lang="en-US" sz="2800" dirty="0" smtClean="0">
              <a:solidFill>
                <a:srgbClr val="3C3C77"/>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915988" y="457200"/>
            <a:ext cx="7770812" cy="685800"/>
          </a:xfrm>
          <a:prstGeom prst="rect">
            <a:avLst/>
          </a:prstGeom>
        </p:spPr>
        <p:txBody>
          <a:bodyPr/>
          <a:lstStyle/>
          <a:p>
            <a:pPr algn="ctr" eaLnBrk="1" hangingPunct="1">
              <a:defRPr/>
            </a:pPr>
            <a:r>
              <a:rPr lang="en-US" altLang="en-US" sz="3600" b="1" dirty="0">
                <a:solidFill>
                  <a:srgbClr val="0DBFD5"/>
                </a:solidFill>
                <a:latin typeface="Arial" charset="0"/>
              </a:rPr>
              <a:t>Fatigue</a:t>
            </a:r>
          </a:p>
        </p:txBody>
      </p:sp>
      <p:sp>
        <p:nvSpPr>
          <p:cNvPr id="26627" name="Rectangle 1"/>
          <p:cNvSpPr>
            <a:spLocks noChangeArrowheads="1"/>
          </p:cNvSpPr>
          <p:nvPr/>
        </p:nvSpPr>
        <p:spPr bwMode="auto">
          <a:xfrm>
            <a:off x="533400" y="1524000"/>
            <a:ext cx="8153400" cy="433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0" indent="0" eaLnBrk="1" hangingPunct="1">
              <a:lnSpc>
                <a:spcPct val="90000"/>
              </a:lnSpc>
              <a:spcBef>
                <a:spcPct val="0"/>
              </a:spcBef>
              <a:buClr>
                <a:srgbClr val="3C3C77"/>
              </a:buClr>
              <a:buSzTx/>
              <a:buNone/>
            </a:pPr>
            <a:r>
              <a:rPr lang="en-US" altLang="en-US" sz="2800" b="1" dirty="0"/>
              <a:t>Fatigue</a:t>
            </a:r>
            <a:r>
              <a:rPr lang="en-US" altLang="en-US" sz="2800" dirty="0"/>
              <a:t> is the most common symptom during and after cancer treatments</a:t>
            </a:r>
          </a:p>
          <a:p>
            <a:pPr eaLnBrk="1" hangingPunct="1">
              <a:lnSpc>
                <a:spcPct val="90000"/>
              </a:lnSpc>
              <a:spcBef>
                <a:spcPct val="0"/>
              </a:spcBef>
              <a:buClr>
                <a:srgbClr val="3C3C77"/>
              </a:buClr>
              <a:buSzTx/>
              <a:buFont typeface="Arial" charset="0"/>
              <a:buChar char="•"/>
            </a:pPr>
            <a:endParaRPr lang="en-US" altLang="en-US" sz="2400" dirty="0"/>
          </a:p>
          <a:p>
            <a:pPr eaLnBrk="1" hangingPunct="1">
              <a:lnSpc>
                <a:spcPct val="90000"/>
              </a:lnSpc>
              <a:spcBef>
                <a:spcPct val="0"/>
              </a:spcBef>
              <a:buClr>
                <a:srgbClr val="3C3C77"/>
              </a:buClr>
              <a:buSzTx/>
              <a:buFontTx/>
              <a:buNone/>
            </a:pPr>
            <a:r>
              <a:rPr lang="en-US" altLang="en-US" sz="2800" b="1" dirty="0" smtClean="0"/>
              <a:t>Signs and symptoms</a:t>
            </a:r>
            <a:endParaRPr lang="en-US" altLang="en-US" sz="2800" b="1" dirty="0"/>
          </a:p>
          <a:p>
            <a:pPr eaLnBrk="1" hangingPunct="1">
              <a:lnSpc>
                <a:spcPct val="90000"/>
              </a:lnSpc>
              <a:spcBef>
                <a:spcPct val="0"/>
              </a:spcBef>
              <a:buClr>
                <a:srgbClr val="3C3C77"/>
              </a:buClr>
              <a:buSzTx/>
              <a:buFontTx/>
              <a:buNone/>
            </a:pPr>
            <a:endParaRPr lang="en-US" altLang="en-US" sz="1200" b="1" dirty="0"/>
          </a:p>
          <a:p>
            <a:pPr marL="363538" indent="-363538" eaLnBrk="1" hangingPunct="1">
              <a:lnSpc>
                <a:spcPct val="90000"/>
              </a:lnSpc>
              <a:spcBef>
                <a:spcPct val="0"/>
              </a:spcBef>
              <a:spcAft>
                <a:spcPts val="600"/>
              </a:spcAft>
              <a:buClr>
                <a:srgbClr val="3C3C77"/>
              </a:buClr>
              <a:buSzTx/>
              <a:buFont typeface="Arial" charset="0"/>
              <a:buChar char="•"/>
            </a:pPr>
            <a:r>
              <a:rPr lang="en-US" altLang="en-US" sz="2800" dirty="0"/>
              <a:t>F</a:t>
            </a:r>
            <a:r>
              <a:rPr lang="en-US" altLang="en-US" sz="2800" dirty="0" smtClean="0"/>
              <a:t>eeling </a:t>
            </a:r>
            <a:r>
              <a:rPr lang="en-US" altLang="en-US" sz="2800" dirty="0"/>
              <a:t>of weariness, tiredness, or lack of energy that does NOT always improve with rest</a:t>
            </a:r>
          </a:p>
          <a:p>
            <a:pPr marL="363538" indent="-363538" eaLnBrk="1" hangingPunct="1">
              <a:lnSpc>
                <a:spcPct val="90000"/>
              </a:lnSpc>
              <a:spcBef>
                <a:spcPct val="0"/>
              </a:spcBef>
              <a:spcAft>
                <a:spcPts val="600"/>
              </a:spcAft>
              <a:buClr>
                <a:srgbClr val="3C3C77"/>
              </a:buClr>
              <a:buSzTx/>
              <a:buFont typeface="Arial" charset="0"/>
              <a:buChar char="•"/>
            </a:pPr>
            <a:endParaRPr lang="en-US" altLang="en-US" sz="1200" dirty="0"/>
          </a:p>
          <a:p>
            <a:pPr marL="363538" indent="-363538" eaLnBrk="1" hangingPunct="1">
              <a:lnSpc>
                <a:spcPct val="90000"/>
              </a:lnSpc>
              <a:spcBef>
                <a:spcPct val="0"/>
              </a:spcBef>
              <a:spcAft>
                <a:spcPts val="600"/>
              </a:spcAft>
              <a:buClr>
                <a:srgbClr val="3C3C77"/>
              </a:buClr>
              <a:buSzTx/>
              <a:buFont typeface="Arial" charset="0"/>
              <a:buChar char="•"/>
            </a:pPr>
            <a:r>
              <a:rPr lang="en-US" altLang="en-US" sz="2800" dirty="0"/>
              <a:t>May affect your ability to do daily activities</a:t>
            </a:r>
          </a:p>
          <a:p>
            <a:pPr marL="363538" indent="-363538" eaLnBrk="1" hangingPunct="1">
              <a:lnSpc>
                <a:spcPct val="90000"/>
              </a:lnSpc>
              <a:spcBef>
                <a:spcPct val="0"/>
              </a:spcBef>
              <a:spcAft>
                <a:spcPts val="600"/>
              </a:spcAft>
              <a:buClr>
                <a:srgbClr val="3C3C77"/>
              </a:buClr>
              <a:buSzTx/>
              <a:buFont typeface="Arial" charset="0"/>
              <a:buChar char="•"/>
            </a:pPr>
            <a:endParaRPr lang="en-US" altLang="en-US" sz="1200" dirty="0"/>
          </a:p>
          <a:p>
            <a:pPr marL="363538" indent="-363538" eaLnBrk="1" hangingPunct="1">
              <a:lnSpc>
                <a:spcPct val="90000"/>
              </a:lnSpc>
              <a:spcBef>
                <a:spcPct val="0"/>
              </a:spcBef>
              <a:spcAft>
                <a:spcPts val="600"/>
              </a:spcAft>
              <a:buClr>
                <a:srgbClr val="3C3C77"/>
              </a:buClr>
              <a:buSzTx/>
              <a:buFont typeface="Arial" charset="0"/>
              <a:buChar char="•"/>
            </a:pPr>
            <a:r>
              <a:rPr lang="en-US" altLang="en-US" sz="2800" dirty="0"/>
              <a:t>Often overlooked, but it is real </a:t>
            </a:r>
            <a:r>
              <a:rPr lang="en-US" altLang="en-US" sz="2800" dirty="0" smtClean="0"/>
              <a:t>                        and </a:t>
            </a:r>
            <a:r>
              <a:rPr lang="en-US" altLang="en-US" sz="2800" dirty="0"/>
              <a:t>can be managed</a:t>
            </a:r>
          </a:p>
        </p:txBody>
      </p:sp>
      <p:pic>
        <p:nvPicPr>
          <p:cNvPr id="26628" name="Picture 30" descr="fati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851400"/>
            <a:ext cx="251460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219200" y="152400"/>
            <a:ext cx="7413625" cy="914400"/>
          </a:xfrm>
          <a:prstGeom prst="rect">
            <a:avLst/>
          </a:prstGeom>
        </p:spPr>
        <p:txBody>
          <a:bodyPr/>
          <a:lstStyle/>
          <a:p>
            <a:pPr algn="ctr" eaLnBrk="1" hangingPunct="1">
              <a:defRPr/>
            </a:pPr>
            <a:r>
              <a:rPr lang="en-GB" altLang="en-US" sz="3600" b="1" dirty="0">
                <a:solidFill>
                  <a:srgbClr val="0DBFD5"/>
                </a:solidFill>
                <a:latin typeface="Arial" charset="0"/>
              </a:rPr>
              <a:t>How to </a:t>
            </a:r>
            <a:r>
              <a:rPr lang="en-GB" altLang="en-US" sz="3600" b="1" dirty="0" smtClean="0">
                <a:solidFill>
                  <a:srgbClr val="0DBFD5"/>
                </a:solidFill>
                <a:latin typeface="Arial" charset="0"/>
              </a:rPr>
              <a:t>Manage </a:t>
            </a:r>
            <a:r>
              <a:rPr lang="en-GB" altLang="en-US" sz="3600" b="1" dirty="0">
                <a:solidFill>
                  <a:srgbClr val="0DBFD5"/>
                </a:solidFill>
                <a:latin typeface="Arial" charset="0"/>
              </a:rPr>
              <a:t>F</a:t>
            </a:r>
            <a:r>
              <a:rPr lang="en-GB" altLang="en-US" sz="3600" b="1" dirty="0" smtClean="0">
                <a:solidFill>
                  <a:srgbClr val="0DBFD5"/>
                </a:solidFill>
                <a:latin typeface="Arial" charset="0"/>
              </a:rPr>
              <a:t>atigue</a:t>
            </a:r>
            <a:endParaRPr lang="en-GB" altLang="en-US" sz="3600" b="1" dirty="0">
              <a:solidFill>
                <a:srgbClr val="0DBFD5"/>
              </a:solidFill>
              <a:latin typeface="Arial" charset="0"/>
            </a:endParaRPr>
          </a:p>
        </p:txBody>
      </p:sp>
      <p:sp>
        <p:nvSpPr>
          <p:cNvPr id="39939" name="Rectangle 3"/>
          <p:cNvSpPr>
            <a:spLocks noGrp="1" noChangeArrowheads="1"/>
          </p:cNvSpPr>
          <p:nvPr>
            <p:ph type="body" idx="4294967295"/>
          </p:nvPr>
        </p:nvSpPr>
        <p:spPr>
          <a:xfrm>
            <a:off x="495300" y="1447800"/>
            <a:ext cx="8077200" cy="4572000"/>
          </a:xfrm>
          <a:prstGeom prst="rect">
            <a:avLst/>
          </a:prstGeom>
        </p:spPr>
        <p:txBody>
          <a:bodyPr>
            <a:normAutofit lnSpcReduction="10000"/>
          </a:bodyPr>
          <a:lstStyle/>
          <a:p>
            <a:pPr marL="363538" indent="-363538" eaLnBrk="1" hangingPunct="1">
              <a:lnSpc>
                <a:spcPct val="80000"/>
              </a:lnSpc>
              <a:spcBef>
                <a:spcPts val="0"/>
              </a:spcBef>
              <a:spcAft>
                <a:spcPts val="2400"/>
              </a:spcAft>
              <a:buClr>
                <a:srgbClr val="3C3C77"/>
              </a:buClr>
              <a:buFont typeface="Arial" panose="020B0604020202020204" pitchFamily="34" charset="0"/>
              <a:buChar char="•"/>
              <a:defRPr/>
            </a:pPr>
            <a:r>
              <a:rPr lang="en-GB" altLang="en-US" sz="2800" b="1" dirty="0" smtClean="0">
                <a:solidFill>
                  <a:srgbClr val="3C3C77"/>
                </a:solidFill>
                <a:latin typeface="Arial" panose="020B0604020202020204" pitchFamily="34" charset="0"/>
                <a:cs typeface="Arial" panose="020B0604020202020204" pitchFamily="34" charset="0"/>
              </a:rPr>
              <a:t> </a:t>
            </a:r>
            <a:r>
              <a:rPr lang="en-GB" altLang="en-US" sz="2800" dirty="0" smtClean="0">
                <a:latin typeface="Arial" panose="020B0604020202020204" pitchFamily="34" charset="0"/>
                <a:cs typeface="Arial" panose="020B0604020202020204" pitchFamily="34" charset="0"/>
              </a:rPr>
              <a:t>Do regular light exercise</a:t>
            </a:r>
          </a:p>
          <a:p>
            <a:pPr eaLnBrk="1" hangingPunct="1">
              <a:lnSpc>
                <a:spcPct val="80000"/>
              </a:lnSpc>
              <a:spcBef>
                <a:spcPts val="0"/>
              </a:spcBef>
              <a:spcAft>
                <a:spcPts val="2400"/>
              </a:spcAft>
              <a:buClr>
                <a:srgbClr val="3C3C77"/>
              </a:buClr>
              <a:buFont typeface="Arial" pitchFamily="34" charset="0"/>
              <a:buChar char="•"/>
              <a:defRPr/>
            </a:pPr>
            <a:r>
              <a:rPr lang="en-GB" altLang="en-US" sz="2800" dirty="0" smtClean="0">
                <a:latin typeface="Arial" panose="020B0604020202020204" pitchFamily="34" charset="0"/>
                <a:cs typeface="Arial" panose="020B0604020202020204" pitchFamily="34" charset="0"/>
              </a:rPr>
              <a:t> Balance physical and social activities with rest</a:t>
            </a:r>
          </a:p>
          <a:p>
            <a:pPr eaLnBrk="1" hangingPunct="1">
              <a:lnSpc>
                <a:spcPct val="80000"/>
              </a:lnSpc>
              <a:spcBef>
                <a:spcPts val="0"/>
              </a:spcBef>
              <a:spcAft>
                <a:spcPts val="2400"/>
              </a:spcAft>
              <a:buClr>
                <a:srgbClr val="3C3C77"/>
              </a:buClr>
              <a:buFont typeface="Arial" pitchFamily="34" charset="0"/>
              <a:buChar char="•"/>
              <a:defRPr/>
            </a:pPr>
            <a:r>
              <a:rPr lang="en-GB" altLang="en-US" sz="2800" dirty="0" smtClean="0">
                <a:latin typeface="Arial" panose="020B0604020202020204" pitchFamily="34" charset="0"/>
                <a:cs typeface="Arial" panose="020B0604020202020204" pitchFamily="34" charset="0"/>
              </a:rPr>
              <a:t> Listen to your body and rest when needed</a:t>
            </a:r>
          </a:p>
          <a:p>
            <a:pPr eaLnBrk="1" hangingPunct="1">
              <a:lnSpc>
                <a:spcPct val="80000"/>
              </a:lnSpc>
              <a:spcBef>
                <a:spcPts val="0"/>
              </a:spcBef>
              <a:spcAft>
                <a:spcPts val="24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 Stick to a regular sleep pattern</a:t>
            </a:r>
            <a:endParaRPr lang="en-GB" altLang="en-US" sz="2800" dirty="0" smtClean="0">
              <a:latin typeface="Arial" panose="020B0604020202020204" pitchFamily="34" charset="0"/>
              <a:cs typeface="Arial" panose="020B0604020202020204" pitchFamily="34" charset="0"/>
            </a:endParaRPr>
          </a:p>
          <a:p>
            <a:pPr eaLnBrk="1" hangingPunct="1">
              <a:lnSpc>
                <a:spcPct val="80000"/>
              </a:lnSpc>
              <a:spcBef>
                <a:spcPts val="0"/>
              </a:spcBef>
              <a:spcAft>
                <a:spcPts val="2400"/>
              </a:spcAft>
              <a:buClr>
                <a:srgbClr val="3C3C77"/>
              </a:buClr>
              <a:buFont typeface="Arial" pitchFamily="34" charset="0"/>
              <a:buChar char="•"/>
              <a:defRPr/>
            </a:pPr>
            <a:r>
              <a:rPr lang="en-GB" altLang="en-US" sz="2800" dirty="0" smtClean="0">
                <a:latin typeface="Arial" panose="020B0604020202020204" pitchFamily="34" charset="0"/>
                <a:cs typeface="Arial" panose="020B0604020202020204" pitchFamily="34" charset="0"/>
              </a:rPr>
              <a:t> Eat a well balanced diet</a:t>
            </a:r>
          </a:p>
          <a:p>
            <a:pPr eaLnBrk="1" hangingPunct="1">
              <a:lnSpc>
                <a:spcPct val="80000"/>
              </a:lnSpc>
              <a:spcBef>
                <a:spcPts val="0"/>
              </a:spcBef>
              <a:spcAft>
                <a:spcPts val="2400"/>
              </a:spcAft>
              <a:buClr>
                <a:srgbClr val="3C3C77"/>
              </a:buClr>
              <a:buFont typeface="Arial" pitchFamily="34" charset="0"/>
              <a:buChar char="•"/>
              <a:defRPr/>
            </a:pPr>
            <a:r>
              <a:rPr lang="en-GB" altLang="en-US" sz="2800" dirty="0" smtClean="0">
                <a:latin typeface="Arial" panose="020B0604020202020204" pitchFamily="34" charset="0"/>
                <a:cs typeface="Arial" panose="020B0604020202020204" pitchFamily="34" charset="0"/>
              </a:rPr>
              <a:t> Drink plenty of fluids</a:t>
            </a:r>
          </a:p>
          <a:p>
            <a:pPr eaLnBrk="1" hangingPunct="1">
              <a:lnSpc>
                <a:spcPct val="80000"/>
              </a:lnSpc>
              <a:spcBef>
                <a:spcPts val="0"/>
              </a:spcBef>
              <a:spcAft>
                <a:spcPts val="24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 Allow friends and family to help you</a:t>
            </a:r>
          </a:p>
          <a:p>
            <a:pPr marL="0" indent="0" algn="ctr" eaLnBrk="1" hangingPunct="1">
              <a:lnSpc>
                <a:spcPct val="80000"/>
              </a:lnSpc>
              <a:buClr>
                <a:srgbClr val="3C3C77"/>
              </a:buClr>
              <a:buFont typeface="Wingdings" pitchFamily="2" charset="2"/>
              <a:buNone/>
              <a:defRPr/>
            </a:pPr>
            <a:endParaRPr lang="en-US" altLang="en-US" sz="2400" b="1" dirty="0" smtClean="0">
              <a:latin typeface="Arial" panose="020B0604020202020204" pitchFamily="34" charset="0"/>
              <a:cs typeface="Arial" panose="020B0604020202020204" pitchFamily="34" charset="0"/>
            </a:endParaRPr>
          </a:p>
          <a:p>
            <a:pPr eaLnBrk="1" hangingPunct="1">
              <a:lnSpc>
                <a:spcPct val="80000"/>
              </a:lnSpc>
              <a:buClr>
                <a:srgbClr val="3C3C77"/>
              </a:buClr>
              <a:buFont typeface="Wingdings" pitchFamily="2" charset="2"/>
              <a:buChar char="q"/>
              <a:defRPr/>
            </a:pPr>
            <a:endParaRPr lang="en-GB" altLang="en-US" sz="2800" dirty="0" smtClean="0">
              <a:solidFill>
                <a:srgbClr val="3C3C77"/>
              </a:solidFill>
            </a:endParaRPr>
          </a:p>
        </p:txBody>
      </p:sp>
      <p:pic>
        <p:nvPicPr>
          <p:cNvPr id="27653" name="Picture 7" descr="exerci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114" y="3352800"/>
            <a:ext cx="2080078" cy="138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1"/>
          <p:cNvSpPr>
            <a:spLocks noChangeArrowheads="1"/>
          </p:cNvSpPr>
          <p:nvPr/>
        </p:nvSpPr>
        <p:spPr bwMode="auto">
          <a:xfrm>
            <a:off x="1066800" y="5791200"/>
            <a:ext cx="6934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0"/>
              </a:spcBef>
              <a:buClrTx/>
              <a:buSzTx/>
              <a:buFontTx/>
              <a:buNone/>
            </a:pPr>
            <a:r>
              <a:rPr lang="en-GB" altLang="en-US" sz="2400" b="1" u="sng" dirty="0">
                <a:ea typeface="ＭＳ Ｐゴシック" pitchFamily="34" charset="-128"/>
              </a:rPr>
              <a:t>Resource</a:t>
            </a:r>
            <a:r>
              <a:rPr lang="en-GB" altLang="en-US" sz="2400" b="1" dirty="0">
                <a:ea typeface="ＭＳ Ｐゴシック" pitchFamily="34" charset="-128"/>
              </a:rPr>
              <a:t>: Your Bank to Energy Savings “</a:t>
            </a:r>
            <a:r>
              <a:rPr lang="en-GB" altLang="en-US" sz="2400" b="1" i="1" dirty="0">
                <a:ea typeface="ＭＳ Ｐゴシック" pitchFamily="34" charset="-128"/>
              </a:rPr>
              <a:t>Helping People with Cancer Handle Fatigue”</a:t>
            </a: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28600"/>
            <a:ext cx="8229600" cy="838200"/>
          </a:xfrm>
        </p:spPr>
        <p:txBody>
          <a:bodyPr/>
          <a:lstStyle/>
          <a:p>
            <a:pPr algn="ctr">
              <a:defRPr/>
            </a:pPr>
            <a:r>
              <a:rPr lang="en-US" sz="3600" b="1" dirty="0" smtClean="0">
                <a:solidFill>
                  <a:srgbClr val="0DBFD5"/>
                </a:solidFill>
                <a:latin typeface="Arial" charset="0"/>
              </a:rPr>
              <a:t>Blood clots</a:t>
            </a:r>
            <a:endParaRPr lang="en-US" sz="3600" b="1" dirty="0">
              <a:solidFill>
                <a:srgbClr val="0DBFD5"/>
              </a:solidFill>
              <a:latin typeface="Arial" charset="0"/>
            </a:endParaRPr>
          </a:p>
        </p:txBody>
      </p:sp>
      <p:sp>
        <p:nvSpPr>
          <p:cNvPr id="24579" name="Rectangle 3"/>
          <p:cNvSpPr>
            <a:spLocks noGrp="1" noChangeArrowheads="1"/>
          </p:cNvSpPr>
          <p:nvPr>
            <p:ph idx="1"/>
          </p:nvPr>
        </p:nvSpPr>
        <p:spPr>
          <a:xfrm>
            <a:off x="533400" y="1295400"/>
            <a:ext cx="8305800" cy="5334000"/>
          </a:xfrm>
        </p:spPr>
        <p:txBody>
          <a:bodyPr>
            <a:normAutofit/>
          </a:bodyPr>
          <a:lstStyle/>
          <a:p>
            <a:pPr marL="0" indent="0">
              <a:spcBef>
                <a:spcPts val="0"/>
              </a:spcBef>
              <a:buNone/>
              <a:defRPr/>
            </a:pPr>
            <a:r>
              <a:rPr lang="en-US" sz="2400" b="1" dirty="0" smtClean="0">
                <a:latin typeface="Arial" panose="020B0604020202020204" pitchFamily="34" charset="0"/>
                <a:cs typeface="Arial" panose="020B0604020202020204" pitchFamily="34" charset="0"/>
              </a:rPr>
              <a:t>A blood clot </a:t>
            </a:r>
            <a:r>
              <a:rPr lang="en-US" sz="2400" dirty="0" smtClean="0">
                <a:latin typeface="Arial" panose="020B0604020202020204" pitchFamily="34" charset="0"/>
                <a:cs typeface="Arial" panose="020B0604020202020204" pitchFamily="34" charset="0"/>
              </a:rPr>
              <a:t>is a clump of blood that is semisolid.  Patients with cancer on systemic therapy are at risk for blood clots.</a:t>
            </a:r>
            <a:endParaRPr lang="en-US" sz="2400" b="1" dirty="0">
              <a:latin typeface="Arial" panose="020B0604020202020204" pitchFamily="34" charset="0"/>
              <a:cs typeface="Arial" panose="020B0604020202020204" pitchFamily="34" charset="0"/>
            </a:endParaRPr>
          </a:p>
          <a:p>
            <a:pPr marL="0" indent="0">
              <a:spcBef>
                <a:spcPts val="0"/>
              </a:spcBef>
              <a:buNone/>
              <a:defRPr/>
            </a:pPr>
            <a:endParaRPr lang="en-US" sz="2400" b="1" dirty="0" smtClean="0">
              <a:latin typeface="Arial" panose="020B0604020202020204" pitchFamily="34" charset="0"/>
              <a:cs typeface="Arial" panose="020B0604020202020204" pitchFamily="34" charset="0"/>
            </a:endParaRPr>
          </a:p>
          <a:p>
            <a:pPr marL="0" indent="0">
              <a:spcBef>
                <a:spcPts val="0"/>
              </a:spcBef>
              <a:spcAft>
                <a:spcPts val="600"/>
              </a:spcAft>
              <a:buNone/>
              <a:defRPr/>
            </a:pPr>
            <a:r>
              <a:rPr lang="en-US" sz="2400" b="1" dirty="0" smtClean="0">
                <a:latin typeface="Arial" panose="020B0604020202020204" pitchFamily="34" charset="0"/>
                <a:cs typeface="Arial" panose="020B0604020202020204" pitchFamily="34" charset="0"/>
              </a:rPr>
              <a:t>Signs and Symptoms </a:t>
            </a:r>
            <a:endParaRPr lang="en-US" sz="2400" b="1" dirty="0">
              <a:latin typeface="Arial" panose="020B0604020202020204" pitchFamily="34" charset="0"/>
              <a:cs typeface="Arial" panose="020B0604020202020204" pitchFamily="34" charset="0"/>
            </a:endParaRPr>
          </a:p>
          <a:p>
            <a:pPr marL="457200" indent="-457200">
              <a:spcBef>
                <a:spcPts val="0"/>
              </a:spcBef>
              <a:buFont typeface="Arial" panose="020B0604020202020204" pitchFamily="34" charset="0"/>
              <a:buChar char="•"/>
              <a:defRPr/>
            </a:pPr>
            <a:r>
              <a:rPr lang="en-CA" sz="2400" dirty="0">
                <a:latin typeface="Arial" panose="020B0604020202020204" pitchFamily="34" charset="0"/>
                <a:cs typeface="Arial" panose="020B0604020202020204" pitchFamily="34" charset="0"/>
              </a:rPr>
              <a:t>Sudden severe shortness of breath</a:t>
            </a:r>
          </a:p>
          <a:p>
            <a:pPr marL="457200" indent="-457200">
              <a:spcBef>
                <a:spcPts val="0"/>
              </a:spcBef>
              <a:buFont typeface="Arial" panose="020B0604020202020204" pitchFamily="34" charset="0"/>
              <a:buChar char="•"/>
              <a:defRPr/>
            </a:pPr>
            <a:r>
              <a:rPr lang="en-CA" sz="2400" dirty="0">
                <a:latin typeface="Arial" panose="020B0604020202020204" pitchFamily="34" charset="0"/>
                <a:cs typeface="Arial" panose="020B0604020202020204" pitchFamily="34" charset="0"/>
              </a:rPr>
              <a:t>Swelling of one leg</a:t>
            </a:r>
          </a:p>
          <a:p>
            <a:pPr marL="457200" indent="-457200">
              <a:spcBef>
                <a:spcPts val="0"/>
              </a:spcBef>
              <a:buFont typeface="Arial" panose="020B0604020202020204" pitchFamily="34" charset="0"/>
              <a:buChar char="•"/>
              <a:defRPr/>
            </a:pPr>
            <a:r>
              <a:rPr lang="en-CA" sz="2400" dirty="0">
                <a:latin typeface="Arial" panose="020B0604020202020204" pitchFamily="34" charset="0"/>
                <a:cs typeface="Arial" panose="020B0604020202020204" pitchFamily="34" charset="0"/>
              </a:rPr>
              <a:t>Painful blue fingers/toes</a:t>
            </a:r>
          </a:p>
          <a:p>
            <a:pPr marL="457200" indent="-457200">
              <a:spcBef>
                <a:spcPts val="0"/>
              </a:spcBef>
              <a:buFont typeface="Arial" panose="020B0604020202020204" pitchFamily="34" charset="0"/>
              <a:buChar char="•"/>
              <a:defRPr/>
            </a:pPr>
            <a:r>
              <a:rPr lang="en-CA" sz="2400" dirty="0">
                <a:latin typeface="Arial" panose="020B0604020202020204" pitchFamily="34" charset="0"/>
                <a:cs typeface="Arial" panose="020B0604020202020204" pitchFamily="34" charset="0"/>
              </a:rPr>
              <a:t>Heart attack or stroke (very uncommon)	</a:t>
            </a:r>
          </a:p>
          <a:p>
            <a:pPr marL="987425" lvl="1" indent="-363538">
              <a:spcBef>
                <a:spcPts val="0"/>
              </a:spcBef>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Sudden confusion, trouble speaking, trouble seeing</a:t>
            </a:r>
          </a:p>
          <a:p>
            <a:pPr marL="987425" lvl="1" indent="-363538">
              <a:spcBef>
                <a:spcPts val="0"/>
              </a:spcBef>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Sudden numbness or weakness in face, arm or leg</a:t>
            </a:r>
          </a:p>
          <a:p>
            <a:pPr marL="987425" lvl="1" indent="-363538">
              <a:spcBef>
                <a:spcPts val="0"/>
              </a:spcBef>
              <a:buFont typeface="Arial" panose="020B0604020202020204" pitchFamily="34" charset="0"/>
              <a:buChar char="•"/>
              <a:defRPr/>
            </a:pPr>
            <a:r>
              <a:rPr lang="en-CA" sz="2000" dirty="0" smtClean="0">
                <a:latin typeface="Arial" panose="020B0604020202020204" pitchFamily="34" charset="0"/>
                <a:cs typeface="Arial" panose="020B0604020202020204" pitchFamily="34" charset="0"/>
              </a:rPr>
              <a:t>Chest tightness or chest pain.</a:t>
            </a:r>
            <a:endParaRPr lang="en-CA" sz="2000" b="1" dirty="0">
              <a:latin typeface="Arial" panose="020B0604020202020204" pitchFamily="34" charset="0"/>
              <a:cs typeface="Arial" panose="020B0604020202020204" pitchFamily="34" charset="0"/>
            </a:endParaRPr>
          </a:p>
          <a:p>
            <a:pPr marL="0" indent="0" algn="ctr">
              <a:spcBef>
                <a:spcPts val="0"/>
              </a:spcBef>
              <a:buNone/>
              <a:defRPr/>
            </a:pPr>
            <a:endParaRPr lang="en-CA" sz="2400" b="1" dirty="0" smtClean="0">
              <a:latin typeface="Arial" panose="020B0604020202020204" pitchFamily="34" charset="0"/>
              <a:cs typeface="Arial" panose="020B0604020202020204" pitchFamily="34" charset="0"/>
            </a:endParaRPr>
          </a:p>
          <a:p>
            <a:pPr marL="0" indent="0" algn="ctr">
              <a:spcBef>
                <a:spcPts val="0"/>
              </a:spcBef>
              <a:buNone/>
              <a:defRPr/>
            </a:pPr>
            <a:r>
              <a:rPr lang="en-CA" sz="2400" b="1" dirty="0" smtClean="0">
                <a:latin typeface="Arial" panose="020B0604020202020204" pitchFamily="34" charset="0"/>
                <a:cs typeface="Arial" panose="020B0604020202020204" pitchFamily="34" charset="0"/>
              </a:rPr>
              <a:t>*</a:t>
            </a:r>
            <a:r>
              <a:rPr lang="en-GB" sz="2800" b="1" dirty="0" smtClean="0">
                <a:latin typeface="Arial" panose="020B0604020202020204" pitchFamily="34" charset="0"/>
                <a:cs typeface="Arial" panose="020B0604020202020204" pitchFamily="34" charset="0"/>
              </a:rPr>
              <a:t>If </a:t>
            </a:r>
            <a:r>
              <a:rPr lang="en-GB" sz="2800" b="1" dirty="0">
                <a:latin typeface="Arial" panose="020B0604020202020204" pitchFamily="34" charset="0"/>
                <a:cs typeface="Arial" panose="020B0604020202020204" pitchFamily="34" charset="0"/>
              </a:rPr>
              <a:t>you experience any of these symptoms, go to the nearest emergency </a:t>
            </a:r>
            <a:r>
              <a:rPr lang="en-GB" sz="2800" b="1" dirty="0" smtClean="0">
                <a:latin typeface="Arial" panose="020B0604020202020204" pitchFamily="34" charset="0"/>
                <a:cs typeface="Arial" panose="020B0604020202020204" pitchFamily="34" charset="0"/>
              </a:rPr>
              <a:t>room*</a:t>
            </a:r>
            <a:endParaRPr lang="en-GB" sz="2800" dirty="0" smtClean="0">
              <a:latin typeface="Arial" panose="020B0604020202020204" pitchFamily="34" charset="0"/>
              <a:cs typeface="Arial" panose="020B0604020202020204" pitchFamily="34" charset="0"/>
            </a:endParaRPr>
          </a:p>
          <a:p>
            <a:pPr>
              <a:buFont typeface="Wingdings" pitchFamily="2" charset="2"/>
              <a:buChar char="q"/>
              <a:defRPr/>
            </a:pPr>
            <a:endParaRPr lang="en-US" sz="2800" dirty="0" smtClean="0">
              <a:solidFill>
                <a:srgbClr val="3C3C77"/>
              </a:solidFill>
            </a:endParaRPr>
          </a:p>
          <a:p>
            <a:pPr>
              <a:buFont typeface="Wingdings" pitchFamily="2" charset="2"/>
              <a:buChar char="q"/>
              <a:defRPr/>
            </a:pPr>
            <a:endParaRPr lang="en-US" sz="2800" dirty="0" smtClean="0">
              <a:solidFill>
                <a:srgbClr val="3C3C77"/>
              </a:solidFill>
            </a:endParaRPr>
          </a:p>
        </p:txBody>
      </p:sp>
    </p:spTree>
    <p:extLst>
      <p:ext uri="{BB962C8B-B14F-4D97-AF65-F5344CB8AC3E}">
        <p14:creationId xmlns:p14="http://schemas.microsoft.com/office/powerpoint/2010/main" val="2814211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09600" y="381000"/>
            <a:ext cx="8229600" cy="914400"/>
          </a:xfrm>
          <a:prstGeom prst="rect">
            <a:avLst/>
          </a:prstGeom>
        </p:spPr>
        <p:txBody>
          <a:bodyPr/>
          <a:lstStyle/>
          <a:p>
            <a:pPr algn="ctr" eaLnBrk="1" hangingPunct="1">
              <a:defRPr/>
            </a:pPr>
            <a:r>
              <a:rPr lang="en-US" sz="3600" b="1" dirty="0">
                <a:solidFill>
                  <a:srgbClr val="0DBFD5"/>
                </a:solidFill>
                <a:latin typeface="Arial" charset="0"/>
              </a:rPr>
              <a:t>Nausea and Vomiting</a:t>
            </a:r>
          </a:p>
        </p:txBody>
      </p:sp>
      <p:sp>
        <p:nvSpPr>
          <p:cNvPr id="27651" name="Rectangle 3"/>
          <p:cNvSpPr>
            <a:spLocks noGrp="1" noChangeArrowheads="1"/>
          </p:cNvSpPr>
          <p:nvPr>
            <p:ph type="body" idx="4294967295"/>
          </p:nvPr>
        </p:nvSpPr>
        <p:spPr>
          <a:xfrm>
            <a:off x="914400" y="2057400"/>
            <a:ext cx="7086600" cy="3200400"/>
          </a:xfrm>
          <a:prstGeom prst="rect">
            <a:avLst/>
          </a:prstGeom>
        </p:spPr>
        <p:txBody>
          <a:bodyPr/>
          <a:lstStyle/>
          <a:p>
            <a:pPr eaLnBrk="1" hangingPunct="1">
              <a:lnSpc>
                <a:spcPct val="90000"/>
              </a:lnSpc>
              <a:buFont typeface="Arial" pitchFamily="34" charset="0"/>
              <a:buChar char="•"/>
              <a:defRPr/>
            </a:pPr>
            <a:r>
              <a:rPr lang="en-US" altLang="en-US" sz="2800" b="1" dirty="0" smtClean="0">
                <a:latin typeface="Arial" panose="020B0604020202020204" pitchFamily="34" charset="0"/>
                <a:cs typeface="Arial" panose="020B0604020202020204" pitchFamily="34" charset="0"/>
              </a:rPr>
              <a:t>Nausea</a:t>
            </a:r>
            <a:r>
              <a:rPr lang="en-US" altLang="en-US" sz="2800" dirty="0" smtClean="0">
                <a:latin typeface="Arial" panose="020B0604020202020204" pitchFamily="34" charset="0"/>
                <a:cs typeface="Arial" panose="020B0604020202020204" pitchFamily="34" charset="0"/>
              </a:rPr>
              <a:t> = an unpleasant, queasy feeling or feeling sick to your stomach</a:t>
            </a:r>
          </a:p>
          <a:p>
            <a:pPr eaLnBrk="1" hangingPunct="1">
              <a:lnSpc>
                <a:spcPct val="90000"/>
              </a:lnSpc>
              <a:buFont typeface="Arial" pitchFamily="34" charset="0"/>
              <a:buChar char="•"/>
              <a:defRPr/>
            </a:pPr>
            <a:endParaRPr lang="en-US" altLang="en-US" sz="2800" dirty="0" smtClean="0">
              <a:latin typeface="Arial" panose="020B0604020202020204" pitchFamily="34" charset="0"/>
              <a:cs typeface="Arial" panose="020B0604020202020204" pitchFamily="34" charset="0"/>
            </a:endParaRPr>
          </a:p>
          <a:p>
            <a:pPr eaLnBrk="1" hangingPunct="1">
              <a:lnSpc>
                <a:spcPct val="90000"/>
              </a:lnSpc>
              <a:buFont typeface="Arial" pitchFamily="34" charset="0"/>
              <a:buChar char="•"/>
              <a:defRPr/>
            </a:pPr>
            <a:r>
              <a:rPr lang="en-US" altLang="en-US" sz="2800" b="1" dirty="0" smtClean="0">
                <a:latin typeface="Arial" panose="020B0604020202020204" pitchFamily="34" charset="0"/>
                <a:cs typeface="Arial" panose="020B0604020202020204" pitchFamily="34" charset="0"/>
              </a:rPr>
              <a:t>Vomiting</a:t>
            </a:r>
            <a:r>
              <a:rPr lang="en-US" altLang="en-US" sz="2800" dirty="0" smtClean="0">
                <a:latin typeface="Arial" panose="020B0604020202020204" pitchFamily="34" charset="0"/>
                <a:cs typeface="Arial" panose="020B0604020202020204" pitchFamily="34" charset="0"/>
              </a:rPr>
              <a:t> = throwing up</a:t>
            </a:r>
          </a:p>
          <a:p>
            <a:pPr eaLnBrk="1" hangingPunct="1">
              <a:lnSpc>
                <a:spcPct val="90000"/>
              </a:lnSpc>
              <a:buFont typeface="Wingdings" pitchFamily="2" charset="2"/>
              <a:buChar char="q"/>
              <a:defRPr/>
            </a:pPr>
            <a:endParaRPr lang="en-US" altLang="en-US" sz="2800" dirty="0" smtClean="0">
              <a:latin typeface="Arial" panose="020B0604020202020204" pitchFamily="34" charset="0"/>
              <a:cs typeface="Arial" panose="020B0604020202020204" pitchFamily="34" charset="0"/>
            </a:endParaRPr>
          </a:p>
          <a:p>
            <a:pPr marL="0" indent="0" algn="ctr" eaLnBrk="1" hangingPunct="1">
              <a:lnSpc>
                <a:spcPct val="90000"/>
              </a:lnSpc>
              <a:buFont typeface="Wingdings" pitchFamily="2" charset="2"/>
              <a:buNone/>
              <a:defRPr/>
            </a:pPr>
            <a:r>
              <a:rPr lang="en-US" altLang="en-US" sz="2800" b="1" i="1" dirty="0" smtClean="0">
                <a:latin typeface="Arial" panose="020B0604020202020204" pitchFamily="34" charset="0"/>
                <a:cs typeface="Arial" panose="020B0604020202020204" pitchFamily="34" charset="0"/>
              </a:rPr>
              <a:t>Not all people will experience nausea and vomiting</a:t>
            </a:r>
            <a:endParaRPr lang="en-US" altLang="en-US" sz="2800" b="1" dirty="0" smtClean="0">
              <a:latin typeface="Arial" panose="020B0604020202020204" pitchFamily="34" charset="0"/>
              <a:cs typeface="Arial" panose="020B0604020202020204" pitchFamily="34" charset="0"/>
            </a:endParaRPr>
          </a:p>
          <a:p>
            <a:pPr eaLnBrk="1" hangingPunct="1">
              <a:lnSpc>
                <a:spcPct val="90000"/>
              </a:lnSpc>
              <a:buFont typeface="Wingdings" pitchFamily="2" charset="2"/>
              <a:buChar char="q"/>
              <a:defRPr/>
            </a:pPr>
            <a:endParaRPr lang="en-US" altLang="en-US" sz="2800" dirty="0" smtClean="0">
              <a:solidFill>
                <a:srgbClr val="3C3C77"/>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576036" y="228600"/>
            <a:ext cx="8229600" cy="869950"/>
          </a:xfrm>
          <a:prstGeom prst="rect">
            <a:avLst/>
          </a:prstGeom>
        </p:spPr>
        <p:txBody>
          <a:bodyPr/>
          <a:lstStyle/>
          <a:p>
            <a:pPr algn="ctr" eaLnBrk="1" hangingPunct="1">
              <a:defRPr/>
            </a:pPr>
            <a:r>
              <a:rPr lang="en-US" sz="3600" b="1" dirty="0">
                <a:solidFill>
                  <a:srgbClr val="0DBFD5"/>
                </a:solidFill>
                <a:latin typeface="Arial" charset="0"/>
              </a:rPr>
              <a:t>Health</a:t>
            </a:r>
            <a:r>
              <a:rPr lang="en-US" sz="4400" b="1" dirty="0" smtClean="0">
                <a:solidFill>
                  <a:schemeClr val="accent2">
                    <a:lumMod val="50000"/>
                  </a:schemeClr>
                </a:solidFill>
                <a:effectLst>
                  <a:outerShdw blurRad="38100" dist="38100" dir="2700000" algn="tl">
                    <a:srgbClr val="C0C0C0"/>
                  </a:outerShdw>
                </a:effectLst>
              </a:rPr>
              <a:t> </a:t>
            </a:r>
            <a:r>
              <a:rPr lang="en-US" sz="3600" b="1" dirty="0">
                <a:solidFill>
                  <a:srgbClr val="0DBFD5"/>
                </a:solidFill>
                <a:latin typeface="Arial" charset="0"/>
              </a:rPr>
              <a:t>Care Team</a:t>
            </a:r>
            <a:endParaRPr lang="en-CA" sz="3600" b="1" dirty="0">
              <a:solidFill>
                <a:srgbClr val="0DBFD5"/>
              </a:solidFill>
              <a:latin typeface="Arial" charset="0"/>
            </a:endParaRPr>
          </a:p>
        </p:txBody>
      </p:sp>
      <p:pic>
        <p:nvPicPr>
          <p:cNvPr id="5124" name="Picture 6" descr="http://www.bccancer.bc.ca/NR/rdonlyres/3B790D16-FD7E-4017-B677-2CCFCD4FA506/64625/DSC_11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05400"/>
            <a:ext cx="1739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3" descr="and Family"/>
          <p:cNvGraphicFramePr>
            <a:graphicFrameLocks/>
          </p:cNvGraphicFramePr>
          <p:nvPr>
            <p:extLst>
              <p:ext uri="{D42A27DB-BD31-4B8C-83A1-F6EECF244321}">
                <p14:modId xmlns:p14="http://schemas.microsoft.com/office/powerpoint/2010/main" val="3627082293"/>
              </p:ext>
            </p:extLst>
          </p:nvPr>
        </p:nvGraphicFramePr>
        <p:xfrm>
          <a:off x="457200" y="1158875"/>
          <a:ext cx="8229600" cy="5440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838200" y="381000"/>
            <a:ext cx="8305800" cy="1066800"/>
          </a:xfrm>
          <a:prstGeom prst="rect">
            <a:avLst/>
          </a:prstGeom>
        </p:spPr>
        <p:txBody>
          <a:bodyPr>
            <a:noAutofit/>
          </a:bodyPr>
          <a:lstStyle/>
          <a:p>
            <a:pPr algn="ctr" eaLnBrk="1" hangingPunct="1">
              <a:defRPr/>
            </a:pPr>
            <a:r>
              <a:rPr lang="en-US" sz="3600" b="1" dirty="0">
                <a:solidFill>
                  <a:srgbClr val="0DBFD5"/>
                </a:solidFill>
                <a:latin typeface="Arial" charset="0"/>
              </a:rPr>
              <a:t>Medications to </a:t>
            </a:r>
            <a:r>
              <a:rPr lang="en-US" sz="3600" b="1" dirty="0" smtClean="0">
                <a:solidFill>
                  <a:srgbClr val="0DBFD5"/>
                </a:solidFill>
                <a:latin typeface="Arial" charset="0"/>
              </a:rPr>
              <a:t>Prevent </a:t>
            </a:r>
            <a:r>
              <a:rPr lang="en-US" sz="3600" b="1" dirty="0">
                <a:solidFill>
                  <a:srgbClr val="0DBFD5"/>
                </a:solidFill>
                <a:latin typeface="Arial" charset="0"/>
              </a:rPr>
              <a:t/>
            </a:r>
            <a:br>
              <a:rPr lang="en-US" sz="3600" b="1" dirty="0">
                <a:solidFill>
                  <a:srgbClr val="0DBFD5"/>
                </a:solidFill>
                <a:latin typeface="Arial" charset="0"/>
              </a:rPr>
            </a:br>
            <a:r>
              <a:rPr lang="en-US" sz="3600" b="1" dirty="0" smtClean="0">
                <a:solidFill>
                  <a:srgbClr val="0DBFD5"/>
                </a:solidFill>
                <a:latin typeface="Arial" charset="0"/>
              </a:rPr>
              <a:t>Nausea and </a:t>
            </a:r>
            <a:r>
              <a:rPr lang="en-US" sz="3600" b="1" dirty="0">
                <a:solidFill>
                  <a:srgbClr val="0DBFD5"/>
                </a:solidFill>
                <a:latin typeface="Arial" charset="0"/>
              </a:rPr>
              <a:t>V</a:t>
            </a:r>
            <a:r>
              <a:rPr lang="en-US" sz="3600" b="1" dirty="0" smtClean="0">
                <a:solidFill>
                  <a:srgbClr val="0DBFD5"/>
                </a:solidFill>
                <a:latin typeface="Arial" charset="0"/>
              </a:rPr>
              <a:t>omiting</a:t>
            </a:r>
            <a:endParaRPr lang="en-US" sz="3600" b="1" dirty="0">
              <a:solidFill>
                <a:srgbClr val="0DBFD5"/>
              </a:solidFill>
              <a:latin typeface="Arial" charset="0"/>
            </a:endParaRPr>
          </a:p>
        </p:txBody>
      </p:sp>
      <p:sp>
        <p:nvSpPr>
          <p:cNvPr id="41987" name="Rectangle 3"/>
          <p:cNvSpPr>
            <a:spLocks noGrp="1" noChangeArrowheads="1"/>
          </p:cNvSpPr>
          <p:nvPr>
            <p:ph type="body" idx="4294967295"/>
          </p:nvPr>
        </p:nvSpPr>
        <p:spPr>
          <a:xfrm>
            <a:off x="533400" y="1752600"/>
            <a:ext cx="8382000" cy="4800600"/>
          </a:xfrm>
          <a:prstGeom prst="rect">
            <a:avLst/>
          </a:prstGeom>
        </p:spPr>
        <p:txBody>
          <a:bodyPr>
            <a:normAutofit fontScale="92500"/>
          </a:bodyPr>
          <a:lstStyle/>
          <a:p>
            <a:pPr marL="363538" indent="-363538" eaLnBrk="1" hangingPunct="1">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Doctor will give you a prescription to help </a:t>
            </a:r>
            <a:r>
              <a:rPr lang="en-US" sz="2800" b="1" dirty="0" smtClean="0">
                <a:latin typeface="Arial" panose="020B0604020202020204" pitchFamily="34" charset="0"/>
                <a:cs typeface="Arial" panose="020B0604020202020204" pitchFamily="34" charset="0"/>
              </a:rPr>
              <a:t>prevent</a:t>
            </a:r>
            <a:r>
              <a:rPr lang="en-US" sz="2800" dirty="0" smtClean="0">
                <a:latin typeface="Arial" panose="020B0604020202020204" pitchFamily="34" charset="0"/>
                <a:cs typeface="Arial" panose="020B0604020202020204" pitchFamily="34" charset="0"/>
              </a:rPr>
              <a:t> nausea and vomiting</a:t>
            </a:r>
          </a:p>
          <a:p>
            <a:pPr marL="363538" indent="-363538" eaLnBrk="1" hangingPunct="1">
              <a:lnSpc>
                <a:spcPct val="90000"/>
              </a:lnSpc>
              <a:spcBef>
                <a:spcPts val="0"/>
              </a:spcBef>
              <a:buClr>
                <a:srgbClr val="3C3C77"/>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363538" indent="-363538" eaLnBrk="1" hangingPunct="1">
              <a:lnSpc>
                <a:spcPct val="90000"/>
              </a:lnSpc>
              <a:spcBef>
                <a:spcPts val="0"/>
              </a:spcBef>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Fill your prescriptions at your community pharmacy</a:t>
            </a:r>
          </a:p>
          <a:p>
            <a:pPr marL="363538" indent="-363538" eaLnBrk="1" hangingPunct="1">
              <a:lnSpc>
                <a:spcPct val="90000"/>
              </a:lnSpc>
              <a:spcBef>
                <a:spcPts val="0"/>
              </a:spcBef>
              <a:buClr>
                <a:srgbClr val="3C3C77"/>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363538" indent="-363538" eaLnBrk="1" hangingPunct="1">
              <a:lnSpc>
                <a:spcPct val="90000"/>
              </a:lnSpc>
              <a:spcBef>
                <a:spcPts val="0"/>
              </a:spcBef>
              <a:spcAft>
                <a:spcPts val="6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Bring the medications with you</a:t>
            </a:r>
          </a:p>
          <a:p>
            <a:pPr marL="812800" lvl="1" indent="-355600" eaLnBrk="1" hangingPunct="1">
              <a:lnSpc>
                <a:spcPct val="90000"/>
              </a:lnSpc>
              <a:spcBef>
                <a:spcPts val="0"/>
              </a:spcBef>
              <a:buClr>
                <a:srgbClr val="3C3C77"/>
              </a:buClr>
              <a:buFont typeface="Arial" panose="020B0604020202020204" pitchFamily="34" charset="0"/>
              <a:buChar char="•"/>
              <a:defRPr/>
            </a:pPr>
            <a:r>
              <a:rPr lang="en-US" sz="2400" dirty="0" smtClean="0">
                <a:latin typeface="Arial" panose="020B0604020202020204" pitchFamily="34" charset="0"/>
                <a:cs typeface="Arial" panose="020B0604020202020204" pitchFamily="34" charset="0"/>
              </a:rPr>
              <a:t>Unless advised, </a:t>
            </a:r>
            <a:r>
              <a:rPr lang="en-US" sz="2400" b="1" dirty="0" smtClean="0">
                <a:latin typeface="Arial" panose="020B0604020202020204" pitchFamily="34" charset="0"/>
                <a:cs typeface="Arial" panose="020B0604020202020204" pitchFamily="34" charset="0"/>
              </a:rPr>
              <a:t>do not take</a:t>
            </a:r>
            <a:r>
              <a:rPr lang="en-US" sz="2400" dirty="0" smtClean="0">
                <a:latin typeface="Arial" panose="020B0604020202020204" pitchFamily="34" charset="0"/>
                <a:cs typeface="Arial" panose="020B0604020202020204" pitchFamily="34" charset="0"/>
              </a:rPr>
              <a:t> these pills prior to coming to your appointment.</a:t>
            </a:r>
          </a:p>
          <a:p>
            <a:pPr marL="0" indent="0" algn="ctr" eaLnBrk="1" hangingPunct="1">
              <a:spcBef>
                <a:spcPct val="0"/>
              </a:spcBef>
              <a:buClr>
                <a:srgbClr val="3C3C77"/>
              </a:buClr>
              <a:buFont typeface="Wingdings" pitchFamily="2" charset="2"/>
              <a:buNone/>
              <a:defRPr/>
            </a:pPr>
            <a:endParaRPr lang="en-US" sz="2800" dirty="0" smtClean="0">
              <a:latin typeface="Arial" panose="020B0604020202020204" pitchFamily="34" charset="0"/>
              <a:cs typeface="Arial" panose="020B0604020202020204" pitchFamily="34" charset="0"/>
            </a:endParaRPr>
          </a:p>
          <a:p>
            <a:pPr marL="0" indent="0" algn="ctr" eaLnBrk="1" hangingPunct="1">
              <a:spcBef>
                <a:spcPct val="0"/>
              </a:spcBef>
              <a:spcAft>
                <a:spcPts val="600"/>
              </a:spcAft>
              <a:buClr>
                <a:srgbClr val="3C3C77"/>
              </a:buClr>
              <a:buFont typeface="Wingdings" pitchFamily="2" charset="2"/>
              <a:buNone/>
              <a:defRPr/>
            </a:pPr>
            <a:r>
              <a:rPr lang="en-US" sz="2800" b="1" dirty="0" smtClean="0">
                <a:latin typeface="Arial" panose="020B0604020202020204" pitchFamily="34" charset="0"/>
                <a:cs typeface="Arial" panose="020B0604020202020204" pitchFamily="34" charset="0"/>
              </a:rPr>
              <a:t>If cost is a concern: </a:t>
            </a:r>
          </a:p>
          <a:p>
            <a:pPr marL="0" indent="0" algn="ctr" eaLnBrk="1" hangingPunct="1">
              <a:spcBef>
                <a:spcPct val="0"/>
              </a:spcBef>
              <a:buClr>
                <a:srgbClr val="3C3C77"/>
              </a:buClr>
              <a:buFont typeface="Wingdings" pitchFamily="2" charset="2"/>
              <a:buNone/>
              <a:defRPr/>
            </a:pPr>
            <a:r>
              <a:rPr lang="en-US" sz="2800" b="1" dirty="0" smtClean="0">
                <a:latin typeface="Arial" panose="020B0604020202020204" pitchFamily="34" charset="0"/>
                <a:cs typeface="Arial" panose="020B0604020202020204" pitchFamily="34" charset="0"/>
              </a:rPr>
              <a:t>Patient &amp; Family Counselling Services can provide information and referrals</a:t>
            </a:r>
            <a:endParaRPr lang="en-US" sz="2800" b="1" dirty="0" smtClean="0">
              <a:solidFill>
                <a:srgbClr val="3C3C77"/>
              </a:solidFil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990600" y="188913"/>
            <a:ext cx="8153400" cy="954087"/>
          </a:xfrm>
          <a:prstGeom prst="rect">
            <a:avLst/>
          </a:prstGeom>
        </p:spPr>
        <p:txBody>
          <a:bodyPr>
            <a:noAutofit/>
          </a:bodyPr>
          <a:lstStyle/>
          <a:p>
            <a:pPr algn="ctr" eaLnBrk="1" hangingPunct="1">
              <a:defRPr/>
            </a:pPr>
            <a:r>
              <a:rPr lang="en-US" altLang="en-US" sz="3600" b="1" dirty="0">
                <a:solidFill>
                  <a:srgbClr val="0DBFD5"/>
                </a:solidFill>
                <a:latin typeface="Arial" charset="0"/>
              </a:rPr>
              <a:t>How to </a:t>
            </a:r>
            <a:r>
              <a:rPr lang="en-US" altLang="en-US" sz="3600" b="1" dirty="0" smtClean="0">
                <a:solidFill>
                  <a:srgbClr val="0DBFD5"/>
                </a:solidFill>
                <a:latin typeface="Arial" charset="0"/>
              </a:rPr>
              <a:t>Manage </a:t>
            </a:r>
            <a:r>
              <a:rPr lang="en-US" altLang="en-US" sz="3600" b="1" dirty="0">
                <a:solidFill>
                  <a:srgbClr val="0DBFD5"/>
                </a:solidFill>
                <a:latin typeface="Arial" charset="0"/>
              </a:rPr>
              <a:t/>
            </a:r>
            <a:br>
              <a:rPr lang="en-US" altLang="en-US" sz="3600" b="1" dirty="0">
                <a:solidFill>
                  <a:srgbClr val="0DBFD5"/>
                </a:solidFill>
                <a:latin typeface="Arial" charset="0"/>
              </a:rPr>
            </a:br>
            <a:r>
              <a:rPr lang="en-US" altLang="en-US" sz="3600" b="1" dirty="0" smtClean="0">
                <a:solidFill>
                  <a:srgbClr val="0DBFD5"/>
                </a:solidFill>
                <a:latin typeface="Arial" charset="0"/>
              </a:rPr>
              <a:t>Nausea </a:t>
            </a:r>
            <a:r>
              <a:rPr lang="en-US" altLang="en-US" sz="3600" b="1" dirty="0">
                <a:solidFill>
                  <a:srgbClr val="0DBFD5"/>
                </a:solidFill>
                <a:latin typeface="Arial" charset="0"/>
              </a:rPr>
              <a:t>and </a:t>
            </a:r>
            <a:r>
              <a:rPr lang="en-US" altLang="en-US" sz="3600" b="1" dirty="0" smtClean="0">
                <a:solidFill>
                  <a:srgbClr val="0DBFD5"/>
                </a:solidFill>
                <a:latin typeface="Arial" charset="0"/>
              </a:rPr>
              <a:t>Vomiting</a:t>
            </a:r>
            <a:endParaRPr lang="en-US" altLang="en-US" sz="3600" b="1" dirty="0">
              <a:solidFill>
                <a:srgbClr val="0DBFD5"/>
              </a:solidFill>
              <a:latin typeface="Arial" charset="0"/>
            </a:endParaRPr>
          </a:p>
        </p:txBody>
      </p:sp>
      <p:pic>
        <p:nvPicPr>
          <p:cNvPr id="30723" name="Picture 7" descr="wate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498" y="3581400"/>
            <a:ext cx="2140379" cy="1877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700" name="Rectangle 1"/>
          <p:cNvSpPr>
            <a:spLocks noChangeArrowheads="1"/>
          </p:cNvSpPr>
          <p:nvPr/>
        </p:nvSpPr>
        <p:spPr bwMode="auto">
          <a:xfrm>
            <a:off x="362857" y="1676400"/>
            <a:ext cx="8610600" cy="5284524"/>
          </a:xfrm>
          <a:prstGeom prst="rect">
            <a:avLst/>
          </a:prstGeom>
          <a:noFill/>
          <a:ln w="9525">
            <a:noFill/>
            <a:miter lim="800000"/>
            <a:headEnd/>
            <a:tailEnd/>
          </a:ln>
        </p:spPr>
        <p:txBody>
          <a:bodyPr wrap="square">
            <a:spAutoFit/>
          </a:bodyPr>
          <a:lstStyle/>
          <a:p>
            <a:pPr marL="363538" indent="-363538" algn="l" eaLnBrk="1" hangingPunct="1">
              <a:lnSpc>
                <a:spcPct val="90000"/>
              </a:lnSpc>
              <a:spcAft>
                <a:spcPts val="1200"/>
              </a:spcAft>
              <a:buClr>
                <a:srgbClr val="3C3C77"/>
              </a:buClr>
              <a:buFont typeface="Arial" pitchFamily="34" charset="0"/>
              <a:buChar char="•"/>
              <a:defRPr/>
            </a:pPr>
            <a:r>
              <a:rPr lang="en-US" altLang="en-US" sz="2600" dirty="0"/>
              <a:t>Stay well hydrated - 8 cups of fluid </a:t>
            </a:r>
          </a:p>
          <a:p>
            <a:pPr marL="363538" indent="-363538" algn="l" eaLnBrk="1" hangingPunct="1">
              <a:lnSpc>
                <a:spcPct val="90000"/>
              </a:lnSpc>
              <a:spcAft>
                <a:spcPts val="1200"/>
              </a:spcAft>
              <a:buClr>
                <a:srgbClr val="3C3C77"/>
              </a:buClr>
              <a:buFont typeface="Arial" pitchFamily="34" charset="0"/>
              <a:buChar char="•"/>
              <a:defRPr/>
            </a:pPr>
            <a:r>
              <a:rPr lang="en-US" altLang="en-US" sz="2600" dirty="0"/>
              <a:t>Eat frequent, small, light meals (esp. on treatment day)  </a:t>
            </a:r>
          </a:p>
          <a:p>
            <a:pPr marL="363538" indent="-363538" algn="l" eaLnBrk="1" hangingPunct="1">
              <a:lnSpc>
                <a:spcPct val="90000"/>
              </a:lnSpc>
              <a:spcAft>
                <a:spcPts val="2400"/>
              </a:spcAft>
              <a:buClr>
                <a:srgbClr val="3C3C77"/>
              </a:buClr>
              <a:buFont typeface="Arial" pitchFamily="34" charset="0"/>
              <a:buChar char="•"/>
              <a:defRPr/>
            </a:pPr>
            <a:r>
              <a:rPr lang="en-US" altLang="en-US" sz="2600" dirty="0"/>
              <a:t>Keep your mouth clean: brush at least twice </a:t>
            </a:r>
            <a:r>
              <a:rPr lang="en-US" altLang="en-US" sz="2600" dirty="0" smtClean="0"/>
              <a:t>daily</a:t>
            </a:r>
            <a:endParaRPr lang="en-US" altLang="en-US" sz="2600" dirty="0"/>
          </a:p>
          <a:p>
            <a:pPr marL="233363" indent="-233363" algn="l" eaLnBrk="1" hangingPunct="1">
              <a:lnSpc>
                <a:spcPct val="90000"/>
              </a:lnSpc>
              <a:spcAft>
                <a:spcPts val="1200"/>
              </a:spcAft>
              <a:buClr>
                <a:srgbClr val="3C3C77"/>
              </a:buClr>
              <a:defRPr/>
            </a:pPr>
            <a:r>
              <a:rPr lang="en-US" altLang="en-US" sz="2600" b="1" dirty="0"/>
              <a:t>Avoid:</a:t>
            </a:r>
          </a:p>
          <a:p>
            <a:pPr marL="363538" indent="-363538" algn="l" eaLnBrk="1" hangingPunct="1">
              <a:lnSpc>
                <a:spcPct val="90000"/>
              </a:lnSpc>
              <a:spcAft>
                <a:spcPts val="1200"/>
              </a:spcAft>
              <a:buClr>
                <a:srgbClr val="3C3C77"/>
              </a:buClr>
              <a:buFont typeface="Arial" pitchFamily="34" charset="0"/>
              <a:buChar char="•"/>
              <a:defRPr/>
            </a:pPr>
            <a:r>
              <a:rPr lang="en-US" altLang="en-US" sz="2600" dirty="0"/>
              <a:t>Hot, spicy, greasy </a:t>
            </a:r>
            <a:r>
              <a:rPr lang="en-US" altLang="en-US" sz="2600" dirty="0" smtClean="0"/>
              <a:t>foods</a:t>
            </a:r>
            <a:endParaRPr lang="en-US" altLang="en-US" sz="2600" dirty="0"/>
          </a:p>
          <a:p>
            <a:pPr marL="363538" indent="-363538" algn="l" eaLnBrk="1" hangingPunct="1">
              <a:lnSpc>
                <a:spcPct val="90000"/>
              </a:lnSpc>
              <a:spcAft>
                <a:spcPts val="1200"/>
              </a:spcAft>
              <a:buClr>
                <a:srgbClr val="3C3C77"/>
              </a:buClr>
              <a:buFont typeface="Arial" pitchFamily="34" charset="0"/>
              <a:buChar char="•"/>
              <a:defRPr/>
            </a:pPr>
            <a:r>
              <a:rPr lang="en-US" altLang="en-US" sz="2600" dirty="0"/>
              <a:t>Heavy </a:t>
            </a:r>
            <a:r>
              <a:rPr lang="en-US" altLang="en-US" sz="2600" dirty="0" smtClean="0"/>
              <a:t>meals right after treatment</a:t>
            </a:r>
            <a:endParaRPr lang="en-US" altLang="en-US" sz="2600" dirty="0"/>
          </a:p>
          <a:p>
            <a:pPr marL="363538" indent="-363538" algn="l" eaLnBrk="1" hangingPunct="1">
              <a:lnSpc>
                <a:spcPct val="90000"/>
              </a:lnSpc>
              <a:spcAft>
                <a:spcPts val="1200"/>
              </a:spcAft>
              <a:buClr>
                <a:srgbClr val="3C3C77"/>
              </a:buClr>
              <a:buFont typeface="Arial" pitchFamily="34" charset="0"/>
              <a:buChar char="•"/>
              <a:defRPr/>
            </a:pPr>
            <a:r>
              <a:rPr lang="en-US" altLang="en-US" sz="2600" dirty="0"/>
              <a:t>Strong </a:t>
            </a:r>
            <a:r>
              <a:rPr lang="en-US" altLang="en-US" sz="2600" dirty="0" smtClean="0"/>
              <a:t>smells</a:t>
            </a:r>
            <a:endParaRPr lang="en-US" altLang="en-US" sz="2600" dirty="0"/>
          </a:p>
          <a:p>
            <a:pPr eaLnBrk="1" hangingPunct="1">
              <a:lnSpc>
                <a:spcPct val="90000"/>
              </a:lnSpc>
              <a:buClr>
                <a:srgbClr val="3C3C77"/>
              </a:buClr>
              <a:defRPr/>
            </a:pPr>
            <a:endParaRPr lang="en-US" altLang="en-US" sz="2400" b="1" dirty="0"/>
          </a:p>
          <a:p>
            <a:pPr eaLnBrk="1" hangingPunct="1">
              <a:lnSpc>
                <a:spcPct val="90000"/>
              </a:lnSpc>
              <a:buClr>
                <a:srgbClr val="3C3C77"/>
              </a:buClr>
              <a:defRPr/>
            </a:pPr>
            <a:r>
              <a:rPr lang="en-US" altLang="en-US" sz="2800" b="1" dirty="0"/>
              <a:t>Resource: </a:t>
            </a:r>
            <a:r>
              <a:rPr lang="en-US" altLang="en-US" sz="2800" b="1" dirty="0" smtClean="0"/>
              <a:t>“Practical Tips to Help Manage Nausea”</a:t>
            </a:r>
          </a:p>
          <a:p>
            <a:pPr eaLnBrk="1" hangingPunct="1">
              <a:lnSpc>
                <a:spcPct val="90000"/>
              </a:lnSpc>
              <a:buClr>
                <a:srgbClr val="3C3C77"/>
              </a:buClr>
              <a:defRPr/>
            </a:pPr>
            <a:endParaRPr lang="en-US" altLang="en-US" sz="24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Rot="1" noChangeArrowheads="1"/>
          </p:cNvSpPr>
          <p:nvPr>
            <p:ph type="title"/>
          </p:nvPr>
        </p:nvSpPr>
        <p:spPr>
          <a:prstGeom prst="rect">
            <a:avLst/>
          </a:prstGeom>
        </p:spPr>
        <p:txBody>
          <a:bodyPr>
            <a:normAutofit/>
          </a:bodyPr>
          <a:lstStyle/>
          <a:p>
            <a:pPr algn="ctr" eaLnBrk="1" hangingPunct="1">
              <a:defRPr/>
            </a:pPr>
            <a:r>
              <a:rPr lang="en-US" sz="3600" b="1" dirty="0" smtClean="0">
                <a:solidFill>
                  <a:schemeClr val="accent2">
                    <a:lumMod val="50000"/>
                  </a:schemeClr>
                </a:solidFill>
                <a:effectLst>
                  <a:outerShdw blurRad="38100" dist="38100" dir="2700000" algn="tl">
                    <a:srgbClr val="C0C0C0"/>
                  </a:outerShdw>
                </a:effectLst>
              </a:rPr>
              <a:t> </a:t>
            </a:r>
            <a:r>
              <a:rPr lang="en-US" sz="3600" b="1" dirty="0">
                <a:solidFill>
                  <a:srgbClr val="0DBFD5"/>
                </a:solidFill>
                <a:latin typeface="Arial" charset="0"/>
              </a:rPr>
              <a:t>Constipation</a:t>
            </a:r>
          </a:p>
        </p:txBody>
      </p:sp>
      <p:sp>
        <p:nvSpPr>
          <p:cNvPr id="3" name="Text Placeholder 2"/>
          <p:cNvSpPr>
            <a:spLocks noGrp="1"/>
          </p:cNvSpPr>
          <p:nvPr>
            <p:ph type="body" idx="1"/>
          </p:nvPr>
        </p:nvSpPr>
        <p:spPr>
          <a:xfrm>
            <a:off x="609600" y="1447800"/>
            <a:ext cx="8001000" cy="1055687"/>
          </a:xfrm>
        </p:spPr>
        <p:txBody>
          <a:bodyPr>
            <a:noAutofit/>
          </a:bodyPr>
          <a:lstStyle/>
          <a:p>
            <a:r>
              <a:rPr lang="en-US" altLang="en-US" sz="2800" b="0" dirty="0" smtClean="0">
                <a:latin typeface="Arial" panose="020B0604020202020204" pitchFamily="34" charset="0"/>
                <a:cs typeface="Arial" panose="020B0604020202020204" pitchFamily="34" charset="0"/>
              </a:rPr>
              <a:t>When you are not having bowel movements as often as you used to.</a:t>
            </a:r>
          </a:p>
        </p:txBody>
      </p:sp>
      <p:sp>
        <p:nvSpPr>
          <p:cNvPr id="31747" name="Rectangle 3"/>
          <p:cNvSpPr>
            <a:spLocks noGrp="1" noChangeArrowheads="1"/>
          </p:cNvSpPr>
          <p:nvPr>
            <p:ph sz="half" idx="2"/>
          </p:nvPr>
        </p:nvSpPr>
        <p:spPr>
          <a:xfrm>
            <a:off x="533400" y="2590800"/>
            <a:ext cx="4040188" cy="3951288"/>
          </a:xfrm>
          <a:prstGeom prst="rect">
            <a:avLst/>
          </a:prstGeom>
        </p:spPr>
        <p:txBody>
          <a:bodyPr>
            <a:normAutofit/>
          </a:bodyPr>
          <a:lstStyle/>
          <a:p>
            <a:pPr marL="0" indent="0" eaLnBrk="1" hangingPunct="1">
              <a:spcBef>
                <a:spcPct val="0"/>
              </a:spcBef>
              <a:buClr>
                <a:srgbClr val="3C3C77"/>
              </a:buClr>
              <a:buNone/>
              <a:tabLst>
                <a:tab pos="233363" algn="l"/>
              </a:tabLst>
            </a:pPr>
            <a:endParaRPr lang="en-US" altLang="en-US" sz="1000" dirty="0" smtClean="0">
              <a:latin typeface="Arial" panose="020B0604020202020204" pitchFamily="34" charset="0"/>
              <a:cs typeface="Arial" panose="020B0604020202020204" pitchFamily="34" charset="0"/>
            </a:endParaRPr>
          </a:p>
          <a:p>
            <a:pPr marL="233363" indent="-233363" eaLnBrk="1" hangingPunct="1">
              <a:spcBef>
                <a:spcPts val="600"/>
              </a:spcBef>
              <a:spcAft>
                <a:spcPts val="600"/>
              </a:spcAft>
              <a:buClr>
                <a:srgbClr val="3C3C77"/>
              </a:buClr>
              <a:buFont typeface="Wingdings" pitchFamily="2" charset="2"/>
              <a:buNone/>
              <a:tabLst>
                <a:tab pos="233363" algn="l"/>
              </a:tabLst>
            </a:pPr>
            <a:r>
              <a:rPr lang="en-US" altLang="en-US" sz="2600" b="1" dirty="0" smtClean="0">
                <a:latin typeface="Arial" panose="020B0604020202020204" pitchFamily="34" charset="0"/>
                <a:cs typeface="Arial" panose="020B0604020202020204" pitchFamily="34" charset="0"/>
              </a:rPr>
              <a:t>Caused by: </a:t>
            </a:r>
          </a:p>
          <a:p>
            <a:pPr marL="363538" indent="-363538" eaLnBrk="1" hangingPunct="1">
              <a:spcBef>
                <a:spcPct val="0"/>
              </a:spcBef>
              <a:spcAft>
                <a:spcPts val="600"/>
              </a:spcAft>
              <a:buClr>
                <a:srgbClr val="3C3C77"/>
              </a:buClr>
              <a:buFont typeface="Arial" charset="0"/>
              <a:buChar char="•"/>
              <a:tabLst>
                <a:tab pos="233363" algn="l"/>
              </a:tabLst>
            </a:pPr>
            <a:r>
              <a:rPr lang="en-US" altLang="en-US" sz="2600" dirty="0" smtClean="0">
                <a:latin typeface="Arial" panose="020B0604020202020204" pitchFamily="34" charset="0"/>
                <a:cs typeface="Arial" panose="020B0604020202020204" pitchFamily="34" charset="0"/>
              </a:rPr>
              <a:t>Some cancer drugs</a:t>
            </a:r>
          </a:p>
          <a:p>
            <a:pPr marL="363538" indent="-363538" eaLnBrk="1" hangingPunct="1">
              <a:spcBef>
                <a:spcPct val="0"/>
              </a:spcBef>
              <a:spcAft>
                <a:spcPts val="600"/>
              </a:spcAft>
              <a:buClr>
                <a:srgbClr val="3C3C77"/>
              </a:buClr>
              <a:buFont typeface="Arial" charset="0"/>
              <a:buChar char="•"/>
              <a:tabLst>
                <a:tab pos="233363" algn="l"/>
              </a:tabLst>
            </a:pPr>
            <a:r>
              <a:rPr lang="en-US" altLang="en-US" sz="2600" dirty="0" smtClean="0">
                <a:latin typeface="Arial" panose="020B0604020202020204" pitchFamily="34" charset="0"/>
                <a:cs typeface="Arial" panose="020B0604020202020204" pitchFamily="34" charset="0"/>
              </a:rPr>
              <a:t>Some anti-nausea drugs</a:t>
            </a:r>
          </a:p>
          <a:p>
            <a:pPr marL="363538" indent="-363538" eaLnBrk="1" hangingPunct="1">
              <a:spcBef>
                <a:spcPct val="0"/>
              </a:spcBef>
              <a:spcAft>
                <a:spcPts val="600"/>
              </a:spcAft>
              <a:buClr>
                <a:srgbClr val="3C3C77"/>
              </a:buClr>
              <a:buFont typeface="Arial" charset="0"/>
              <a:buChar char="•"/>
              <a:tabLst>
                <a:tab pos="233363" algn="l"/>
              </a:tabLst>
            </a:pPr>
            <a:r>
              <a:rPr lang="en-US" altLang="en-US" sz="2600" dirty="0" smtClean="0">
                <a:latin typeface="Arial" panose="020B0604020202020204" pitchFamily="34" charset="0"/>
                <a:cs typeface="Arial" panose="020B0604020202020204" pitchFamily="34" charset="0"/>
              </a:rPr>
              <a:t>Most pain medications</a:t>
            </a:r>
          </a:p>
          <a:p>
            <a:pPr marL="233363" indent="-233363" algn="ctr" eaLnBrk="1" hangingPunct="1">
              <a:buClr>
                <a:srgbClr val="3C3C77"/>
              </a:buClr>
              <a:buFont typeface="Wingdings" pitchFamily="2" charset="2"/>
              <a:buNone/>
              <a:tabLst>
                <a:tab pos="233363" algn="l"/>
              </a:tabLst>
            </a:pPr>
            <a:endParaRPr lang="en-US" altLang="en-US" sz="2800" b="1" dirty="0" smtClean="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3"/>
          </p:nvPr>
        </p:nvSpPr>
        <p:spPr>
          <a:xfrm>
            <a:off x="381000" y="5486400"/>
            <a:ext cx="8229600" cy="1066800"/>
          </a:xfrm>
        </p:spPr>
        <p:txBody>
          <a:bodyPr>
            <a:noAutofit/>
          </a:bodyPr>
          <a:lstStyle/>
          <a:p>
            <a:pPr algn="ctr"/>
            <a:r>
              <a:rPr lang="en-US" altLang="en-US" sz="2600" dirty="0">
                <a:latin typeface="Arial" panose="020B0604020202020204" pitchFamily="34" charset="0"/>
                <a:cs typeface="Arial" panose="020B0604020202020204" pitchFamily="34" charset="0"/>
              </a:rPr>
              <a:t>Resource:  “Food Choices to Help Manage Constipation”</a:t>
            </a:r>
            <a:endParaRPr lang="en-US" sz="2600" dirty="0"/>
          </a:p>
        </p:txBody>
      </p:sp>
      <p:sp>
        <p:nvSpPr>
          <p:cNvPr id="2" name="Content Placeholder 1"/>
          <p:cNvSpPr>
            <a:spLocks noGrp="1"/>
          </p:cNvSpPr>
          <p:nvPr>
            <p:ph sz="quarter" idx="4"/>
          </p:nvPr>
        </p:nvSpPr>
        <p:spPr>
          <a:xfrm>
            <a:off x="4572000" y="3276600"/>
            <a:ext cx="4041775" cy="2778125"/>
          </a:xfrm>
        </p:spPr>
        <p:txBody>
          <a:bodyPr>
            <a:normAutofit/>
          </a:bodyPr>
          <a:lstStyle/>
          <a:p>
            <a:pPr marL="363538" indent="-363538">
              <a:spcBef>
                <a:spcPct val="0"/>
              </a:spcBef>
              <a:spcAft>
                <a:spcPts val="600"/>
              </a:spcAft>
              <a:buClr>
                <a:srgbClr val="3C3C77"/>
              </a:buClr>
              <a:buFont typeface="Arial" charset="0"/>
              <a:buChar char="•"/>
              <a:tabLst>
                <a:tab pos="233363" algn="l"/>
              </a:tabLst>
            </a:pPr>
            <a:r>
              <a:rPr lang="en-US" altLang="en-US" sz="2600" dirty="0" smtClean="0">
                <a:latin typeface="Arial" panose="020B0604020202020204" pitchFamily="34" charset="0"/>
                <a:cs typeface="Arial" panose="020B0604020202020204" pitchFamily="34" charset="0"/>
              </a:rPr>
              <a:t>Reduced fluid or fiber intake</a:t>
            </a:r>
          </a:p>
          <a:p>
            <a:pPr marL="363538" indent="-363538">
              <a:spcBef>
                <a:spcPct val="0"/>
              </a:spcBef>
              <a:spcAft>
                <a:spcPts val="600"/>
              </a:spcAft>
              <a:buClr>
                <a:srgbClr val="3C3C77"/>
              </a:buClr>
              <a:buFont typeface="Arial" charset="0"/>
              <a:buChar char="•"/>
              <a:tabLst>
                <a:tab pos="233363" algn="l"/>
              </a:tabLst>
            </a:pPr>
            <a:r>
              <a:rPr lang="en-US" altLang="en-US" sz="2600" dirty="0" smtClean="0">
                <a:latin typeface="Arial" panose="020B0604020202020204" pitchFamily="34" charset="0"/>
                <a:cs typeface="Arial" panose="020B0604020202020204" pitchFamily="34" charset="0"/>
              </a:rPr>
              <a:t>Stress</a:t>
            </a:r>
          </a:p>
          <a:p>
            <a:pPr marL="363538" indent="-363538">
              <a:spcBef>
                <a:spcPct val="0"/>
              </a:spcBef>
              <a:spcAft>
                <a:spcPts val="600"/>
              </a:spcAft>
              <a:buClr>
                <a:srgbClr val="3C3C77"/>
              </a:buClr>
              <a:buFont typeface="Arial" charset="0"/>
              <a:buChar char="•"/>
              <a:tabLst>
                <a:tab pos="233363" algn="l"/>
              </a:tabLst>
            </a:pPr>
            <a:r>
              <a:rPr lang="en-US" altLang="en-US" sz="2600" dirty="0" smtClean="0">
                <a:latin typeface="Arial" panose="020B0604020202020204" pitchFamily="34" charset="0"/>
                <a:cs typeface="Arial" panose="020B0604020202020204" pitchFamily="34" charset="0"/>
              </a:rPr>
              <a:t>Lack of exercise</a:t>
            </a: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Rot="1" noChangeArrowheads="1"/>
          </p:cNvSpPr>
          <p:nvPr>
            <p:ph type="title" idx="4294967295"/>
          </p:nvPr>
        </p:nvSpPr>
        <p:spPr>
          <a:xfrm>
            <a:off x="685800" y="304800"/>
            <a:ext cx="8229600" cy="685800"/>
          </a:xfrm>
          <a:prstGeom prst="rect">
            <a:avLst/>
          </a:prstGeom>
        </p:spPr>
        <p:txBody>
          <a:bodyPr/>
          <a:lstStyle/>
          <a:p>
            <a:pPr algn="ctr" eaLnBrk="1" hangingPunct="1">
              <a:defRPr/>
            </a:pPr>
            <a:r>
              <a:rPr lang="en-US" sz="3600" b="1" dirty="0">
                <a:solidFill>
                  <a:srgbClr val="0DBFD5"/>
                </a:solidFill>
                <a:latin typeface="Arial" charset="0"/>
              </a:rPr>
              <a:t>How to </a:t>
            </a:r>
            <a:r>
              <a:rPr lang="en-US" sz="3600" b="1" dirty="0" smtClean="0">
                <a:solidFill>
                  <a:srgbClr val="0DBFD5"/>
                </a:solidFill>
                <a:latin typeface="Arial" charset="0"/>
              </a:rPr>
              <a:t>Manage </a:t>
            </a:r>
            <a:r>
              <a:rPr lang="en-US" sz="3600" b="1" dirty="0">
                <a:solidFill>
                  <a:srgbClr val="0DBFD5"/>
                </a:solidFill>
                <a:latin typeface="Arial" charset="0"/>
              </a:rPr>
              <a:t>C</a:t>
            </a:r>
            <a:r>
              <a:rPr lang="en-US" sz="3600" b="1" dirty="0" smtClean="0">
                <a:solidFill>
                  <a:srgbClr val="0DBFD5"/>
                </a:solidFill>
                <a:latin typeface="Arial" charset="0"/>
              </a:rPr>
              <a:t>onstipation</a:t>
            </a:r>
            <a:endParaRPr lang="en-US" sz="3600" b="1" dirty="0">
              <a:solidFill>
                <a:srgbClr val="0DBFD5"/>
              </a:solidFill>
              <a:latin typeface="Arial" charset="0"/>
            </a:endParaRPr>
          </a:p>
        </p:txBody>
      </p:sp>
      <p:sp>
        <p:nvSpPr>
          <p:cNvPr id="265219" name="Rectangle 3"/>
          <p:cNvSpPr>
            <a:spLocks noGrp="1" noChangeArrowheads="1"/>
          </p:cNvSpPr>
          <p:nvPr>
            <p:ph type="body" idx="4294967295"/>
          </p:nvPr>
        </p:nvSpPr>
        <p:spPr>
          <a:xfrm>
            <a:off x="533400" y="1447800"/>
            <a:ext cx="8229600" cy="5105400"/>
          </a:xfrm>
          <a:prstGeom prst="rect">
            <a:avLst/>
          </a:prstGeom>
        </p:spPr>
        <p:txBody>
          <a:bodyPr>
            <a:normAutofit lnSpcReduction="10000"/>
          </a:bodyPr>
          <a:lstStyle/>
          <a:p>
            <a:pPr marL="233363" indent="-233363" eaLnBrk="1" hangingPunct="1">
              <a:spcBef>
                <a:spcPts val="0"/>
              </a:spcBef>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It is normal to have a bowel movement at least every 2-3 days (even when little food is eaten)</a:t>
            </a:r>
          </a:p>
          <a:p>
            <a:pPr marL="233363" indent="-233363" eaLnBrk="1" hangingPunct="1">
              <a:spcBef>
                <a:spcPts val="0"/>
              </a:spcBef>
              <a:buClr>
                <a:srgbClr val="3C3C77"/>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233363" indent="-233363" eaLnBrk="1" hangingPunct="1">
              <a:spcBef>
                <a:spcPts val="0"/>
              </a:spcBef>
              <a:spcAft>
                <a:spcPts val="600"/>
              </a:spcAft>
              <a:buClr>
                <a:srgbClr val="3C3C77"/>
              </a:buClr>
              <a:buFont typeface="Wingdings" pitchFamily="2" charset="2"/>
              <a:buNone/>
              <a:defRPr/>
            </a:pPr>
            <a:r>
              <a:rPr lang="en-US" sz="2800" b="1" dirty="0" smtClean="0">
                <a:latin typeface="Arial" panose="020B0604020202020204" pitchFamily="34" charset="0"/>
                <a:cs typeface="Arial" panose="020B0604020202020204" pitchFamily="34" charset="0"/>
              </a:rPr>
              <a:t>How to prevent:</a:t>
            </a:r>
          </a:p>
          <a:p>
            <a:pPr marL="233363" indent="-233363"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Increase your fluid intake – </a:t>
            </a:r>
            <a:r>
              <a:rPr lang="en-US" sz="2800" u="sng" dirty="0" smtClean="0">
                <a:latin typeface="Arial" panose="020B0604020202020204" pitchFamily="34" charset="0"/>
                <a:cs typeface="Arial" panose="020B0604020202020204" pitchFamily="34" charset="0"/>
              </a:rPr>
              <a:t>8 glasses</a:t>
            </a:r>
            <a:r>
              <a:rPr lang="en-US" sz="2800" dirty="0" smtClean="0">
                <a:latin typeface="Arial" panose="020B0604020202020204" pitchFamily="34" charset="0"/>
                <a:cs typeface="Arial" panose="020B0604020202020204" pitchFamily="34" charset="0"/>
              </a:rPr>
              <a:t>/day</a:t>
            </a:r>
          </a:p>
          <a:p>
            <a:pPr marL="233363" indent="-233363"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Warm fluids</a:t>
            </a:r>
          </a:p>
          <a:p>
            <a:pPr marL="233363" indent="-233363"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Increase your fiber intake</a:t>
            </a:r>
          </a:p>
          <a:p>
            <a:pPr marL="233363" indent="-233363"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Be as physically active as possible</a:t>
            </a:r>
          </a:p>
          <a:p>
            <a:pPr marL="457200" lvl="1" indent="0" algn="ctr" eaLnBrk="1" hangingPunct="1">
              <a:spcBef>
                <a:spcPts val="0"/>
              </a:spcBef>
              <a:buClr>
                <a:srgbClr val="3C3C77"/>
              </a:buClr>
              <a:buFont typeface="Wingdings" pitchFamily="2" charset="2"/>
              <a:buNone/>
              <a:defRPr/>
            </a:pPr>
            <a:endParaRPr lang="en-US" sz="2400" b="1" dirty="0" smtClean="0"/>
          </a:p>
          <a:p>
            <a:pPr marL="457200" lvl="1" indent="0" algn="ctr" eaLnBrk="1" hangingPunct="1">
              <a:spcBef>
                <a:spcPts val="0"/>
              </a:spcBef>
              <a:buClr>
                <a:srgbClr val="3C3C77"/>
              </a:buClr>
              <a:buFont typeface="Wingdings" pitchFamily="2" charset="2"/>
              <a:buNone/>
              <a:defRPr/>
            </a:pPr>
            <a:r>
              <a:rPr lang="en-US" sz="2400" b="1" dirty="0" smtClean="0">
                <a:latin typeface="Arial" panose="020B0604020202020204" pitchFamily="34" charset="0"/>
                <a:cs typeface="Arial" panose="020B0604020202020204" pitchFamily="34" charset="0"/>
              </a:rPr>
              <a:t>If you </a:t>
            </a:r>
            <a:r>
              <a:rPr lang="en-US" sz="2400" b="1" u="sng" dirty="0" smtClean="0">
                <a:latin typeface="Arial" panose="020B0604020202020204" pitchFamily="34" charset="0"/>
                <a:cs typeface="Arial" panose="020B0604020202020204" pitchFamily="34" charset="0"/>
              </a:rPr>
              <a:t>have not</a:t>
            </a:r>
            <a:r>
              <a:rPr lang="en-US" sz="2400" b="1" dirty="0" smtClean="0">
                <a:latin typeface="Arial" panose="020B0604020202020204" pitchFamily="34" charset="0"/>
                <a:cs typeface="Arial" panose="020B0604020202020204" pitchFamily="34" charset="0"/>
              </a:rPr>
              <a:t> had a bowel movement in 3 days please talk to your cancer care team</a:t>
            </a:r>
          </a:p>
          <a:p>
            <a:pPr eaLnBrk="1" hangingPunct="1">
              <a:buClr>
                <a:srgbClr val="3C3C77"/>
              </a:buClr>
              <a:buFont typeface="Wingdings" pitchFamily="2" charset="2"/>
              <a:buNone/>
              <a:defRPr/>
            </a:pPr>
            <a:endParaRPr lang="en-US" sz="2800" b="1" u="sng" dirty="0" smtClean="0">
              <a:solidFill>
                <a:srgbClr val="3C3C77"/>
              </a:solidFill>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Rot="1" noChangeArrowheads="1"/>
          </p:cNvSpPr>
          <p:nvPr>
            <p:ph type="title" idx="4294967295"/>
          </p:nvPr>
        </p:nvSpPr>
        <p:spPr>
          <a:xfrm>
            <a:off x="304800" y="457200"/>
            <a:ext cx="8229600" cy="685800"/>
          </a:xfrm>
          <a:prstGeom prst="rect">
            <a:avLst/>
          </a:prstGeom>
        </p:spPr>
        <p:txBody>
          <a:bodyPr/>
          <a:lstStyle/>
          <a:p>
            <a:pPr algn="ctr" eaLnBrk="1" hangingPunct="1">
              <a:defRPr/>
            </a:pPr>
            <a:r>
              <a:rPr lang="en-US" sz="3600" b="1" dirty="0">
                <a:solidFill>
                  <a:srgbClr val="0DBFD5"/>
                </a:solidFill>
                <a:latin typeface="Arial" charset="0"/>
              </a:rPr>
              <a:t>Diarrhea</a:t>
            </a:r>
          </a:p>
        </p:txBody>
      </p:sp>
      <p:sp>
        <p:nvSpPr>
          <p:cNvPr id="266243" name="Rectangle 3"/>
          <p:cNvSpPr>
            <a:spLocks noGrp="1" noChangeArrowheads="1"/>
          </p:cNvSpPr>
          <p:nvPr>
            <p:ph type="body" idx="4294967295"/>
          </p:nvPr>
        </p:nvSpPr>
        <p:spPr>
          <a:xfrm>
            <a:off x="762000" y="1752600"/>
            <a:ext cx="8153400" cy="4648200"/>
          </a:xfrm>
          <a:prstGeom prst="rect">
            <a:avLst/>
          </a:prstGeom>
        </p:spPr>
        <p:txBody>
          <a:bodyPr>
            <a:normAutofit lnSpcReduction="10000"/>
          </a:bodyPr>
          <a:lstStyle/>
          <a:p>
            <a:pPr marL="363538" indent="-363538"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When your bowel movements are more frequent or more watery than normal </a:t>
            </a:r>
          </a:p>
          <a:p>
            <a:pPr marL="363538" indent="-363538"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Can be </a:t>
            </a:r>
            <a:r>
              <a:rPr lang="en-US" sz="2800" b="1" dirty="0" smtClean="0">
                <a:latin typeface="Arial" panose="020B0604020202020204" pitchFamily="34" charset="0"/>
                <a:cs typeface="Arial" panose="020B0604020202020204" pitchFamily="34" charset="0"/>
              </a:rPr>
              <a:t>serious</a:t>
            </a:r>
            <a:r>
              <a:rPr lang="en-US" sz="2800" dirty="0" smtClean="0">
                <a:latin typeface="Arial" panose="020B0604020202020204" pitchFamily="34" charset="0"/>
                <a:cs typeface="Arial" panose="020B0604020202020204" pitchFamily="34" charset="0"/>
              </a:rPr>
              <a:t> if not managed</a:t>
            </a:r>
          </a:p>
          <a:p>
            <a:pPr marL="233363" indent="-233363" eaLnBrk="1" hangingPunct="1">
              <a:spcBef>
                <a:spcPts val="0"/>
              </a:spcBef>
              <a:buClr>
                <a:srgbClr val="3C3C77"/>
              </a:buClr>
              <a:buFont typeface="Arial" pitchFamily="34" charset="0"/>
              <a:buChar char="•"/>
              <a:defRPr/>
            </a:pPr>
            <a:endParaRPr lang="en-US" sz="2800" b="1" dirty="0" smtClean="0">
              <a:latin typeface="Arial" panose="020B0604020202020204" pitchFamily="34" charset="0"/>
              <a:cs typeface="Arial" panose="020B0604020202020204" pitchFamily="34" charset="0"/>
            </a:endParaRPr>
          </a:p>
          <a:p>
            <a:pPr marL="233363" indent="-233363" eaLnBrk="1" hangingPunct="1">
              <a:spcBef>
                <a:spcPts val="0"/>
              </a:spcBef>
              <a:spcAft>
                <a:spcPts val="600"/>
              </a:spcAft>
              <a:buClr>
                <a:srgbClr val="3C3C77"/>
              </a:buClr>
              <a:buFont typeface="Wingdings" pitchFamily="2" charset="2"/>
              <a:buNone/>
              <a:defRPr/>
            </a:pPr>
            <a:r>
              <a:rPr lang="en-US" sz="2800" b="1" dirty="0" smtClean="0">
                <a:latin typeface="Arial" panose="020B0604020202020204" pitchFamily="34" charset="0"/>
                <a:cs typeface="Arial" panose="020B0604020202020204" pitchFamily="34" charset="0"/>
              </a:rPr>
              <a:t>Some causes:</a:t>
            </a:r>
          </a:p>
          <a:p>
            <a:pPr marL="363538" indent="-363538"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Cancer therapy drugs</a:t>
            </a:r>
          </a:p>
          <a:p>
            <a:pPr marL="363538" indent="-363538" eaLnBrk="1" hangingPunct="1">
              <a:spcBef>
                <a:spcPts val="0"/>
              </a:spcBef>
              <a:spcAft>
                <a:spcPts val="1200"/>
              </a:spcAft>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Antibiotics</a:t>
            </a:r>
            <a:endParaRPr lang="en-US" sz="2800" dirty="0">
              <a:latin typeface="Arial" panose="020B0604020202020204" pitchFamily="34" charset="0"/>
              <a:cs typeface="Arial" panose="020B0604020202020204" pitchFamily="34" charset="0"/>
            </a:endParaRPr>
          </a:p>
          <a:p>
            <a:pPr marL="363538" indent="-363538" eaLnBrk="1" hangingPunct="1">
              <a:spcBef>
                <a:spcPts val="0"/>
              </a:spcBef>
              <a:spcAft>
                <a:spcPts val="1200"/>
              </a:spcAft>
              <a:buClr>
                <a:srgbClr val="3C3C77"/>
              </a:buClr>
              <a:buFont typeface="Arial" pitchFamily="34" charset="0"/>
              <a:buChar char="•"/>
              <a:defRPr/>
            </a:pPr>
            <a:r>
              <a:rPr lang="en-US" sz="2800" dirty="0">
                <a:latin typeface="Arial" panose="020B0604020202020204" pitchFamily="34" charset="0"/>
                <a:cs typeface="Arial" panose="020B0604020202020204" pitchFamily="34" charset="0"/>
              </a:rPr>
              <a:t>B</a:t>
            </a:r>
            <a:r>
              <a:rPr lang="en-US" sz="2800" dirty="0" smtClean="0">
                <a:latin typeface="Arial" panose="020B0604020202020204" pitchFamily="34" charset="0"/>
                <a:cs typeface="Arial" panose="020B0604020202020204" pitchFamily="34" charset="0"/>
              </a:rPr>
              <a:t>owel surgery</a:t>
            </a:r>
          </a:p>
          <a:p>
            <a:pPr marL="363538" indent="-363538" eaLnBrk="1" hangingPunct="1">
              <a:spcBef>
                <a:spcPts val="0"/>
              </a:spcBef>
              <a:spcAft>
                <a:spcPts val="1200"/>
              </a:spcAft>
              <a:buClr>
                <a:srgbClr val="3C3C77"/>
              </a:buClr>
              <a:buFont typeface="Arial" pitchFamily="34" charset="0"/>
              <a:buChar char="•"/>
              <a:defRPr/>
            </a:pPr>
            <a:r>
              <a:rPr lang="en-US" sz="2800" dirty="0">
                <a:latin typeface="Arial" panose="020B0604020202020204" pitchFamily="34" charset="0"/>
                <a:cs typeface="Arial" panose="020B0604020202020204" pitchFamily="34" charset="0"/>
              </a:rPr>
              <a:t>R</a:t>
            </a:r>
            <a:r>
              <a:rPr lang="en-US" sz="2800" dirty="0" smtClean="0">
                <a:latin typeface="Arial" panose="020B0604020202020204" pitchFamily="34" charset="0"/>
                <a:cs typeface="Arial" panose="020B0604020202020204" pitchFamily="34" charset="0"/>
              </a:rPr>
              <a:t>adiation to the pelvis</a:t>
            </a:r>
          </a:p>
          <a:p>
            <a:pPr eaLnBrk="1" hangingPunct="1">
              <a:buClr>
                <a:srgbClr val="3C3C77"/>
              </a:buClr>
              <a:buFont typeface="Wingdings" pitchFamily="2" charset="2"/>
              <a:buChar char="q"/>
              <a:defRPr/>
            </a:pPr>
            <a:endParaRPr lang="en-US" sz="2800" dirty="0" smtClean="0">
              <a:solidFill>
                <a:srgbClr val="3C3C77"/>
              </a:solidFill>
            </a:endParaRP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Rot="1" noChangeArrowheads="1"/>
          </p:cNvSpPr>
          <p:nvPr>
            <p:ph type="title" idx="4294967295"/>
          </p:nvPr>
        </p:nvSpPr>
        <p:spPr>
          <a:xfrm>
            <a:off x="685800" y="381000"/>
            <a:ext cx="8229600" cy="838200"/>
          </a:xfrm>
          <a:prstGeom prst="rect">
            <a:avLst/>
          </a:prstGeom>
        </p:spPr>
        <p:txBody>
          <a:bodyPr/>
          <a:lstStyle/>
          <a:p>
            <a:pPr algn="ctr" eaLnBrk="1" hangingPunct="1">
              <a:defRPr/>
            </a:pPr>
            <a:r>
              <a:rPr lang="en-US" sz="3600" b="1" dirty="0">
                <a:solidFill>
                  <a:srgbClr val="0DBFD5"/>
                </a:solidFill>
                <a:latin typeface="Arial" charset="0"/>
              </a:rPr>
              <a:t>How to </a:t>
            </a:r>
            <a:r>
              <a:rPr lang="en-US" sz="3600" b="1" dirty="0" smtClean="0">
                <a:solidFill>
                  <a:srgbClr val="0DBFD5"/>
                </a:solidFill>
                <a:latin typeface="Arial" charset="0"/>
              </a:rPr>
              <a:t>Manage </a:t>
            </a:r>
            <a:r>
              <a:rPr lang="en-US" sz="3600" b="1" dirty="0">
                <a:solidFill>
                  <a:srgbClr val="0DBFD5"/>
                </a:solidFill>
                <a:latin typeface="Arial" charset="0"/>
              </a:rPr>
              <a:t>D</a:t>
            </a:r>
            <a:r>
              <a:rPr lang="en-US" sz="3600" b="1" dirty="0" smtClean="0">
                <a:solidFill>
                  <a:srgbClr val="0DBFD5"/>
                </a:solidFill>
                <a:latin typeface="Arial" charset="0"/>
              </a:rPr>
              <a:t>iarrhea</a:t>
            </a:r>
            <a:endParaRPr lang="en-US" sz="3600" b="1" dirty="0">
              <a:solidFill>
                <a:srgbClr val="0DBFD5"/>
              </a:solidFill>
              <a:latin typeface="Arial" charset="0"/>
            </a:endParaRPr>
          </a:p>
        </p:txBody>
      </p:sp>
      <p:sp>
        <p:nvSpPr>
          <p:cNvPr id="34819" name="Rectangle 3"/>
          <p:cNvSpPr>
            <a:spLocks noGrp="1" noChangeArrowheads="1"/>
          </p:cNvSpPr>
          <p:nvPr>
            <p:ph type="body" idx="4294967295"/>
          </p:nvPr>
        </p:nvSpPr>
        <p:spPr>
          <a:xfrm>
            <a:off x="642257" y="1524000"/>
            <a:ext cx="8534400" cy="4800600"/>
          </a:xfrm>
          <a:prstGeom prst="rect">
            <a:avLst/>
          </a:prstGeom>
        </p:spPr>
        <p:txBody>
          <a:bodyPr>
            <a:normAutofit fontScale="92500" lnSpcReduction="10000"/>
          </a:bodyPr>
          <a:lstStyle/>
          <a:p>
            <a:pPr marL="0" lvl="1" indent="0" eaLnBrk="1" hangingPunct="1">
              <a:spcBef>
                <a:spcPct val="0"/>
              </a:spcBef>
              <a:spcAft>
                <a:spcPts val="600"/>
              </a:spcAft>
              <a:buClr>
                <a:srgbClr val="3C3C77"/>
              </a:buClr>
              <a:buNone/>
            </a:pPr>
            <a:endParaRPr lang="en-US" altLang="en-US" sz="1200" dirty="0">
              <a:solidFill>
                <a:srgbClr val="3C3C77"/>
              </a:solidFill>
            </a:endParaRPr>
          </a:p>
          <a:p>
            <a:pPr marL="457200" lvl="1" indent="-457200">
              <a:spcBef>
                <a:spcPct val="0"/>
              </a:spcBef>
              <a:spcAft>
                <a:spcPts val="600"/>
              </a:spcAft>
              <a:buClr>
                <a:srgbClr val="3C3C77"/>
              </a:buClr>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Eat small/frequent meals</a:t>
            </a:r>
          </a:p>
          <a:p>
            <a:pPr marL="457200" lvl="1" indent="-457200">
              <a:spcBef>
                <a:spcPct val="0"/>
              </a:spcBef>
              <a:spcAft>
                <a:spcPts val="600"/>
              </a:spcAft>
              <a:buClr>
                <a:srgbClr val="3C3C77"/>
              </a:buClr>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Choose foods with less fiber</a:t>
            </a:r>
          </a:p>
          <a:p>
            <a:pPr marL="457200" lvl="1" indent="-457200">
              <a:spcBef>
                <a:spcPct val="0"/>
              </a:spcBef>
              <a:spcAft>
                <a:spcPts val="600"/>
              </a:spcAft>
              <a:buClr>
                <a:srgbClr val="3C3C77"/>
              </a:buClr>
              <a:buFont typeface="Arial" panose="020B0604020202020204" pitchFamily="34" charset="0"/>
              <a:buChar char="•"/>
            </a:pPr>
            <a:r>
              <a:rPr lang="en-US" altLang="en-US" dirty="0" smtClean="0">
                <a:latin typeface="Arial" panose="020B0604020202020204" pitchFamily="34" charset="0"/>
                <a:cs typeface="Arial" panose="020B0604020202020204" pitchFamily="34" charset="0"/>
              </a:rPr>
              <a:t>If </a:t>
            </a:r>
            <a:r>
              <a:rPr lang="en-US" altLang="en-US" dirty="0">
                <a:latin typeface="Arial" panose="020B0604020202020204" pitchFamily="34" charset="0"/>
                <a:cs typeface="Arial" panose="020B0604020202020204" pitchFamily="34" charset="0"/>
              </a:rPr>
              <a:t>prescribed by your oncologist – use your anti-diarrhea drugs as instructed</a:t>
            </a:r>
            <a:r>
              <a:rPr lang="en-US" altLang="en-US" dirty="0" smtClean="0">
                <a:latin typeface="Arial" panose="020B0604020202020204" pitchFamily="34" charset="0"/>
                <a:cs typeface="Arial" panose="020B0604020202020204" pitchFamily="34" charset="0"/>
              </a:rPr>
              <a:t>.</a:t>
            </a:r>
          </a:p>
          <a:p>
            <a:pPr marL="233363" lvl="1" indent="-233363" eaLnBrk="1" hangingPunct="1">
              <a:lnSpc>
                <a:spcPct val="90000"/>
              </a:lnSpc>
              <a:spcBef>
                <a:spcPct val="0"/>
              </a:spcBef>
              <a:buClr>
                <a:srgbClr val="3C3C77"/>
              </a:buClr>
              <a:buFont typeface="Arial" charset="0"/>
              <a:buChar char="•"/>
            </a:pPr>
            <a:endParaRPr lang="en-US" altLang="en-US" dirty="0" smtClean="0">
              <a:latin typeface="Arial" panose="020B0604020202020204" pitchFamily="34" charset="0"/>
              <a:cs typeface="Arial" panose="020B0604020202020204" pitchFamily="34" charset="0"/>
            </a:endParaRPr>
          </a:p>
          <a:p>
            <a:pPr marL="233363" lvl="1" indent="-233363" eaLnBrk="1" hangingPunct="1">
              <a:lnSpc>
                <a:spcPct val="90000"/>
              </a:lnSpc>
              <a:spcBef>
                <a:spcPct val="0"/>
              </a:spcBef>
              <a:spcAft>
                <a:spcPts val="1200"/>
              </a:spcAft>
              <a:buClr>
                <a:srgbClr val="3C3C77"/>
              </a:buClr>
              <a:buFont typeface="Wingdings" pitchFamily="2" charset="2"/>
              <a:buNone/>
            </a:pPr>
            <a:r>
              <a:rPr lang="en-US" altLang="en-US" b="1" dirty="0" smtClean="0">
                <a:latin typeface="Arial" panose="020B0604020202020204" pitchFamily="34" charset="0"/>
                <a:cs typeface="Arial" panose="020B0604020202020204" pitchFamily="34" charset="0"/>
              </a:rPr>
              <a:t>Avoid:</a:t>
            </a:r>
          </a:p>
          <a:p>
            <a:pPr marL="363538" lvl="1" indent="-363538" eaLnBrk="1" hangingPunct="1">
              <a:lnSpc>
                <a:spcPct val="90000"/>
              </a:lnSpc>
              <a:spcBef>
                <a:spcPct val="0"/>
              </a:spcBef>
              <a:spcAft>
                <a:spcPts val="1200"/>
              </a:spcAft>
              <a:buClr>
                <a:srgbClr val="3C3C77"/>
              </a:buClr>
              <a:buFont typeface="Arial" charset="0"/>
              <a:buChar char="•"/>
            </a:pPr>
            <a:r>
              <a:rPr lang="en-US" altLang="en-US" dirty="0">
                <a:latin typeface="Arial" panose="020B0604020202020204" pitchFamily="34" charset="0"/>
                <a:cs typeface="Arial" panose="020B0604020202020204" pitchFamily="34" charset="0"/>
              </a:rPr>
              <a:t>F</a:t>
            </a:r>
            <a:r>
              <a:rPr lang="en-US" altLang="en-US" dirty="0" smtClean="0">
                <a:latin typeface="Arial" panose="020B0604020202020204" pitchFamily="34" charset="0"/>
                <a:cs typeface="Arial" panose="020B0604020202020204" pitchFamily="34" charset="0"/>
              </a:rPr>
              <a:t>oods that may aggravate diarrhea</a:t>
            </a:r>
          </a:p>
          <a:p>
            <a:pPr marL="363538" lvl="1" indent="-363538" eaLnBrk="1" hangingPunct="1">
              <a:lnSpc>
                <a:spcPct val="90000"/>
              </a:lnSpc>
              <a:spcBef>
                <a:spcPct val="0"/>
              </a:spcBef>
              <a:buClr>
                <a:srgbClr val="3C3C77"/>
              </a:buClr>
              <a:buFont typeface="Arial" charset="0"/>
              <a:buChar char="•"/>
            </a:pPr>
            <a:r>
              <a:rPr lang="en-US" altLang="en-US" dirty="0" smtClean="0">
                <a:latin typeface="Arial" panose="020B0604020202020204" pitchFamily="34" charset="0"/>
                <a:cs typeface="Arial" panose="020B0604020202020204" pitchFamily="34" charset="0"/>
              </a:rPr>
              <a:t>Spicy/greasy foods</a:t>
            </a:r>
          </a:p>
          <a:p>
            <a:pPr marL="233363" lvl="2" indent="-233363" eaLnBrk="1" hangingPunct="1">
              <a:lnSpc>
                <a:spcPct val="90000"/>
              </a:lnSpc>
              <a:buClr>
                <a:srgbClr val="3C3C77"/>
              </a:buClr>
              <a:buFont typeface="Wingdings" pitchFamily="2" charset="2"/>
              <a:buNone/>
            </a:pPr>
            <a:endParaRPr lang="en-US" altLang="en-US" dirty="0" smtClean="0">
              <a:solidFill>
                <a:srgbClr val="3C3C77"/>
              </a:solidFill>
            </a:endParaRPr>
          </a:p>
          <a:p>
            <a:pPr marL="233363" lvl="1" indent="-233363" algn="ctr" eaLnBrk="1" hangingPunct="1">
              <a:lnSpc>
                <a:spcPct val="90000"/>
              </a:lnSpc>
              <a:buClr>
                <a:srgbClr val="3C3C77"/>
              </a:buClr>
              <a:buFont typeface="Wingdings" pitchFamily="2" charset="2"/>
              <a:buNone/>
            </a:pPr>
            <a:r>
              <a:rPr lang="en-US" altLang="en-US" b="1" dirty="0" smtClean="0">
                <a:latin typeface="Arial" panose="020B0604020202020204" pitchFamily="34" charset="0"/>
                <a:cs typeface="Arial" panose="020B0604020202020204" pitchFamily="34" charset="0"/>
              </a:rPr>
              <a:t>Resources: “Food Choices to </a:t>
            </a:r>
            <a:r>
              <a:rPr lang="en-US" altLang="en-US" b="1" dirty="0">
                <a:latin typeface="Arial" panose="020B0604020202020204" pitchFamily="34" charset="0"/>
                <a:cs typeface="Arial" panose="020B0604020202020204" pitchFamily="34" charset="0"/>
              </a:rPr>
              <a:t>H</a:t>
            </a:r>
            <a:r>
              <a:rPr lang="en-US" altLang="en-US" b="1" dirty="0" smtClean="0">
                <a:latin typeface="Arial" panose="020B0604020202020204" pitchFamily="34" charset="0"/>
                <a:cs typeface="Arial" panose="020B0604020202020204" pitchFamily="34" charset="0"/>
              </a:rPr>
              <a:t>elp </a:t>
            </a:r>
            <a:r>
              <a:rPr lang="en-US" altLang="en-US" b="1" dirty="0">
                <a:latin typeface="Arial" panose="020B0604020202020204" pitchFamily="34" charset="0"/>
                <a:cs typeface="Arial" panose="020B0604020202020204" pitchFamily="34" charset="0"/>
              </a:rPr>
              <a:t>M</a:t>
            </a:r>
            <a:r>
              <a:rPr lang="en-US" altLang="en-US" b="1" dirty="0" smtClean="0">
                <a:latin typeface="Arial" panose="020B0604020202020204" pitchFamily="34" charset="0"/>
                <a:cs typeface="Arial" panose="020B0604020202020204" pitchFamily="34" charset="0"/>
              </a:rPr>
              <a:t>anage </a:t>
            </a:r>
            <a:r>
              <a:rPr lang="en-US" altLang="en-US" b="1" dirty="0">
                <a:latin typeface="Arial" panose="020B0604020202020204" pitchFamily="34" charset="0"/>
                <a:cs typeface="Arial" panose="020B0604020202020204" pitchFamily="34" charset="0"/>
              </a:rPr>
              <a:t>D</a:t>
            </a:r>
            <a:r>
              <a:rPr lang="en-US" altLang="en-US" b="1" dirty="0" smtClean="0">
                <a:latin typeface="Arial" panose="020B0604020202020204" pitchFamily="34" charset="0"/>
                <a:cs typeface="Arial" panose="020B0604020202020204" pitchFamily="34" charset="0"/>
              </a:rPr>
              <a:t>iarrhea” and “Low Fibre Food Choices”</a:t>
            </a:r>
          </a:p>
          <a:p>
            <a:pPr marL="233363" indent="-233363" eaLnBrk="1" hangingPunct="1">
              <a:lnSpc>
                <a:spcPct val="90000"/>
              </a:lnSpc>
              <a:buClr>
                <a:srgbClr val="3C3C77"/>
              </a:buClr>
              <a:buFont typeface="Wingdings" pitchFamily="2" charset="2"/>
              <a:buChar char="q"/>
            </a:pPr>
            <a:endParaRPr lang="en-US" altLang="en-US" sz="2800" dirty="0" smtClean="0">
              <a:solidFill>
                <a:srgbClr val="3C3C77"/>
              </a:solidFill>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Rot="1" noChangeArrowheads="1"/>
          </p:cNvSpPr>
          <p:nvPr>
            <p:ph type="title" idx="4294967295"/>
          </p:nvPr>
        </p:nvSpPr>
        <p:spPr>
          <a:xfrm>
            <a:off x="0" y="381000"/>
            <a:ext cx="8229600" cy="762000"/>
          </a:xfrm>
          <a:prstGeom prst="rect">
            <a:avLst/>
          </a:prstGeom>
        </p:spPr>
        <p:txBody>
          <a:bodyPr/>
          <a:lstStyle/>
          <a:p>
            <a:pPr algn="ctr" eaLnBrk="1" hangingPunct="1">
              <a:defRPr/>
            </a:pPr>
            <a:r>
              <a:rPr lang="en-US" sz="3600" b="1" dirty="0">
                <a:solidFill>
                  <a:srgbClr val="0DBFD5"/>
                </a:solidFill>
                <a:latin typeface="Arial" charset="0"/>
              </a:rPr>
              <a:t>Dehydration</a:t>
            </a:r>
          </a:p>
        </p:txBody>
      </p:sp>
      <p:sp>
        <p:nvSpPr>
          <p:cNvPr id="268291" name="Rectangle 3"/>
          <p:cNvSpPr>
            <a:spLocks noGrp="1" noChangeArrowheads="1"/>
          </p:cNvSpPr>
          <p:nvPr>
            <p:ph type="body" idx="4294967295"/>
          </p:nvPr>
        </p:nvSpPr>
        <p:spPr>
          <a:xfrm>
            <a:off x="457200" y="1600200"/>
            <a:ext cx="8534400" cy="5105400"/>
          </a:xfrm>
          <a:prstGeom prst="rect">
            <a:avLst/>
          </a:prstGeom>
        </p:spPr>
        <p:txBody>
          <a:bodyPr>
            <a:normAutofit fontScale="92500" lnSpcReduction="10000"/>
          </a:bodyPr>
          <a:lstStyle/>
          <a:p>
            <a:pPr marL="363538" indent="-363538" eaLnBrk="1" hangingPunct="1">
              <a:buClr>
                <a:srgbClr val="3C3C77"/>
              </a:buClr>
              <a:buFont typeface="Arial" pitchFamily="34" charset="0"/>
              <a:buChar char="•"/>
              <a:defRPr/>
            </a:pPr>
            <a:r>
              <a:rPr lang="en-US" sz="2800" b="1" dirty="0" smtClean="0">
                <a:latin typeface="Arial" panose="020B0604020202020204" pitchFamily="34" charset="0"/>
                <a:cs typeface="Arial" panose="020B0604020202020204" pitchFamily="34" charset="0"/>
              </a:rPr>
              <a:t>Dehydration</a:t>
            </a:r>
            <a:r>
              <a:rPr lang="en-US" sz="2800" dirty="0" smtClean="0">
                <a:latin typeface="Arial" panose="020B0604020202020204" pitchFamily="34" charset="0"/>
                <a:cs typeface="Arial" panose="020B0604020202020204" pitchFamily="34" charset="0"/>
              </a:rPr>
              <a:t> can be a result of untreated diarrhea</a:t>
            </a:r>
          </a:p>
          <a:p>
            <a:pPr marL="363538" indent="-363538" eaLnBrk="1" hangingPunct="1">
              <a:spcBef>
                <a:spcPts val="0"/>
              </a:spcBef>
              <a:buClr>
                <a:srgbClr val="3C3C77"/>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363538" indent="-363538" eaLnBrk="1" hangingPunct="1">
              <a:spcBef>
                <a:spcPts val="0"/>
              </a:spcBef>
              <a:buClr>
                <a:srgbClr val="3C3C77"/>
              </a:buClr>
              <a:buFont typeface="Arial" pitchFamily="34" charset="0"/>
              <a:buChar char="•"/>
              <a:defRPr/>
            </a:pPr>
            <a:r>
              <a:rPr lang="en-US" sz="2800" dirty="0">
                <a:latin typeface="Arial" panose="020B0604020202020204" pitchFamily="34" charset="0"/>
                <a:cs typeface="Arial" panose="020B0604020202020204" pitchFamily="34" charset="0"/>
              </a:rPr>
              <a:t>C</a:t>
            </a:r>
            <a:r>
              <a:rPr lang="en-US" sz="2800" dirty="0" smtClean="0">
                <a:latin typeface="Arial" panose="020B0604020202020204" pitchFamily="34" charset="0"/>
                <a:cs typeface="Arial" panose="020B0604020202020204" pitchFamily="34" charset="0"/>
              </a:rPr>
              <a:t>an be dangerous if not prevented/managed</a:t>
            </a:r>
          </a:p>
          <a:p>
            <a:pPr eaLnBrk="1" hangingPunct="1">
              <a:spcBef>
                <a:spcPts val="0"/>
              </a:spcBef>
              <a:buClr>
                <a:srgbClr val="3C3C77"/>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0" indent="0" eaLnBrk="1" hangingPunct="1">
              <a:spcBef>
                <a:spcPts val="0"/>
              </a:spcBef>
              <a:buClr>
                <a:srgbClr val="3C3C77"/>
              </a:buClr>
              <a:buFont typeface="Wingdings" pitchFamily="2" charset="2"/>
              <a:buNone/>
              <a:defRPr/>
            </a:pPr>
            <a:r>
              <a:rPr lang="en-US" sz="2800" b="1" dirty="0" smtClean="0">
                <a:latin typeface="Arial" panose="020B0604020202020204" pitchFamily="34" charset="0"/>
                <a:cs typeface="Arial" panose="020B0604020202020204" pitchFamily="34" charset="0"/>
              </a:rPr>
              <a:t>How to prevent/manage:</a:t>
            </a:r>
          </a:p>
          <a:p>
            <a:pPr marL="363538" indent="-363538" eaLnBrk="1" hangingPunct="1">
              <a:spcBef>
                <a:spcPts val="600"/>
              </a:spcBef>
              <a:buClr>
                <a:srgbClr val="3C3C77"/>
              </a:buClr>
              <a:buFont typeface="Arial" pitchFamily="34" charset="0"/>
              <a:buChar char="•"/>
              <a:defRPr/>
            </a:pPr>
            <a:r>
              <a:rPr lang="en-US" sz="2800" dirty="0">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rink </a:t>
            </a:r>
            <a:r>
              <a:rPr lang="en-US" sz="2800" u="sng" dirty="0" smtClean="0">
                <a:latin typeface="Arial" panose="020B0604020202020204" pitchFamily="34" charset="0"/>
                <a:cs typeface="Arial" panose="020B0604020202020204" pitchFamily="34" charset="0"/>
              </a:rPr>
              <a:t>8 to 10 glasses of fluid</a:t>
            </a:r>
            <a:r>
              <a:rPr lang="en-US" sz="2800" dirty="0" smtClean="0">
                <a:latin typeface="Arial" panose="020B0604020202020204" pitchFamily="34" charset="0"/>
                <a:cs typeface="Arial" panose="020B0604020202020204" pitchFamily="34" charset="0"/>
              </a:rPr>
              <a:t> </a:t>
            </a:r>
          </a:p>
          <a:p>
            <a:pPr marL="363538" indent="-363538" eaLnBrk="1" hangingPunct="1">
              <a:spcBef>
                <a:spcPts val="600"/>
              </a:spcBef>
              <a:buClr>
                <a:srgbClr val="3C3C77"/>
              </a:buClr>
              <a:buFont typeface="Arial" pitchFamily="34" charset="0"/>
              <a:buChar char="•"/>
              <a:defRPr/>
            </a:pPr>
            <a:r>
              <a:rPr lang="en-US" sz="2800" dirty="0" smtClean="0">
                <a:latin typeface="Arial" panose="020B0604020202020204" pitchFamily="34" charset="0"/>
                <a:cs typeface="Arial" panose="020B0604020202020204" pitchFamily="34" charset="0"/>
              </a:rPr>
              <a:t>Use “anti-diarrhea” drugs - as instructed by your health care team</a:t>
            </a:r>
          </a:p>
          <a:p>
            <a:pPr marL="363538" lvl="1" indent="-363538" eaLnBrk="1" hangingPunct="1">
              <a:spcBef>
                <a:spcPts val="600"/>
              </a:spcBef>
              <a:buClr>
                <a:srgbClr val="3C3C77"/>
              </a:buClr>
              <a:buSzPct val="75000"/>
              <a:buFont typeface="Arial" pitchFamily="34" charset="0"/>
              <a:buChar char="•"/>
              <a:defRPr/>
            </a:pPr>
            <a:r>
              <a:rPr lang="en-US" dirty="0" smtClean="0">
                <a:latin typeface="Arial" panose="020B0604020202020204" pitchFamily="34" charset="0"/>
                <a:cs typeface="Arial" panose="020B0604020202020204" pitchFamily="34" charset="0"/>
              </a:rPr>
              <a:t>When you feel better, eat foods high in </a:t>
            </a:r>
            <a:r>
              <a:rPr lang="en-US" u="sng" dirty="0" smtClean="0">
                <a:latin typeface="Arial" panose="020B0604020202020204" pitchFamily="34" charset="0"/>
                <a:cs typeface="Arial" panose="020B0604020202020204" pitchFamily="34" charset="0"/>
              </a:rPr>
              <a:t>calories</a:t>
            </a:r>
            <a:r>
              <a:rPr lang="en-US" dirty="0" smtClean="0">
                <a:latin typeface="Arial" panose="020B0604020202020204" pitchFamily="34" charset="0"/>
                <a:cs typeface="Arial" panose="020B0604020202020204" pitchFamily="34" charset="0"/>
              </a:rPr>
              <a:t> and </a:t>
            </a:r>
            <a:r>
              <a:rPr lang="en-US" u="sng" dirty="0" smtClean="0">
                <a:latin typeface="Arial" panose="020B0604020202020204" pitchFamily="34" charset="0"/>
                <a:cs typeface="Arial" panose="020B0604020202020204" pitchFamily="34" charset="0"/>
              </a:rPr>
              <a:t>protein</a:t>
            </a:r>
          </a:p>
          <a:p>
            <a:pPr marL="363538" lvl="1" indent="-363538" eaLnBrk="1" hangingPunct="1">
              <a:spcBef>
                <a:spcPts val="600"/>
              </a:spcBef>
              <a:buClr>
                <a:srgbClr val="3C3C77"/>
              </a:buClr>
              <a:buSzPct val="75000"/>
              <a:buFont typeface="Arial" pitchFamily="34" charset="0"/>
              <a:buChar char="•"/>
              <a:defRPr/>
            </a:pPr>
            <a:endParaRPr lang="en-US" sz="1200" b="1" dirty="0" smtClean="0"/>
          </a:p>
          <a:p>
            <a:pPr marL="0" indent="0" algn="ctr" eaLnBrk="1" hangingPunct="1">
              <a:buClr>
                <a:srgbClr val="3C3C77"/>
              </a:buClr>
              <a:buFont typeface="Wingdings" pitchFamily="2" charset="2"/>
              <a:buNone/>
              <a:defRPr/>
            </a:pPr>
            <a:r>
              <a:rPr lang="en-US" sz="2800" b="1" dirty="0" smtClean="0">
                <a:latin typeface="Arial" panose="020B0604020202020204" pitchFamily="34" charset="0"/>
                <a:cs typeface="Arial" panose="020B0604020202020204" pitchFamily="34" charset="0"/>
              </a:rPr>
              <a:t>Diarrhea lasting more than 24 hours - contact your cancer care team</a:t>
            </a:r>
            <a:endParaRPr lang="en-GB" sz="2800" b="1" dirty="0" smtClean="0">
              <a:latin typeface="Arial" panose="020B0604020202020204" pitchFamily="34" charset="0"/>
              <a:cs typeface="Arial" panose="020B0604020202020204" pitchFamily="34" charset="0"/>
            </a:endParaRPr>
          </a:p>
          <a:p>
            <a:pPr eaLnBrk="1" hangingPunct="1">
              <a:buClr>
                <a:srgbClr val="3C3C77"/>
              </a:buClr>
              <a:buFont typeface="Wingdings" pitchFamily="2" charset="2"/>
              <a:buChar char="q"/>
              <a:defRPr/>
            </a:pPr>
            <a:endParaRPr lang="en-US" sz="2800" dirty="0" smtClean="0">
              <a:solidFill>
                <a:schemeClr val="accent2">
                  <a:lumMod val="50000"/>
                </a:schemeClr>
              </a:solidFill>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bwMode="auto">
          <a:xfrm>
            <a:off x="838200" y="228600"/>
            <a:ext cx="7924800" cy="1295400"/>
          </a:xfrm>
          <a:prstGeom prst="rect">
            <a:avLst/>
          </a:prstGeom>
          <a:noFill/>
          <a:ln>
            <a:noFill/>
          </a:ln>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algn="ctr" eaLnBrk="1" hangingPunct="1">
              <a:defRPr/>
            </a:pPr>
            <a:r>
              <a:rPr lang="en-US" sz="3600" b="1" dirty="0">
                <a:solidFill>
                  <a:srgbClr val="0DBFD5"/>
                </a:solidFill>
                <a:latin typeface="Arial" charset="0"/>
              </a:rPr>
              <a:t>Signs and </a:t>
            </a:r>
            <a:r>
              <a:rPr lang="en-US" sz="3600" b="1" dirty="0" smtClean="0">
                <a:solidFill>
                  <a:srgbClr val="0DBFD5"/>
                </a:solidFill>
                <a:latin typeface="Arial" charset="0"/>
              </a:rPr>
              <a:t>Symptoms </a:t>
            </a:r>
            <a:r>
              <a:rPr lang="en-US" sz="3600" b="1" dirty="0">
                <a:solidFill>
                  <a:srgbClr val="0DBFD5"/>
                </a:solidFill>
                <a:latin typeface="Arial" charset="0"/>
              </a:rPr>
              <a:t>of </a:t>
            </a:r>
            <a:r>
              <a:rPr lang="en-US" sz="3600" b="1" dirty="0" smtClean="0">
                <a:solidFill>
                  <a:srgbClr val="0DBFD5"/>
                </a:solidFill>
                <a:latin typeface="Arial" charset="0"/>
              </a:rPr>
              <a:t>Dehydration</a:t>
            </a:r>
            <a:endParaRPr lang="en-US" sz="3600" b="1" dirty="0">
              <a:solidFill>
                <a:srgbClr val="0DBFD5"/>
              </a:solidFill>
              <a:latin typeface="Arial" charset="0"/>
            </a:endParaRPr>
          </a:p>
        </p:txBody>
      </p:sp>
      <p:sp>
        <p:nvSpPr>
          <p:cNvPr id="4" name="Rectangle 3"/>
          <p:cNvSpPr/>
          <p:nvPr/>
        </p:nvSpPr>
        <p:spPr>
          <a:xfrm>
            <a:off x="1524000" y="5791200"/>
            <a:ext cx="6096000" cy="523220"/>
          </a:xfrm>
          <a:prstGeom prst="rect">
            <a:avLst/>
          </a:prstGeom>
        </p:spPr>
        <p:txBody>
          <a:bodyPr>
            <a:spAutoFit/>
          </a:bodyPr>
          <a:lstStyle/>
          <a:p>
            <a:pPr marL="0" lvl="1" eaLnBrk="1" hangingPunct="1">
              <a:buClr>
                <a:srgbClr val="FFFF00"/>
              </a:buClr>
              <a:defRPr/>
            </a:pPr>
            <a:r>
              <a:rPr lang="en-GB" sz="2800" b="1" dirty="0"/>
              <a:t>*Report any signs and symptoms*</a:t>
            </a:r>
            <a:endParaRPr lang="en-GB" sz="2800" dirty="0"/>
          </a:p>
        </p:txBody>
      </p:sp>
      <p:sp>
        <p:nvSpPr>
          <p:cNvPr id="5" name="Rectangle 4"/>
          <p:cNvSpPr/>
          <p:nvPr/>
        </p:nvSpPr>
        <p:spPr>
          <a:xfrm>
            <a:off x="990600" y="2057400"/>
            <a:ext cx="4572000" cy="3447098"/>
          </a:xfrm>
          <a:prstGeom prst="rect">
            <a:avLst/>
          </a:prstGeom>
        </p:spPr>
        <p:txBody>
          <a:bodyPr>
            <a:spAutoFit/>
          </a:bodyPr>
          <a:lstStyle/>
          <a:p>
            <a:pPr marL="363538" indent="-363538" algn="l" eaLnBrk="1" hangingPunct="1">
              <a:spcAft>
                <a:spcPts val="1200"/>
              </a:spcAft>
              <a:buClr>
                <a:srgbClr val="3C3C77"/>
              </a:buClr>
              <a:buFont typeface="Arial" pitchFamily="34" charset="0"/>
              <a:buChar char="•"/>
              <a:defRPr/>
            </a:pPr>
            <a:r>
              <a:rPr lang="en-US" altLang="en-US" sz="2800" kern="0" dirty="0" smtClean="0"/>
              <a:t>Fatigue</a:t>
            </a:r>
            <a:endParaRPr lang="en-US" altLang="en-US" sz="2800" kern="0" dirty="0"/>
          </a:p>
          <a:p>
            <a:pPr marL="363538" indent="-363538" algn="l" eaLnBrk="1" hangingPunct="1">
              <a:spcAft>
                <a:spcPts val="1200"/>
              </a:spcAft>
              <a:buClr>
                <a:srgbClr val="3C3C77"/>
              </a:buClr>
              <a:buFont typeface="Arial" pitchFamily="34" charset="0"/>
              <a:buChar char="•"/>
              <a:defRPr/>
            </a:pPr>
            <a:r>
              <a:rPr lang="en-US" altLang="en-US" sz="2800" kern="0" dirty="0"/>
              <a:t>Extreme thirst </a:t>
            </a:r>
          </a:p>
          <a:p>
            <a:pPr marL="363538" indent="-363538" algn="l" eaLnBrk="1" hangingPunct="1">
              <a:spcAft>
                <a:spcPts val="1200"/>
              </a:spcAft>
              <a:buClr>
                <a:srgbClr val="3C3C77"/>
              </a:buClr>
              <a:buFont typeface="Arial" pitchFamily="34" charset="0"/>
              <a:buChar char="•"/>
              <a:defRPr/>
            </a:pPr>
            <a:r>
              <a:rPr lang="en-US" altLang="en-US" sz="2800" kern="0" dirty="0" smtClean="0"/>
              <a:t>Nausea</a:t>
            </a:r>
            <a:endParaRPr lang="en-US" altLang="en-US" sz="2800" kern="0" dirty="0"/>
          </a:p>
          <a:p>
            <a:pPr marL="363538" indent="-363538" algn="l" eaLnBrk="1" hangingPunct="1">
              <a:spcAft>
                <a:spcPts val="1200"/>
              </a:spcAft>
              <a:buClr>
                <a:srgbClr val="3C3C77"/>
              </a:buClr>
              <a:buFont typeface="Arial" pitchFamily="34" charset="0"/>
              <a:buChar char="•"/>
              <a:defRPr/>
            </a:pPr>
            <a:r>
              <a:rPr lang="en-US" altLang="en-US" sz="2800" kern="0" dirty="0"/>
              <a:t>Dry </a:t>
            </a:r>
            <a:r>
              <a:rPr lang="en-US" altLang="en-US" sz="2800" kern="0" dirty="0" smtClean="0"/>
              <a:t>mouth</a:t>
            </a:r>
            <a:endParaRPr lang="en-US" altLang="en-US" sz="2800" kern="0" dirty="0"/>
          </a:p>
          <a:p>
            <a:pPr marL="363538" indent="-363538" algn="l" eaLnBrk="1" hangingPunct="1">
              <a:spcAft>
                <a:spcPts val="1200"/>
              </a:spcAft>
              <a:buClr>
                <a:srgbClr val="3C3C77"/>
              </a:buClr>
              <a:buFont typeface="Arial" pitchFamily="34" charset="0"/>
              <a:buChar char="•"/>
              <a:defRPr/>
            </a:pPr>
            <a:r>
              <a:rPr lang="en-US" altLang="en-US" sz="2800" kern="0" dirty="0"/>
              <a:t>Low urine </a:t>
            </a:r>
            <a:r>
              <a:rPr lang="en-US" altLang="en-US" sz="2800" kern="0" dirty="0" smtClean="0"/>
              <a:t>output</a:t>
            </a:r>
            <a:endParaRPr lang="en-US" altLang="en-US" sz="2800" kern="0" dirty="0"/>
          </a:p>
          <a:p>
            <a:pPr marL="363538" indent="-363538" algn="l" eaLnBrk="1" hangingPunct="1">
              <a:spcAft>
                <a:spcPts val="1200"/>
              </a:spcAft>
              <a:buClr>
                <a:srgbClr val="3C3C77"/>
              </a:buClr>
              <a:buFont typeface="Arial" pitchFamily="34" charset="0"/>
              <a:buChar char="•"/>
              <a:defRPr/>
            </a:pPr>
            <a:r>
              <a:rPr lang="en-US" altLang="en-US" sz="2800" kern="0" dirty="0"/>
              <a:t>Dark colored urine</a:t>
            </a:r>
          </a:p>
        </p:txBody>
      </p:sp>
      <p:pic>
        <p:nvPicPr>
          <p:cNvPr id="7" name="Picture 6" descr="http://www.prevention.com/sites/prevention.com/files/styles/slideshow-desktop/public/shutterstock_181676183-breathingissues-image-point-fr.jpg?itok=VNEKA32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57400"/>
            <a:ext cx="2514600" cy="2659765"/>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066800" y="381000"/>
            <a:ext cx="7010400" cy="762000"/>
          </a:xfrm>
          <a:prstGeom prst="rect">
            <a:avLst/>
          </a:prstGeom>
        </p:spPr>
        <p:txBody>
          <a:bodyPr/>
          <a:lstStyle/>
          <a:p>
            <a:pPr algn="ctr" eaLnBrk="1" hangingPunct="1">
              <a:defRPr/>
            </a:pPr>
            <a:r>
              <a:rPr lang="en-US" sz="3600" b="1" dirty="0">
                <a:solidFill>
                  <a:srgbClr val="0DBFD5"/>
                </a:solidFill>
                <a:latin typeface="Arial" charset="0"/>
              </a:rPr>
              <a:t>Mouth </a:t>
            </a:r>
            <a:r>
              <a:rPr lang="en-US" sz="3600" b="1" dirty="0" smtClean="0">
                <a:solidFill>
                  <a:srgbClr val="0DBFD5"/>
                </a:solidFill>
                <a:latin typeface="Arial" charset="0"/>
              </a:rPr>
              <a:t>Sores</a:t>
            </a:r>
            <a:endParaRPr lang="en-US" sz="3600" b="1" dirty="0">
              <a:solidFill>
                <a:srgbClr val="0DBFD5"/>
              </a:solidFill>
              <a:latin typeface="Arial" charset="0"/>
            </a:endParaRPr>
          </a:p>
        </p:txBody>
      </p:sp>
      <p:pic>
        <p:nvPicPr>
          <p:cNvPr id="37891" name="Picture 4" descr="mouth-ulc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009900"/>
            <a:ext cx="2371725" cy="160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38200" y="1447800"/>
            <a:ext cx="7467600" cy="5693866"/>
          </a:xfrm>
          <a:prstGeom prst="rect">
            <a:avLst/>
          </a:prstGeom>
        </p:spPr>
        <p:txBody>
          <a:bodyPr>
            <a:spAutoFit/>
          </a:bodyPr>
          <a:lstStyle/>
          <a:p>
            <a:pPr marL="363538" indent="-363538" algn="l" eaLnBrk="1" hangingPunct="1">
              <a:buClr>
                <a:srgbClr val="3C3C77"/>
              </a:buClr>
              <a:buFont typeface="Arial" pitchFamily="34" charset="0"/>
              <a:buChar char="•"/>
              <a:defRPr/>
            </a:pPr>
            <a:r>
              <a:rPr lang="en-US" altLang="en-US" sz="2800" dirty="0"/>
              <a:t>Occur within a few days after treatment</a:t>
            </a:r>
          </a:p>
          <a:p>
            <a:pPr marL="363538" indent="-363538" algn="l" eaLnBrk="1" hangingPunct="1">
              <a:buClr>
                <a:srgbClr val="3C3C77"/>
              </a:buClr>
              <a:buFont typeface="Arial" pitchFamily="34" charset="0"/>
              <a:buChar char="•"/>
              <a:defRPr/>
            </a:pPr>
            <a:endParaRPr lang="en-US" altLang="en-US" sz="1200" dirty="0"/>
          </a:p>
          <a:p>
            <a:pPr marL="363538" indent="-363538" algn="l" eaLnBrk="1" hangingPunct="1">
              <a:buClr>
                <a:srgbClr val="3C3C77"/>
              </a:buClr>
              <a:buFont typeface="Arial" pitchFamily="34" charset="0"/>
              <a:buChar char="•"/>
              <a:defRPr/>
            </a:pPr>
            <a:r>
              <a:rPr lang="en-US" altLang="en-US" sz="2800" dirty="0"/>
              <a:t>On the tongue, gums, sides of the mouth, lips and throat</a:t>
            </a:r>
          </a:p>
          <a:p>
            <a:pPr marL="285750" indent="-285750" algn="l" eaLnBrk="1" hangingPunct="1">
              <a:buClr>
                <a:srgbClr val="3C3C77"/>
              </a:buClr>
              <a:buFont typeface="Arial" pitchFamily="34" charset="0"/>
              <a:buChar char="•"/>
              <a:defRPr/>
            </a:pPr>
            <a:endParaRPr lang="en-US" altLang="en-US" sz="1200" dirty="0"/>
          </a:p>
          <a:p>
            <a:pPr algn="l" eaLnBrk="1" hangingPunct="1">
              <a:spcAft>
                <a:spcPts val="1200"/>
              </a:spcAft>
              <a:buClr>
                <a:srgbClr val="3C3C77"/>
              </a:buClr>
              <a:defRPr/>
            </a:pPr>
            <a:r>
              <a:rPr lang="en-US" altLang="en-US" sz="2800" b="1" dirty="0"/>
              <a:t>Signs and symptoms:</a:t>
            </a:r>
          </a:p>
          <a:p>
            <a:pPr marL="363538" indent="-363538" algn="l" eaLnBrk="1" hangingPunct="1">
              <a:buClr>
                <a:srgbClr val="3C3C77"/>
              </a:buClr>
              <a:buFont typeface="Arial" pitchFamily="34" charset="0"/>
              <a:buChar char="•"/>
              <a:defRPr/>
            </a:pPr>
            <a:r>
              <a:rPr lang="en-US" altLang="en-US" sz="2800" dirty="0"/>
              <a:t>Pain </a:t>
            </a:r>
          </a:p>
          <a:p>
            <a:pPr marL="363538" indent="-363538" algn="l" eaLnBrk="1" hangingPunct="1">
              <a:buClr>
                <a:srgbClr val="3C3C77"/>
              </a:buClr>
              <a:buFont typeface="Arial" pitchFamily="34" charset="0"/>
              <a:buChar char="•"/>
              <a:defRPr/>
            </a:pPr>
            <a:endParaRPr lang="en-US" altLang="en-US" sz="1200" dirty="0"/>
          </a:p>
          <a:p>
            <a:pPr marL="363538" indent="-363538" algn="l" eaLnBrk="1" hangingPunct="1">
              <a:buClr>
                <a:srgbClr val="3C3C77"/>
              </a:buClr>
              <a:buFont typeface="Arial" pitchFamily="34" charset="0"/>
              <a:buChar char="•"/>
              <a:defRPr/>
            </a:pPr>
            <a:r>
              <a:rPr lang="en-US" altLang="en-US" sz="2800" dirty="0"/>
              <a:t>Bleeding gums</a:t>
            </a:r>
          </a:p>
          <a:p>
            <a:pPr marL="363538" indent="-363538" algn="l" eaLnBrk="1" hangingPunct="1">
              <a:buClr>
                <a:srgbClr val="3C3C77"/>
              </a:buClr>
              <a:buFont typeface="Arial" pitchFamily="34" charset="0"/>
              <a:buChar char="•"/>
              <a:defRPr/>
            </a:pPr>
            <a:endParaRPr lang="en-US" altLang="en-US" sz="1200" dirty="0"/>
          </a:p>
          <a:p>
            <a:pPr marL="363538" indent="-363538" algn="l" eaLnBrk="1" hangingPunct="1">
              <a:buClr>
                <a:srgbClr val="3C3C77"/>
              </a:buClr>
              <a:buFont typeface="Arial" pitchFamily="34" charset="0"/>
              <a:buChar char="•"/>
              <a:defRPr/>
            </a:pPr>
            <a:r>
              <a:rPr lang="en-US" altLang="en-US" sz="2800" dirty="0"/>
              <a:t>Difficulty chewing and swallowing </a:t>
            </a:r>
          </a:p>
          <a:p>
            <a:pPr marL="363538" indent="-363538" algn="l" eaLnBrk="1" hangingPunct="1">
              <a:buClr>
                <a:srgbClr val="3C3C77"/>
              </a:buClr>
              <a:buFont typeface="Arial" pitchFamily="34" charset="0"/>
              <a:buChar char="•"/>
              <a:defRPr/>
            </a:pPr>
            <a:endParaRPr lang="en-US" altLang="en-US" sz="1200" dirty="0"/>
          </a:p>
          <a:p>
            <a:pPr marL="363538" indent="-363538" algn="l" eaLnBrk="1" hangingPunct="1">
              <a:buClr>
                <a:srgbClr val="3C3C77"/>
              </a:buClr>
              <a:buFont typeface="Arial" pitchFamily="34" charset="0"/>
              <a:buChar char="•"/>
              <a:defRPr/>
            </a:pPr>
            <a:r>
              <a:rPr lang="en-US" altLang="en-US" sz="2800" dirty="0"/>
              <a:t>Can lead to an infection</a:t>
            </a:r>
          </a:p>
          <a:p>
            <a:pPr algn="l" eaLnBrk="1" hangingPunct="1">
              <a:buClr>
                <a:srgbClr val="3C3C77"/>
              </a:buClr>
              <a:defRPr/>
            </a:pPr>
            <a:endParaRPr lang="en-US" altLang="en-US" dirty="0"/>
          </a:p>
          <a:p>
            <a:pPr eaLnBrk="1" hangingPunct="1">
              <a:buClr>
                <a:srgbClr val="3C3C77"/>
              </a:buClr>
              <a:defRPr/>
            </a:pPr>
            <a:r>
              <a:rPr lang="en-GB" altLang="en-US" sz="2400" b="1" dirty="0"/>
              <a:t>*Report any signs and symptoms*</a:t>
            </a:r>
            <a:endParaRPr lang="en-GB" altLang="en-US" sz="2400" dirty="0"/>
          </a:p>
          <a:p>
            <a:pPr marL="285750" indent="-285750" algn="l" eaLnBrk="1" hangingPunct="1">
              <a:buClr>
                <a:srgbClr val="3C3C77"/>
              </a:buClr>
              <a:buFont typeface="Wingdings" panose="05000000000000000000" pitchFamily="2" charset="2"/>
              <a:buChar char="q"/>
              <a:defRPr/>
            </a:pPr>
            <a:endParaRPr lang="en-US" altLang="en-US" sz="2800" dirty="0">
              <a:solidFill>
                <a:srgbClr val="3C3C77"/>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262743" y="254000"/>
            <a:ext cx="7543800" cy="838200"/>
          </a:xfrm>
          <a:prstGeom prst="rect">
            <a:avLst/>
          </a:prstGeom>
        </p:spPr>
        <p:txBody>
          <a:bodyPr/>
          <a:lstStyle/>
          <a:p>
            <a:pPr algn="ctr" eaLnBrk="1" hangingPunct="1">
              <a:defRPr/>
            </a:pPr>
            <a:r>
              <a:rPr lang="en-US" altLang="en-US" sz="3600" b="1" dirty="0">
                <a:solidFill>
                  <a:srgbClr val="0DBFD5"/>
                </a:solidFill>
                <a:latin typeface="Arial" charset="0"/>
              </a:rPr>
              <a:t>How to </a:t>
            </a:r>
            <a:r>
              <a:rPr lang="en-US" altLang="en-US" sz="3600" b="1" dirty="0" smtClean="0">
                <a:solidFill>
                  <a:srgbClr val="0DBFD5"/>
                </a:solidFill>
                <a:latin typeface="Arial" charset="0"/>
              </a:rPr>
              <a:t>Manage </a:t>
            </a:r>
            <a:r>
              <a:rPr lang="en-US" altLang="en-US" sz="3600" b="1" dirty="0">
                <a:solidFill>
                  <a:srgbClr val="0DBFD5"/>
                </a:solidFill>
                <a:latin typeface="Arial" charset="0"/>
              </a:rPr>
              <a:t>M</a:t>
            </a:r>
            <a:r>
              <a:rPr lang="en-US" altLang="en-US" sz="3600" b="1" dirty="0" smtClean="0">
                <a:solidFill>
                  <a:srgbClr val="0DBFD5"/>
                </a:solidFill>
                <a:latin typeface="Arial" charset="0"/>
              </a:rPr>
              <a:t>outh </a:t>
            </a:r>
            <a:r>
              <a:rPr lang="en-US" altLang="en-US" sz="3600" b="1" dirty="0">
                <a:solidFill>
                  <a:srgbClr val="0DBFD5"/>
                </a:solidFill>
                <a:latin typeface="Arial" charset="0"/>
              </a:rPr>
              <a:t>S</a:t>
            </a:r>
            <a:r>
              <a:rPr lang="en-US" altLang="en-US" sz="3600" b="1" dirty="0" smtClean="0">
                <a:solidFill>
                  <a:srgbClr val="0DBFD5"/>
                </a:solidFill>
                <a:latin typeface="Arial" charset="0"/>
              </a:rPr>
              <a:t>ores</a:t>
            </a:r>
            <a:endParaRPr lang="en-US" altLang="en-US" sz="3600" b="1" dirty="0">
              <a:solidFill>
                <a:srgbClr val="0DBFD5"/>
              </a:solidFill>
              <a:latin typeface="Arial" charset="0"/>
            </a:endParaRPr>
          </a:p>
        </p:txBody>
      </p:sp>
      <p:pic>
        <p:nvPicPr>
          <p:cNvPr id="38915" name="Picture 7" descr="http://www.facialart.com/wp-content/uploads/2012/01/salt-water-rinse-300x1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00400"/>
            <a:ext cx="26670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80570" y="1341055"/>
            <a:ext cx="8334829" cy="5364545"/>
          </a:xfrm>
          <a:prstGeom prst="rect">
            <a:avLst/>
          </a:prstGeom>
        </p:spPr>
        <p:txBody>
          <a:bodyPr wrap="square">
            <a:spAutoFit/>
          </a:bodyPr>
          <a:lstStyle/>
          <a:p>
            <a:pPr marL="363538" indent="-363538" algn="l" eaLnBrk="1" hangingPunct="1">
              <a:lnSpc>
                <a:spcPct val="90000"/>
              </a:lnSpc>
              <a:spcAft>
                <a:spcPts val="1800"/>
              </a:spcAft>
              <a:buClr>
                <a:srgbClr val="3C3C77"/>
              </a:buClr>
              <a:buFont typeface="Arial" pitchFamily="34" charset="0"/>
              <a:buChar char="•"/>
              <a:defRPr/>
            </a:pPr>
            <a:r>
              <a:rPr lang="en-US" altLang="en-US" sz="2600" dirty="0" smtClean="0"/>
              <a:t>Look in your mouth regularly</a:t>
            </a:r>
            <a:endParaRPr lang="en-US" altLang="en-US" sz="2600" dirty="0"/>
          </a:p>
          <a:p>
            <a:pPr marL="363538" indent="-363538" algn="l" eaLnBrk="1" hangingPunct="1">
              <a:lnSpc>
                <a:spcPct val="90000"/>
              </a:lnSpc>
              <a:spcAft>
                <a:spcPts val="1800"/>
              </a:spcAft>
              <a:buClr>
                <a:srgbClr val="3C3C77"/>
              </a:buClr>
              <a:buFont typeface="Arial" pitchFamily="34" charset="0"/>
              <a:buChar char="•"/>
              <a:defRPr/>
            </a:pPr>
            <a:r>
              <a:rPr lang="en-US" altLang="en-US" sz="2600" dirty="0"/>
              <a:t>Practice good oral </a:t>
            </a:r>
            <a:r>
              <a:rPr lang="en-US" altLang="en-US" sz="2600" dirty="0" smtClean="0"/>
              <a:t>hygiene</a:t>
            </a:r>
            <a:endParaRPr lang="en-US" altLang="en-US" sz="2600" dirty="0"/>
          </a:p>
          <a:p>
            <a:pPr marL="363538" indent="-363538" algn="l" eaLnBrk="1" hangingPunct="1">
              <a:lnSpc>
                <a:spcPct val="90000"/>
              </a:lnSpc>
              <a:spcAft>
                <a:spcPts val="1800"/>
              </a:spcAft>
              <a:buClr>
                <a:srgbClr val="3C3C77"/>
              </a:buClr>
              <a:buFont typeface="Arial" pitchFamily="34" charset="0"/>
              <a:buChar char="•"/>
              <a:defRPr/>
            </a:pPr>
            <a:r>
              <a:rPr lang="en-US" altLang="en-US" sz="2600" dirty="0"/>
              <a:t>Rinse 3 to 4 </a:t>
            </a:r>
            <a:r>
              <a:rPr lang="en-US" altLang="en-US" sz="2600" dirty="0" smtClean="0"/>
              <a:t>times a day </a:t>
            </a:r>
            <a:r>
              <a:rPr lang="en-US" altLang="en-US" sz="2600" dirty="0"/>
              <a:t>- baking soda in warm water </a:t>
            </a:r>
          </a:p>
          <a:p>
            <a:pPr marL="363538" indent="-363538" algn="l" eaLnBrk="1" hangingPunct="1">
              <a:lnSpc>
                <a:spcPct val="90000"/>
              </a:lnSpc>
              <a:spcAft>
                <a:spcPts val="1800"/>
              </a:spcAft>
              <a:buClr>
                <a:srgbClr val="3C3C77"/>
              </a:buClr>
              <a:buFont typeface="Arial" pitchFamily="34" charset="0"/>
              <a:buChar char="•"/>
              <a:defRPr/>
            </a:pPr>
            <a:r>
              <a:rPr lang="en-US" altLang="en-US" sz="2600" dirty="0"/>
              <a:t>Use a soft </a:t>
            </a:r>
            <a:r>
              <a:rPr lang="en-US" altLang="en-US" sz="2600" dirty="0" smtClean="0"/>
              <a:t>toothbrush</a:t>
            </a:r>
            <a:endParaRPr lang="en-US" altLang="en-US" sz="2600" dirty="0"/>
          </a:p>
          <a:p>
            <a:pPr marL="363538" indent="-363538" algn="l" eaLnBrk="1" hangingPunct="1">
              <a:lnSpc>
                <a:spcPct val="90000"/>
              </a:lnSpc>
              <a:spcAft>
                <a:spcPts val="1800"/>
              </a:spcAft>
              <a:buClr>
                <a:srgbClr val="3C3C77"/>
              </a:buClr>
              <a:buFont typeface="Arial" pitchFamily="34" charset="0"/>
              <a:buChar char="•"/>
              <a:defRPr/>
            </a:pPr>
            <a:r>
              <a:rPr lang="en-US" altLang="en-US" sz="2600" dirty="0"/>
              <a:t>Avoid mouthwash with </a:t>
            </a:r>
            <a:r>
              <a:rPr lang="en-US" altLang="en-US" sz="2600" dirty="0" smtClean="0"/>
              <a:t>alcohol</a:t>
            </a:r>
            <a:endParaRPr lang="en-US" altLang="en-US" sz="2600" dirty="0"/>
          </a:p>
          <a:p>
            <a:pPr marL="363538" indent="-363538" algn="l" eaLnBrk="1" hangingPunct="1">
              <a:lnSpc>
                <a:spcPct val="90000"/>
              </a:lnSpc>
              <a:spcAft>
                <a:spcPts val="1800"/>
              </a:spcAft>
              <a:buClr>
                <a:srgbClr val="3C3C77"/>
              </a:buClr>
              <a:buFont typeface="Arial" pitchFamily="34" charset="0"/>
              <a:buChar char="•"/>
              <a:defRPr/>
            </a:pPr>
            <a:r>
              <a:rPr lang="en-US" altLang="en-US" sz="2600" dirty="0"/>
              <a:t>Make sure dentures fit </a:t>
            </a:r>
            <a:r>
              <a:rPr lang="en-US" altLang="en-US" sz="2600" dirty="0" smtClean="0"/>
              <a:t>well</a:t>
            </a:r>
            <a:endParaRPr lang="en-US" altLang="en-US" sz="2600" dirty="0"/>
          </a:p>
          <a:p>
            <a:pPr marL="363538" indent="-363538" algn="l" eaLnBrk="1" hangingPunct="1">
              <a:lnSpc>
                <a:spcPct val="90000"/>
              </a:lnSpc>
              <a:spcAft>
                <a:spcPts val="1800"/>
              </a:spcAft>
              <a:buClr>
                <a:srgbClr val="3C3C77"/>
              </a:buClr>
              <a:buFont typeface="Arial" pitchFamily="34" charset="0"/>
              <a:buChar char="•"/>
              <a:defRPr/>
            </a:pPr>
            <a:r>
              <a:rPr lang="en-US" altLang="en-US" sz="2600" dirty="0"/>
              <a:t>Avoid </a:t>
            </a:r>
            <a:r>
              <a:rPr lang="en-US" altLang="en-US" sz="2600" dirty="0" smtClean="0"/>
              <a:t>irritating foods and liquids (acidic, spicy, salty, dry, alcohol-based, rough, extreme hot or cold)</a:t>
            </a:r>
            <a:endParaRPr lang="en-US" altLang="en-US" sz="1000" dirty="0"/>
          </a:p>
          <a:p>
            <a:pPr eaLnBrk="1" hangingPunct="1">
              <a:lnSpc>
                <a:spcPct val="90000"/>
              </a:lnSpc>
              <a:buClr>
                <a:srgbClr val="3C3C77"/>
              </a:buClr>
              <a:defRPr/>
            </a:pPr>
            <a:r>
              <a:rPr lang="en-US" altLang="en-US" sz="2800" b="1" dirty="0"/>
              <a:t>Resource: “Food Ideas to Try </a:t>
            </a:r>
            <a:r>
              <a:rPr lang="en-US" altLang="en-US" sz="2800" b="1" dirty="0" smtClean="0"/>
              <a:t>with a Sore Mouth”</a:t>
            </a:r>
            <a:endParaRPr lang="en-US" altLang="en-US" sz="28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685800" y="381000"/>
            <a:ext cx="7924800" cy="762000"/>
          </a:xfrm>
          <a:prstGeom prst="rect">
            <a:avLst/>
          </a:prstGeom>
        </p:spPr>
        <p:txBody>
          <a:bodyPr/>
          <a:lstStyle/>
          <a:p>
            <a:pPr algn="ctr" eaLnBrk="1" hangingPunct="1">
              <a:defRPr/>
            </a:pPr>
            <a:r>
              <a:rPr lang="en-US" sz="3600" b="1" dirty="0">
                <a:solidFill>
                  <a:srgbClr val="0DBFD5"/>
                </a:solidFill>
                <a:latin typeface="Arial" charset="0"/>
              </a:rPr>
              <a:t>What is </a:t>
            </a:r>
            <a:r>
              <a:rPr lang="en-US" sz="3600" b="1" dirty="0" smtClean="0">
                <a:solidFill>
                  <a:srgbClr val="0DBFD5"/>
                </a:solidFill>
                <a:latin typeface="Arial" charset="0"/>
              </a:rPr>
              <a:t>Cancer</a:t>
            </a:r>
            <a:r>
              <a:rPr lang="en-US" sz="3600" b="1" dirty="0">
                <a:solidFill>
                  <a:srgbClr val="0DBFD5"/>
                </a:solidFill>
                <a:latin typeface="Arial" charset="0"/>
              </a:rPr>
              <a:t>?</a:t>
            </a:r>
          </a:p>
        </p:txBody>
      </p:sp>
      <p:sp>
        <p:nvSpPr>
          <p:cNvPr id="6147" name="Rectangle 3"/>
          <p:cNvSpPr>
            <a:spLocks noChangeArrowheads="1"/>
          </p:cNvSpPr>
          <p:nvPr/>
        </p:nvSpPr>
        <p:spPr bwMode="auto">
          <a:xfrm>
            <a:off x="685800" y="1600200"/>
            <a:ext cx="7924800" cy="4727448"/>
          </a:xfrm>
          <a:prstGeom prst="rect">
            <a:avLst/>
          </a:prstGeom>
          <a:noFill/>
          <a:ln w="9525">
            <a:noFill/>
            <a:miter lim="800000"/>
            <a:headEnd/>
            <a:tailEnd/>
          </a:ln>
        </p:spPr>
        <p:txBody>
          <a:bodyPr>
            <a:spAutoFit/>
          </a:bodyPr>
          <a:lstStyle/>
          <a:p>
            <a:pPr marL="363538" indent="-363538" algn="l" eaLnBrk="1" hangingPunct="1">
              <a:lnSpc>
                <a:spcPct val="80000"/>
              </a:lnSpc>
              <a:buClr>
                <a:srgbClr val="3C3C77"/>
              </a:buClr>
              <a:buFont typeface="Arial" pitchFamily="34" charset="0"/>
              <a:buChar char="•"/>
              <a:defRPr/>
            </a:pPr>
            <a:r>
              <a:rPr lang="en-US" altLang="en-US" sz="2800" dirty="0"/>
              <a:t>Disease that starts in our cells</a:t>
            </a:r>
          </a:p>
          <a:p>
            <a:pPr marL="363538" indent="-363538" algn="l" eaLnBrk="1" hangingPunct="1">
              <a:lnSpc>
                <a:spcPct val="80000"/>
              </a:lnSpc>
              <a:buClr>
                <a:srgbClr val="3C3C77"/>
              </a:buClr>
              <a:buFont typeface="Arial" pitchFamily="34" charset="0"/>
              <a:buChar char="•"/>
              <a:defRPr/>
            </a:pPr>
            <a:endParaRPr lang="en-US" altLang="en-US" sz="2800" dirty="0"/>
          </a:p>
          <a:p>
            <a:pPr marL="363538" indent="-363538" algn="l" eaLnBrk="1" hangingPunct="1">
              <a:buClr>
                <a:srgbClr val="3C3C77"/>
              </a:buClr>
              <a:buFont typeface="Arial" pitchFamily="34" charset="0"/>
              <a:buChar char="•"/>
              <a:defRPr/>
            </a:pPr>
            <a:r>
              <a:rPr lang="en-US" altLang="en-US" sz="2800" dirty="0"/>
              <a:t>Our body’s cells normally grow in an orderly fashion</a:t>
            </a:r>
          </a:p>
          <a:p>
            <a:pPr marL="233363" indent="-233363" algn="l" eaLnBrk="1" hangingPunct="1">
              <a:lnSpc>
                <a:spcPct val="80000"/>
              </a:lnSpc>
              <a:buClr>
                <a:srgbClr val="3C3C77"/>
              </a:buClr>
              <a:buFont typeface="Arial" pitchFamily="34" charset="0"/>
              <a:buChar char="•"/>
              <a:defRPr/>
            </a:pPr>
            <a:endParaRPr lang="en-US" altLang="en-US" sz="2800" dirty="0"/>
          </a:p>
          <a:p>
            <a:pPr marL="363538" indent="-363538" algn="l" eaLnBrk="1" hangingPunct="1">
              <a:lnSpc>
                <a:spcPct val="80000"/>
              </a:lnSpc>
              <a:spcAft>
                <a:spcPts val="600"/>
              </a:spcAft>
              <a:buClr>
                <a:srgbClr val="3C3C77"/>
              </a:buClr>
              <a:buFont typeface="Arial" pitchFamily="34" charset="0"/>
              <a:buChar char="•"/>
              <a:defRPr/>
            </a:pPr>
            <a:r>
              <a:rPr lang="en-US" altLang="en-US" sz="2800" dirty="0"/>
              <a:t>Cancer cells do NOT behave like “normal cells”</a:t>
            </a:r>
          </a:p>
          <a:p>
            <a:pPr marL="812800" lvl="1" indent="-363538" algn="l" eaLnBrk="1" hangingPunct="1">
              <a:lnSpc>
                <a:spcPct val="80000"/>
              </a:lnSpc>
              <a:spcAft>
                <a:spcPts val="600"/>
              </a:spcAft>
              <a:buClr>
                <a:srgbClr val="3C3C77"/>
              </a:buClr>
              <a:buFont typeface="Arial" panose="020B0604020202020204" pitchFamily="34" charset="0"/>
              <a:buChar char="•"/>
              <a:defRPr/>
            </a:pPr>
            <a:r>
              <a:rPr lang="en-US" altLang="en-US" sz="2800" dirty="0" smtClean="0"/>
              <a:t>grow </a:t>
            </a:r>
            <a:r>
              <a:rPr lang="en-US" altLang="en-US" sz="2800" dirty="0"/>
              <a:t>to form lumps or </a:t>
            </a:r>
            <a:r>
              <a:rPr lang="en-US" altLang="en-US" sz="2800" dirty="0" smtClean="0"/>
              <a:t>tumours </a:t>
            </a:r>
            <a:endParaRPr lang="en-US" altLang="en-US" sz="2800" dirty="0"/>
          </a:p>
          <a:p>
            <a:pPr marL="812800" lvl="1" indent="-363538" algn="l" eaLnBrk="1" hangingPunct="1">
              <a:lnSpc>
                <a:spcPct val="80000"/>
              </a:lnSpc>
              <a:buClr>
                <a:srgbClr val="3C3C77"/>
              </a:buClr>
              <a:buFont typeface="Arial" panose="020B0604020202020204" pitchFamily="34" charset="0"/>
              <a:buChar char="•"/>
              <a:defRPr/>
            </a:pPr>
            <a:r>
              <a:rPr lang="en-US" altLang="en-US" sz="2800" dirty="0" smtClean="0"/>
              <a:t>may spread  </a:t>
            </a:r>
            <a:r>
              <a:rPr lang="en-US" altLang="en-US" sz="2800" dirty="0"/>
              <a:t>to other parts of the body</a:t>
            </a:r>
          </a:p>
          <a:p>
            <a:pPr algn="l" eaLnBrk="1" hangingPunct="1">
              <a:lnSpc>
                <a:spcPct val="80000"/>
              </a:lnSpc>
              <a:buClr>
                <a:srgbClr val="3C3C77"/>
              </a:buClr>
              <a:buFont typeface="Wingdings" pitchFamily="2" charset="2"/>
              <a:buChar char="q"/>
              <a:defRPr/>
            </a:pPr>
            <a:endParaRPr lang="en-US" altLang="en-US" sz="2800" dirty="0"/>
          </a:p>
          <a:p>
            <a:pPr marL="363538" indent="-363538" algn="l" eaLnBrk="1" hangingPunct="1">
              <a:buClr>
                <a:srgbClr val="3C3C77"/>
              </a:buClr>
              <a:buFont typeface="Arial" pitchFamily="34" charset="0"/>
              <a:buChar char="•"/>
              <a:defRPr/>
            </a:pPr>
            <a:r>
              <a:rPr lang="en-US" altLang="en-US" sz="2800" dirty="0"/>
              <a:t>Cancer is named after the part of the body where it started</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304800"/>
            <a:ext cx="8229600" cy="838200"/>
          </a:xfrm>
        </p:spPr>
        <p:txBody>
          <a:bodyPr>
            <a:noAutofit/>
          </a:bodyPr>
          <a:lstStyle/>
          <a:p>
            <a:pPr algn="ctr">
              <a:defRPr/>
            </a:pPr>
            <a:r>
              <a:rPr lang="en-US" sz="3600" b="1" dirty="0">
                <a:solidFill>
                  <a:srgbClr val="0DBFD5"/>
                </a:solidFill>
                <a:latin typeface="Arial" charset="0"/>
              </a:rPr>
              <a:t>Skin </a:t>
            </a:r>
            <a:r>
              <a:rPr lang="en-US" sz="3600" b="1" dirty="0" smtClean="0">
                <a:solidFill>
                  <a:srgbClr val="0DBFD5"/>
                </a:solidFill>
                <a:latin typeface="Arial" charset="0"/>
              </a:rPr>
              <a:t>Changes</a:t>
            </a:r>
            <a:endParaRPr lang="en-US" sz="3600" b="1" dirty="0">
              <a:solidFill>
                <a:srgbClr val="0DBFD5"/>
              </a:solidFill>
              <a:latin typeface="Arial" charset="0"/>
            </a:endParaRPr>
          </a:p>
        </p:txBody>
      </p:sp>
      <p:sp>
        <p:nvSpPr>
          <p:cNvPr id="37891" name="Rectangle 3"/>
          <p:cNvSpPr>
            <a:spLocks noGrp="1" noChangeArrowheads="1"/>
          </p:cNvSpPr>
          <p:nvPr>
            <p:ph type="body" sz="half" idx="1"/>
          </p:nvPr>
        </p:nvSpPr>
        <p:spPr>
          <a:xfrm>
            <a:off x="533400" y="1676400"/>
            <a:ext cx="8382000" cy="4800600"/>
          </a:xfrm>
        </p:spPr>
        <p:txBody>
          <a:bodyPr>
            <a:normAutofit fontScale="92500"/>
          </a:bodyPr>
          <a:lstStyle/>
          <a:p>
            <a:pPr marL="0" indent="0" eaLnBrk="1" hangingPunct="1">
              <a:spcBef>
                <a:spcPts val="0"/>
              </a:spcBef>
              <a:buClr>
                <a:srgbClr val="3C3C77"/>
              </a:buClr>
              <a:buNone/>
              <a:defRPr/>
            </a:pPr>
            <a:r>
              <a:rPr lang="en-US" altLang="en-US" sz="3000" dirty="0" smtClean="0">
                <a:latin typeface="Arial" panose="020B0604020202020204" pitchFamily="34" charset="0"/>
                <a:cs typeface="Arial" panose="020B0604020202020204" pitchFamily="34" charset="0"/>
              </a:rPr>
              <a:t>Skin is body’s first line of defense against bacteria</a:t>
            </a:r>
          </a:p>
          <a:p>
            <a:pPr eaLnBrk="1" hangingPunct="1">
              <a:spcBef>
                <a:spcPts val="0"/>
              </a:spcBef>
              <a:buClr>
                <a:srgbClr val="3C3C77"/>
              </a:buClr>
              <a:buFont typeface="Arial" pitchFamily="34" charset="0"/>
              <a:buChar char="•"/>
              <a:defRPr/>
            </a:pPr>
            <a:endParaRPr lang="en-US" altLang="en-US" sz="2800" dirty="0" smtClean="0">
              <a:latin typeface="Arial" panose="020B0604020202020204" pitchFamily="34" charset="0"/>
              <a:cs typeface="Arial" panose="020B0604020202020204" pitchFamily="34" charset="0"/>
            </a:endParaRPr>
          </a:p>
          <a:p>
            <a:pPr marL="0" indent="0" eaLnBrk="1" hangingPunct="1">
              <a:spcBef>
                <a:spcPts val="0"/>
              </a:spcBef>
              <a:spcAft>
                <a:spcPts val="1200"/>
              </a:spcAft>
              <a:buClr>
                <a:srgbClr val="3C3C77"/>
              </a:buClr>
              <a:buFont typeface="Wingdings" pitchFamily="2" charset="2"/>
              <a:buNone/>
              <a:defRPr/>
            </a:pPr>
            <a:r>
              <a:rPr lang="en-US" altLang="en-US" sz="2800" b="1" dirty="0" smtClean="0">
                <a:latin typeface="Arial" panose="020B0604020202020204" pitchFamily="34" charset="0"/>
                <a:cs typeface="Arial" panose="020B0604020202020204" pitchFamily="34" charset="0"/>
              </a:rPr>
              <a:t>Signs and symptoms:</a:t>
            </a:r>
            <a:endParaRPr lang="en-US" altLang="en-US" sz="2800" dirty="0" smtClean="0">
              <a:latin typeface="Arial" panose="020B0604020202020204" pitchFamily="34" charset="0"/>
              <a:cs typeface="Arial" panose="020B0604020202020204" pitchFamily="34" charset="0"/>
            </a:endParaRPr>
          </a:p>
          <a:p>
            <a:pPr lvl="1">
              <a:spcBef>
                <a:spcPts val="0"/>
              </a:spcBef>
              <a:spcAft>
                <a:spcPts val="600"/>
              </a:spcAft>
              <a:buClr>
                <a:srgbClr val="3C3C77"/>
              </a:buClr>
              <a:buFont typeface="Arial" pitchFamily="34" charset="0"/>
              <a:buChar char="•"/>
              <a:defRPr/>
            </a:pPr>
            <a:r>
              <a:rPr lang="en-US" altLang="en-US" sz="3200" dirty="0" smtClean="0">
                <a:latin typeface="Arial" panose="020B0604020202020204" pitchFamily="34" charset="0"/>
                <a:cs typeface="Arial" panose="020B0604020202020204" pitchFamily="34" charset="0"/>
              </a:rPr>
              <a:t>Redness</a:t>
            </a:r>
          </a:p>
          <a:p>
            <a:pPr lvl="1">
              <a:spcBef>
                <a:spcPts val="0"/>
              </a:spcBef>
              <a:spcAft>
                <a:spcPts val="600"/>
              </a:spcAft>
              <a:buClr>
                <a:srgbClr val="3C3C77"/>
              </a:buClr>
              <a:buFont typeface="Arial" pitchFamily="34" charset="0"/>
              <a:buChar char="•"/>
              <a:defRPr/>
            </a:pPr>
            <a:r>
              <a:rPr lang="en-US" altLang="en-US" sz="3200" dirty="0">
                <a:latin typeface="Arial" panose="020B0604020202020204" pitchFamily="34" charset="0"/>
                <a:cs typeface="Arial" panose="020B0604020202020204" pitchFamily="34" charset="0"/>
              </a:rPr>
              <a:t>R</a:t>
            </a:r>
            <a:r>
              <a:rPr lang="en-US" altLang="en-US" sz="3200" dirty="0" smtClean="0">
                <a:latin typeface="Arial" panose="020B0604020202020204" pitchFamily="34" charset="0"/>
                <a:cs typeface="Arial" panose="020B0604020202020204" pitchFamily="34" charset="0"/>
              </a:rPr>
              <a:t>ash / acne</a:t>
            </a:r>
          </a:p>
          <a:p>
            <a:pPr lvl="1">
              <a:spcBef>
                <a:spcPts val="0"/>
              </a:spcBef>
              <a:spcAft>
                <a:spcPts val="600"/>
              </a:spcAft>
              <a:buClr>
                <a:srgbClr val="3C3C77"/>
              </a:buClr>
              <a:buFont typeface="Arial" pitchFamily="34" charset="0"/>
              <a:buChar char="•"/>
              <a:defRPr/>
            </a:pPr>
            <a:r>
              <a:rPr lang="en-US" altLang="en-US" sz="3200" dirty="0" smtClean="0">
                <a:latin typeface="Arial" panose="020B0604020202020204" pitchFamily="34" charset="0"/>
                <a:cs typeface="Arial" panose="020B0604020202020204" pitchFamily="34" charset="0"/>
              </a:rPr>
              <a:t>Itching</a:t>
            </a:r>
          </a:p>
          <a:p>
            <a:pPr lvl="1">
              <a:spcBef>
                <a:spcPts val="0"/>
              </a:spcBef>
              <a:spcAft>
                <a:spcPts val="600"/>
              </a:spcAft>
              <a:buClr>
                <a:srgbClr val="3C3C77"/>
              </a:buClr>
              <a:buFont typeface="Arial" pitchFamily="34" charset="0"/>
              <a:buChar char="•"/>
              <a:defRPr/>
            </a:pPr>
            <a:r>
              <a:rPr lang="en-US" altLang="en-US" sz="3200" dirty="0">
                <a:latin typeface="Arial" panose="020B0604020202020204" pitchFamily="34" charset="0"/>
                <a:cs typeface="Arial" panose="020B0604020202020204" pitchFamily="34" charset="0"/>
              </a:rPr>
              <a:t>P</a:t>
            </a:r>
            <a:r>
              <a:rPr lang="en-US" altLang="en-US" sz="3200" dirty="0" smtClean="0">
                <a:latin typeface="Arial" panose="020B0604020202020204" pitchFamily="34" charset="0"/>
                <a:cs typeface="Arial" panose="020B0604020202020204" pitchFamily="34" charset="0"/>
              </a:rPr>
              <a:t>eeling        </a:t>
            </a:r>
          </a:p>
          <a:p>
            <a:pPr lvl="1">
              <a:spcBef>
                <a:spcPts val="0"/>
              </a:spcBef>
              <a:spcAft>
                <a:spcPts val="600"/>
              </a:spcAft>
              <a:buClr>
                <a:srgbClr val="3C3C77"/>
              </a:buClr>
              <a:buFont typeface="Arial" pitchFamily="34" charset="0"/>
              <a:buChar char="•"/>
              <a:defRPr/>
            </a:pPr>
            <a:r>
              <a:rPr lang="en-US" altLang="en-US" sz="3200" dirty="0" smtClean="0">
                <a:latin typeface="Arial" panose="020B0604020202020204" pitchFamily="34" charset="0"/>
                <a:cs typeface="Arial" panose="020B0604020202020204" pitchFamily="34" charset="0"/>
              </a:rPr>
              <a:t>Dryness</a:t>
            </a:r>
          </a:p>
          <a:p>
            <a:pPr eaLnBrk="1" hangingPunct="1">
              <a:buClr>
                <a:srgbClr val="3C3C77"/>
              </a:buClr>
              <a:buFont typeface="Wingdings" pitchFamily="2" charset="2"/>
              <a:buNone/>
              <a:defRPr/>
            </a:pPr>
            <a:r>
              <a:rPr lang="en-US" altLang="en-US" sz="2800" dirty="0" smtClean="0">
                <a:solidFill>
                  <a:srgbClr val="3C3C77"/>
                </a:solidFill>
              </a:rPr>
              <a:t>	              		</a:t>
            </a:r>
            <a:r>
              <a:rPr lang="en-US" altLang="en-US" sz="2800" b="1" dirty="0" smtClean="0">
                <a:solidFill>
                  <a:srgbClr val="3C3C77"/>
                </a:solidFill>
              </a:rPr>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304800"/>
            <a:ext cx="8229600" cy="762000"/>
          </a:xfrm>
        </p:spPr>
        <p:txBody>
          <a:bodyPr/>
          <a:lstStyle/>
          <a:p>
            <a:pPr algn="ctr" eaLnBrk="1" hangingPunct="1">
              <a:defRPr/>
            </a:pPr>
            <a:r>
              <a:rPr lang="en-US" altLang="en-US" sz="3600" b="1" dirty="0">
                <a:solidFill>
                  <a:srgbClr val="0DBFD5"/>
                </a:solidFill>
                <a:latin typeface="Arial" charset="0"/>
              </a:rPr>
              <a:t>How to </a:t>
            </a:r>
            <a:r>
              <a:rPr lang="en-US" altLang="en-US" sz="3600" b="1" dirty="0" smtClean="0">
                <a:solidFill>
                  <a:srgbClr val="0DBFD5"/>
                </a:solidFill>
                <a:latin typeface="Arial" charset="0"/>
              </a:rPr>
              <a:t>Manage </a:t>
            </a:r>
            <a:r>
              <a:rPr lang="en-US" altLang="en-US" sz="3600" b="1" dirty="0">
                <a:solidFill>
                  <a:srgbClr val="0DBFD5"/>
                </a:solidFill>
                <a:latin typeface="Arial" charset="0"/>
              </a:rPr>
              <a:t>S</a:t>
            </a:r>
            <a:r>
              <a:rPr lang="en-US" altLang="en-US" sz="3600" b="1" dirty="0" smtClean="0">
                <a:solidFill>
                  <a:srgbClr val="0DBFD5"/>
                </a:solidFill>
                <a:latin typeface="Arial" charset="0"/>
              </a:rPr>
              <a:t>kin </a:t>
            </a:r>
            <a:r>
              <a:rPr lang="en-US" altLang="en-US" sz="3600" b="1" dirty="0">
                <a:solidFill>
                  <a:srgbClr val="0DBFD5"/>
                </a:solidFill>
                <a:latin typeface="Arial" charset="0"/>
              </a:rPr>
              <a:t>C</a:t>
            </a:r>
            <a:r>
              <a:rPr lang="en-US" altLang="en-US" sz="3600" b="1" dirty="0" smtClean="0">
                <a:solidFill>
                  <a:srgbClr val="0DBFD5"/>
                </a:solidFill>
                <a:latin typeface="Arial" charset="0"/>
              </a:rPr>
              <a:t>hanges</a:t>
            </a:r>
            <a:endParaRPr lang="en-US" altLang="en-US" sz="3600" b="1" dirty="0">
              <a:solidFill>
                <a:srgbClr val="0DBFD5"/>
              </a:solidFill>
              <a:latin typeface="Arial" charset="0"/>
            </a:endParaRPr>
          </a:p>
        </p:txBody>
      </p:sp>
      <p:sp>
        <p:nvSpPr>
          <p:cNvPr id="40963" name="Rectangle 3"/>
          <p:cNvSpPr>
            <a:spLocks noGrp="1" noChangeArrowheads="1"/>
          </p:cNvSpPr>
          <p:nvPr>
            <p:ph idx="1"/>
          </p:nvPr>
        </p:nvSpPr>
        <p:spPr>
          <a:xfrm>
            <a:off x="914400" y="1524000"/>
            <a:ext cx="7470775" cy="4648200"/>
          </a:xfrm>
        </p:spPr>
        <p:txBody>
          <a:bodyPr/>
          <a:lstStyle/>
          <a:p>
            <a:pPr marL="363538" indent="-363538" eaLnBrk="1" hangingPunct="1">
              <a:spcBef>
                <a:spcPct val="0"/>
              </a:spcBef>
              <a:buFont typeface="Arial" charset="0"/>
              <a:buChar char="•"/>
            </a:pPr>
            <a:r>
              <a:rPr lang="en-US" altLang="en-US" sz="2800" dirty="0">
                <a:latin typeface="Arial" panose="020B0604020202020204" pitchFamily="34" charset="0"/>
                <a:cs typeface="Arial" panose="020B0604020202020204" pitchFamily="34" charset="0"/>
              </a:rPr>
              <a:t>W</a:t>
            </a:r>
            <a:r>
              <a:rPr lang="en-US" altLang="en-US" sz="2800" dirty="0" smtClean="0">
                <a:latin typeface="Arial" panose="020B0604020202020204" pitchFamily="34" charset="0"/>
                <a:cs typeface="Arial" panose="020B0604020202020204" pitchFamily="34" charset="0"/>
              </a:rPr>
              <a:t>ash skin often </a:t>
            </a:r>
          </a:p>
          <a:p>
            <a:pPr marL="363538" indent="-363538" eaLnBrk="1" hangingPunct="1">
              <a:spcBef>
                <a:spcPct val="0"/>
              </a:spcBef>
              <a:buFont typeface="Arial" charset="0"/>
              <a:buChar char="•"/>
            </a:pPr>
            <a:endParaRPr lang="en-US" altLang="en-US" sz="1200" dirty="0" smtClean="0">
              <a:latin typeface="Arial" panose="020B0604020202020204" pitchFamily="34" charset="0"/>
              <a:cs typeface="Arial" panose="020B0604020202020204" pitchFamily="34" charset="0"/>
            </a:endParaRPr>
          </a:p>
          <a:p>
            <a:pPr marL="363538" indent="-363538" eaLnBrk="1" hangingPunct="1">
              <a:spcBef>
                <a:spcPct val="0"/>
              </a:spcBef>
              <a:buFont typeface="Arial" charset="0"/>
              <a:buChar char="•"/>
            </a:pPr>
            <a:r>
              <a:rPr lang="en-US" altLang="en-US" sz="2800" dirty="0">
                <a:latin typeface="Arial" panose="020B0604020202020204" pitchFamily="34" charset="0"/>
                <a:cs typeface="Arial" panose="020B0604020202020204" pitchFamily="34" charset="0"/>
              </a:rPr>
              <a:t>W</a:t>
            </a:r>
            <a:r>
              <a:rPr lang="en-US" altLang="en-US" sz="2800" dirty="0" smtClean="0">
                <a:latin typeface="Arial" panose="020B0604020202020204" pitchFamily="34" charset="0"/>
                <a:cs typeface="Arial" panose="020B0604020202020204" pitchFamily="34" charset="0"/>
              </a:rPr>
              <a:t>arm water and gentle soap</a:t>
            </a:r>
          </a:p>
          <a:p>
            <a:pPr marL="363538" indent="-363538" eaLnBrk="1" hangingPunct="1">
              <a:spcBef>
                <a:spcPct val="0"/>
              </a:spcBef>
              <a:buFont typeface="Arial" charset="0"/>
              <a:buChar char="•"/>
            </a:pPr>
            <a:endParaRPr lang="en-US" altLang="en-US" sz="1200" dirty="0" smtClean="0">
              <a:latin typeface="Arial" panose="020B0604020202020204" pitchFamily="34" charset="0"/>
              <a:cs typeface="Arial" panose="020B0604020202020204" pitchFamily="34" charset="0"/>
            </a:endParaRPr>
          </a:p>
          <a:p>
            <a:pPr marL="363538" indent="-363538" eaLnBrk="1" hangingPunct="1">
              <a:spcBef>
                <a:spcPct val="0"/>
              </a:spcBef>
              <a:buFont typeface="Arial" charset="0"/>
              <a:buChar char="•"/>
            </a:pPr>
            <a:r>
              <a:rPr lang="en-US" altLang="en-US" sz="2800" dirty="0">
                <a:latin typeface="Arial" panose="020B0604020202020204" pitchFamily="34" charset="0"/>
                <a:cs typeface="Arial" panose="020B0604020202020204" pitchFamily="34" charset="0"/>
              </a:rPr>
              <a:t>M</a:t>
            </a:r>
            <a:r>
              <a:rPr lang="en-US" altLang="en-US" sz="2800" dirty="0" smtClean="0">
                <a:latin typeface="Arial" panose="020B0604020202020204" pitchFamily="34" charset="0"/>
                <a:cs typeface="Arial" panose="020B0604020202020204" pitchFamily="34" charset="0"/>
              </a:rPr>
              <a:t>oisturizers – alcohol/fragrance free</a:t>
            </a:r>
          </a:p>
          <a:p>
            <a:pPr marL="363538" indent="-363538" eaLnBrk="1" hangingPunct="1">
              <a:spcBef>
                <a:spcPct val="0"/>
              </a:spcBef>
              <a:buFont typeface="Arial" charset="0"/>
              <a:buChar char="•"/>
            </a:pPr>
            <a:endParaRPr lang="en-US" altLang="en-US" sz="1200" dirty="0" smtClean="0">
              <a:latin typeface="Arial" panose="020B0604020202020204" pitchFamily="34" charset="0"/>
              <a:cs typeface="Arial" panose="020B0604020202020204" pitchFamily="34" charset="0"/>
            </a:endParaRPr>
          </a:p>
          <a:p>
            <a:pPr marL="363538" indent="-363538" eaLnBrk="1" hangingPunct="1">
              <a:spcBef>
                <a:spcPct val="0"/>
              </a:spcBef>
              <a:buFont typeface="Arial" charset="0"/>
              <a:buChar char="•"/>
            </a:pPr>
            <a:r>
              <a:rPr lang="en-US" altLang="en-US" sz="2800" dirty="0">
                <a:latin typeface="Arial" panose="020B0604020202020204" pitchFamily="34" charset="0"/>
                <a:cs typeface="Arial" panose="020B0604020202020204" pitchFamily="34" charset="0"/>
              </a:rPr>
              <a:t>L</a:t>
            </a:r>
            <a:r>
              <a:rPr lang="en-US" altLang="en-US" sz="2800" dirty="0" smtClean="0">
                <a:latin typeface="Arial" panose="020B0604020202020204" pitchFamily="34" charset="0"/>
                <a:cs typeface="Arial" panose="020B0604020202020204" pitchFamily="34" charset="0"/>
              </a:rPr>
              <a:t>anolin based lip balms and creams</a:t>
            </a:r>
          </a:p>
          <a:p>
            <a:pPr marL="363538" indent="-363538" eaLnBrk="1" hangingPunct="1">
              <a:spcBef>
                <a:spcPct val="0"/>
              </a:spcBef>
              <a:buFont typeface="Arial" charset="0"/>
              <a:buChar char="•"/>
            </a:pPr>
            <a:endParaRPr lang="en-US" altLang="en-US" sz="1200" dirty="0" smtClean="0">
              <a:latin typeface="Arial" panose="020B0604020202020204" pitchFamily="34" charset="0"/>
              <a:cs typeface="Arial" panose="020B0604020202020204" pitchFamily="34" charset="0"/>
            </a:endParaRPr>
          </a:p>
          <a:p>
            <a:pPr marL="363538" indent="-363538" eaLnBrk="1" hangingPunct="1">
              <a:spcBef>
                <a:spcPct val="0"/>
              </a:spcBef>
              <a:buFont typeface="Arial" charset="0"/>
              <a:buChar char="•"/>
            </a:pPr>
            <a:r>
              <a:rPr lang="en-US" altLang="en-US" sz="2800" dirty="0">
                <a:latin typeface="Arial" panose="020B0604020202020204" pitchFamily="34" charset="0"/>
                <a:cs typeface="Arial" panose="020B0604020202020204" pitchFamily="34" charset="0"/>
              </a:rPr>
              <a:t>P</a:t>
            </a:r>
            <a:r>
              <a:rPr lang="en-US" altLang="en-US" sz="2800" dirty="0" smtClean="0">
                <a:latin typeface="Arial" panose="020B0604020202020204" pitchFamily="34" charset="0"/>
                <a:cs typeface="Arial" panose="020B0604020202020204" pitchFamily="34" charset="0"/>
              </a:rPr>
              <a:t>rotect against sun exposure (clothing or SPF 30)</a:t>
            </a:r>
          </a:p>
          <a:p>
            <a:pPr marL="363538" indent="-363538" eaLnBrk="1" hangingPunct="1">
              <a:spcBef>
                <a:spcPct val="0"/>
              </a:spcBef>
              <a:buFont typeface="Arial" charset="0"/>
              <a:buChar char="•"/>
            </a:pPr>
            <a:endParaRPr lang="en-US" altLang="en-US" sz="1200" dirty="0" smtClean="0">
              <a:latin typeface="Arial" panose="020B0604020202020204" pitchFamily="34" charset="0"/>
              <a:cs typeface="Arial" panose="020B0604020202020204" pitchFamily="34" charset="0"/>
            </a:endParaRPr>
          </a:p>
          <a:p>
            <a:pPr marL="363538" indent="-363538" eaLnBrk="1" hangingPunct="1">
              <a:spcBef>
                <a:spcPct val="0"/>
              </a:spcBef>
              <a:buFont typeface="Arial" charset="0"/>
              <a:buChar char="•"/>
            </a:pPr>
            <a:r>
              <a:rPr lang="en-US" altLang="en-US" sz="2800" dirty="0" smtClean="0">
                <a:latin typeface="Arial" panose="020B0604020202020204" pitchFamily="34" charset="0"/>
                <a:cs typeface="Arial" panose="020B0604020202020204" pitchFamily="34" charset="0"/>
              </a:rPr>
              <a:t>Wear protective eye wear and hats</a:t>
            </a:r>
          </a:p>
          <a:p>
            <a:pPr marL="363538" indent="-363538" eaLnBrk="1" hangingPunct="1">
              <a:spcBef>
                <a:spcPct val="0"/>
              </a:spcBef>
              <a:buFont typeface="Arial" charset="0"/>
              <a:buChar char="•"/>
            </a:pPr>
            <a:endParaRPr lang="en-US" altLang="en-US" sz="1200" dirty="0" smtClean="0">
              <a:latin typeface="Arial" panose="020B0604020202020204" pitchFamily="34" charset="0"/>
              <a:cs typeface="Arial" panose="020B0604020202020204" pitchFamily="34" charset="0"/>
            </a:endParaRPr>
          </a:p>
          <a:p>
            <a:pPr marL="363538" indent="-363538" eaLnBrk="1" hangingPunct="1">
              <a:spcBef>
                <a:spcPct val="0"/>
              </a:spcBef>
              <a:buFont typeface="Arial" charset="0"/>
              <a:buChar char="•"/>
            </a:pPr>
            <a:r>
              <a:rPr lang="en-US" altLang="en-US" sz="2800" dirty="0" smtClean="0">
                <a:latin typeface="Arial" panose="020B0604020202020204" pitchFamily="34" charset="0"/>
                <a:cs typeface="Arial" panose="020B0604020202020204" pitchFamily="34" charset="0"/>
              </a:rPr>
              <a:t>Use electric razor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8" name="Rectangle 1"/>
          <p:cNvSpPr>
            <a:spLocks noChangeArrowheads="1"/>
          </p:cNvSpPr>
          <p:nvPr/>
        </p:nvSpPr>
        <p:spPr bwMode="auto">
          <a:xfrm>
            <a:off x="468086" y="1371600"/>
            <a:ext cx="8305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363538" indent="-363538" eaLnBrk="1" hangingPunct="1">
              <a:spcBef>
                <a:spcPct val="0"/>
              </a:spcBef>
              <a:spcAft>
                <a:spcPts val="1800"/>
              </a:spcAft>
              <a:buClr>
                <a:srgbClr val="3C3C77"/>
              </a:buClr>
              <a:buSzTx/>
              <a:buFont typeface="Arial" charset="0"/>
              <a:buChar char="•"/>
              <a:defRPr/>
            </a:pPr>
            <a:r>
              <a:rPr lang="en-US" altLang="en-US" sz="2600" b="1" dirty="0" smtClean="0"/>
              <a:t>Some</a:t>
            </a:r>
            <a:r>
              <a:rPr lang="en-US" altLang="en-US" sz="2600" dirty="0" smtClean="0"/>
              <a:t> drugs may cause your hair </a:t>
            </a:r>
          </a:p>
          <a:p>
            <a:pPr marL="449263" indent="-85725" eaLnBrk="1" hangingPunct="1">
              <a:spcBef>
                <a:spcPct val="0"/>
              </a:spcBef>
              <a:spcAft>
                <a:spcPts val="1800"/>
              </a:spcAft>
              <a:buClr>
                <a:srgbClr val="3C3C77"/>
              </a:buClr>
              <a:buSzTx/>
              <a:buNone/>
              <a:defRPr/>
            </a:pPr>
            <a:r>
              <a:rPr lang="en-US" altLang="en-US" sz="2600" dirty="0" smtClean="0"/>
              <a:t>to fall out or to change colour. </a:t>
            </a:r>
          </a:p>
          <a:p>
            <a:pPr marL="363538" indent="-363538" eaLnBrk="1" hangingPunct="1">
              <a:spcBef>
                <a:spcPct val="0"/>
              </a:spcBef>
              <a:spcAft>
                <a:spcPts val="1800"/>
              </a:spcAft>
              <a:buClr>
                <a:srgbClr val="3C3C77"/>
              </a:buClr>
              <a:buSzTx/>
              <a:buFont typeface="Arial" charset="0"/>
              <a:buChar char="•"/>
              <a:defRPr/>
            </a:pPr>
            <a:r>
              <a:rPr lang="en-US" altLang="en-US" sz="2600" dirty="0" smtClean="0"/>
              <a:t>Hair loss starts about 2-3 weeks after 1</a:t>
            </a:r>
            <a:r>
              <a:rPr lang="en-US" altLang="en-US" sz="2600" baseline="30000" dirty="0" smtClean="0"/>
              <a:t>st</a:t>
            </a:r>
            <a:r>
              <a:rPr lang="en-US" altLang="en-US" sz="2600" dirty="0" smtClean="0"/>
              <a:t> treatment</a:t>
            </a:r>
          </a:p>
          <a:p>
            <a:pPr marL="363538" indent="-363538" eaLnBrk="1" hangingPunct="1">
              <a:spcBef>
                <a:spcPct val="0"/>
              </a:spcBef>
              <a:spcAft>
                <a:spcPts val="1800"/>
              </a:spcAft>
              <a:buClr>
                <a:srgbClr val="3C3C77"/>
              </a:buClr>
              <a:buSzTx/>
              <a:buFont typeface="Arial" charset="0"/>
              <a:buChar char="•"/>
              <a:defRPr/>
            </a:pPr>
            <a:r>
              <a:rPr lang="en-US" altLang="en-US" sz="2600" dirty="0" smtClean="0"/>
              <a:t>Scalp could feel tender when hair starts to fall out</a:t>
            </a:r>
          </a:p>
          <a:p>
            <a:pPr marL="363538" indent="-363538" eaLnBrk="1" hangingPunct="1">
              <a:spcBef>
                <a:spcPct val="0"/>
              </a:spcBef>
              <a:spcAft>
                <a:spcPts val="1800"/>
              </a:spcAft>
              <a:buClr>
                <a:srgbClr val="3C3C77"/>
              </a:buClr>
              <a:buSzTx/>
              <a:buFont typeface="Arial" charset="0"/>
              <a:buChar char="•"/>
              <a:defRPr/>
            </a:pPr>
            <a:r>
              <a:rPr lang="en-US" altLang="en-US" sz="2600" dirty="0" smtClean="0"/>
              <a:t>Some people prefer to cut their hair short</a:t>
            </a:r>
          </a:p>
          <a:p>
            <a:pPr marL="363538" indent="-363538" eaLnBrk="1" hangingPunct="1">
              <a:spcBef>
                <a:spcPct val="0"/>
              </a:spcBef>
              <a:spcAft>
                <a:spcPts val="1800"/>
              </a:spcAft>
              <a:buClr>
                <a:srgbClr val="3C3C77"/>
              </a:buClr>
              <a:buSzTx/>
              <a:buFont typeface="Arial" charset="0"/>
              <a:buChar char="•"/>
              <a:defRPr/>
            </a:pPr>
            <a:r>
              <a:rPr lang="en-US" altLang="en-US" sz="2600" dirty="0" smtClean="0"/>
              <a:t>We suggest </a:t>
            </a:r>
            <a:r>
              <a:rPr lang="en-US" altLang="en-US" sz="2600" u="sng" dirty="0" smtClean="0"/>
              <a:t>not</a:t>
            </a:r>
            <a:r>
              <a:rPr lang="en-US" altLang="en-US" sz="2600" dirty="0" smtClean="0"/>
              <a:t> cutting your hair until you come to your 1</a:t>
            </a:r>
            <a:r>
              <a:rPr lang="en-US" altLang="en-US" sz="2600" baseline="30000" dirty="0" smtClean="0"/>
              <a:t>st</a:t>
            </a:r>
            <a:r>
              <a:rPr lang="en-US" altLang="en-US" sz="2600" dirty="0" smtClean="0"/>
              <a:t> treatment appointment</a:t>
            </a:r>
          </a:p>
          <a:p>
            <a:pPr marL="363538" indent="-363538" eaLnBrk="1" hangingPunct="1">
              <a:spcBef>
                <a:spcPct val="0"/>
              </a:spcBef>
              <a:spcAft>
                <a:spcPts val="1800"/>
              </a:spcAft>
              <a:buClr>
                <a:srgbClr val="3C3C77"/>
              </a:buClr>
              <a:buSzTx/>
              <a:buFont typeface="Arial" charset="0"/>
              <a:buChar char="•"/>
              <a:defRPr/>
            </a:pPr>
            <a:r>
              <a:rPr lang="en-US" altLang="en-US" sz="2600" dirty="0" smtClean="0"/>
              <a:t>Your hair will begin to grow back 3-4 weeks after final treatment</a:t>
            </a:r>
          </a:p>
        </p:txBody>
      </p:sp>
      <p:sp>
        <p:nvSpPr>
          <p:cNvPr id="47106" name="Rectangle 2"/>
          <p:cNvSpPr>
            <a:spLocks noGrp="1" noChangeArrowheads="1"/>
          </p:cNvSpPr>
          <p:nvPr>
            <p:ph type="title" idx="4294967295"/>
          </p:nvPr>
        </p:nvSpPr>
        <p:spPr>
          <a:xfrm>
            <a:off x="531586" y="228600"/>
            <a:ext cx="7467600" cy="838200"/>
          </a:xfrm>
          <a:prstGeom prst="rect">
            <a:avLst/>
          </a:prstGeom>
        </p:spPr>
        <p:txBody>
          <a:bodyPr/>
          <a:lstStyle/>
          <a:p>
            <a:pPr algn="ctr" eaLnBrk="1" hangingPunct="1">
              <a:defRPr/>
            </a:pPr>
            <a:r>
              <a:rPr lang="en-US" sz="3600" b="1" dirty="0">
                <a:solidFill>
                  <a:srgbClr val="0DBFD5"/>
                </a:solidFill>
                <a:latin typeface="Arial" charset="0"/>
              </a:rPr>
              <a:t>Hair </a:t>
            </a:r>
            <a:r>
              <a:rPr lang="en-US" sz="3600" b="1" dirty="0" smtClean="0">
                <a:solidFill>
                  <a:srgbClr val="0DBFD5"/>
                </a:solidFill>
                <a:latin typeface="Arial" charset="0"/>
              </a:rPr>
              <a:t>Loss</a:t>
            </a:r>
            <a:endParaRPr lang="en-US" sz="3600" b="1" dirty="0">
              <a:solidFill>
                <a:srgbClr val="0DBFD5"/>
              </a:solidFill>
              <a:latin typeface="Arial" charset="0"/>
            </a:endParaRPr>
          </a:p>
        </p:txBody>
      </p:sp>
      <p:pic>
        <p:nvPicPr>
          <p:cNvPr id="2" name="Picture 4" descr="8che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686" y="444088"/>
            <a:ext cx="2017713" cy="18550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533400" y="304800"/>
            <a:ext cx="8458200" cy="914400"/>
          </a:xfrm>
          <a:prstGeom prst="rect">
            <a:avLst/>
          </a:prstGeom>
        </p:spPr>
        <p:txBody>
          <a:bodyPr>
            <a:noAutofit/>
          </a:bodyPr>
          <a:lstStyle/>
          <a:p>
            <a:pPr algn="ctr" eaLnBrk="1" hangingPunct="1">
              <a:defRPr/>
            </a:pPr>
            <a:r>
              <a:rPr lang="en-US" sz="3600" b="1" dirty="0">
                <a:solidFill>
                  <a:srgbClr val="0DBFD5"/>
                </a:solidFill>
                <a:latin typeface="Arial" charset="0"/>
              </a:rPr>
              <a:t>Resources for </a:t>
            </a:r>
            <a:r>
              <a:rPr lang="en-US" sz="3600" b="1" dirty="0" smtClean="0">
                <a:solidFill>
                  <a:srgbClr val="0DBFD5"/>
                </a:solidFill>
                <a:latin typeface="Arial" charset="0"/>
              </a:rPr>
              <a:t>Hair </a:t>
            </a:r>
            <a:r>
              <a:rPr lang="en-US" sz="3600" b="1" dirty="0">
                <a:solidFill>
                  <a:srgbClr val="0DBFD5"/>
                </a:solidFill>
                <a:latin typeface="Arial" charset="0"/>
              </a:rPr>
              <a:t>L</a:t>
            </a:r>
            <a:r>
              <a:rPr lang="en-US" sz="3600" b="1" dirty="0" smtClean="0">
                <a:solidFill>
                  <a:srgbClr val="0DBFD5"/>
                </a:solidFill>
                <a:latin typeface="Arial" charset="0"/>
              </a:rPr>
              <a:t>oss</a:t>
            </a:r>
            <a:endParaRPr lang="en-US" sz="3600" b="1" dirty="0">
              <a:solidFill>
                <a:srgbClr val="0DBFD5"/>
              </a:solidFill>
              <a:latin typeface="Arial" charset="0"/>
            </a:endParaRPr>
          </a:p>
        </p:txBody>
      </p:sp>
      <p:sp>
        <p:nvSpPr>
          <p:cNvPr id="41987" name="Rectangle 1"/>
          <p:cNvSpPr>
            <a:spLocks noChangeArrowheads="1"/>
          </p:cNvSpPr>
          <p:nvPr/>
        </p:nvSpPr>
        <p:spPr bwMode="auto">
          <a:xfrm>
            <a:off x="685800" y="1676400"/>
            <a:ext cx="7772400" cy="5019836"/>
          </a:xfrm>
          <a:prstGeom prst="rect">
            <a:avLst/>
          </a:prstGeom>
          <a:noFill/>
          <a:ln w="9525">
            <a:noFill/>
            <a:miter lim="800000"/>
            <a:headEnd/>
            <a:tailEnd/>
          </a:ln>
        </p:spPr>
        <p:txBody>
          <a:bodyPr>
            <a:spAutoFit/>
          </a:bodyPr>
          <a:lstStyle/>
          <a:p>
            <a:pPr marL="363538" indent="-363538" algn="l" eaLnBrk="1" hangingPunct="1">
              <a:spcAft>
                <a:spcPts val="600"/>
              </a:spcAft>
              <a:buFont typeface="Arial" pitchFamily="34" charset="0"/>
              <a:buChar char="•"/>
              <a:defRPr/>
            </a:pPr>
            <a:r>
              <a:rPr lang="en-US" altLang="en-US" sz="2800" dirty="0">
                <a:solidFill>
                  <a:srgbClr val="3C3C77"/>
                </a:solidFill>
              </a:rPr>
              <a:t>“</a:t>
            </a:r>
            <a:r>
              <a:rPr lang="en-US" altLang="en-US" sz="2800" dirty="0"/>
              <a:t>Prescription” for a wig  from the oncologist </a:t>
            </a:r>
          </a:p>
          <a:p>
            <a:pPr marL="363538" indent="-363538" algn="l" eaLnBrk="1" hangingPunct="1">
              <a:spcAft>
                <a:spcPts val="600"/>
              </a:spcAft>
              <a:buFont typeface="Arial" pitchFamily="34" charset="0"/>
              <a:buChar char="•"/>
              <a:defRPr/>
            </a:pPr>
            <a:endParaRPr lang="en-US" altLang="en-US" sz="1200" dirty="0"/>
          </a:p>
          <a:p>
            <a:pPr marL="363538" indent="-363538" algn="l" eaLnBrk="1" hangingPunct="1">
              <a:spcAft>
                <a:spcPts val="600"/>
              </a:spcAft>
              <a:buFont typeface="Arial" pitchFamily="34" charset="0"/>
              <a:buChar char="•"/>
              <a:defRPr/>
            </a:pPr>
            <a:r>
              <a:rPr lang="en-US" altLang="en-US" sz="2800" dirty="0"/>
              <a:t>Visit a wig shop before you lose your hair</a:t>
            </a:r>
          </a:p>
          <a:p>
            <a:pPr marL="363538" indent="-363538" algn="l" eaLnBrk="1" hangingPunct="1">
              <a:spcAft>
                <a:spcPts val="600"/>
              </a:spcAft>
              <a:buFont typeface="Arial" pitchFamily="34" charset="0"/>
              <a:buChar char="•"/>
              <a:defRPr/>
            </a:pPr>
            <a:endParaRPr lang="en-US" altLang="en-US" sz="1200" dirty="0"/>
          </a:p>
          <a:p>
            <a:pPr marL="363538" indent="-363538" algn="l" eaLnBrk="1" hangingPunct="1">
              <a:spcAft>
                <a:spcPts val="600"/>
              </a:spcAft>
              <a:buFont typeface="Arial" pitchFamily="34" charset="0"/>
              <a:buChar char="•"/>
              <a:defRPr/>
            </a:pPr>
            <a:r>
              <a:rPr lang="en-US" altLang="en-US" sz="2800" dirty="0"/>
              <a:t>Donated wigs at Canadian Cancer Society </a:t>
            </a:r>
          </a:p>
          <a:p>
            <a:pPr marL="363538" indent="-363538" algn="l" eaLnBrk="1" hangingPunct="1">
              <a:spcAft>
                <a:spcPts val="600"/>
              </a:spcAft>
              <a:buFont typeface="Arial" pitchFamily="34" charset="0"/>
              <a:buChar char="•"/>
              <a:defRPr/>
            </a:pPr>
            <a:endParaRPr lang="en-US" altLang="en-US" sz="1200" dirty="0"/>
          </a:p>
          <a:p>
            <a:pPr marL="363538" indent="-363538" algn="l" eaLnBrk="1" hangingPunct="1">
              <a:spcAft>
                <a:spcPts val="600"/>
              </a:spcAft>
              <a:buFont typeface="Arial" pitchFamily="34" charset="0"/>
              <a:buChar char="•"/>
              <a:defRPr/>
            </a:pPr>
            <a:r>
              <a:rPr lang="en-US" altLang="en-US" sz="2800" b="1" dirty="0"/>
              <a:t>Look Good Feel Better Program </a:t>
            </a:r>
            <a:r>
              <a:rPr lang="en-US" altLang="en-US" sz="2800" dirty="0"/>
              <a:t>– </a:t>
            </a:r>
            <a:r>
              <a:rPr lang="en-US" altLang="en-US" sz="2800" dirty="0" smtClean="0"/>
              <a:t>call local Canadian Cancer Society office to register.</a:t>
            </a:r>
            <a:endParaRPr lang="en-US" altLang="en-US" sz="2800" dirty="0"/>
          </a:p>
          <a:p>
            <a:pPr marL="457200" indent="-457200" algn="l" eaLnBrk="1" hangingPunct="1">
              <a:lnSpc>
                <a:spcPct val="80000"/>
              </a:lnSpc>
              <a:spcAft>
                <a:spcPts val="600"/>
              </a:spcAft>
              <a:defRPr/>
            </a:pPr>
            <a:endParaRPr lang="en-US" altLang="en-US" sz="2800" dirty="0"/>
          </a:p>
          <a:p>
            <a:pPr marL="457200" indent="-457200" eaLnBrk="1" hangingPunct="1">
              <a:lnSpc>
                <a:spcPct val="80000"/>
              </a:lnSpc>
              <a:spcAft>
                <a:spcPts val="600"/>
              </a:spcAft>
              <a:defRPr/>
            </a:pPr>
            <a:r>
              <a:rPr lang="en-US" altLang="en-US" sz="2400" b="1" dirty="0"/>
              <a:t>Resources: </a:t>
            </a:r>
          </a:p>
          <a:p>
            <a:pPr marL="457200" indent="-457200" eaLnBrk="1" hangingPunct="1">
              <a:lnSpc>
                <a:spcPct val="80000"/>
              </a:lnSpc>
              <a:spcAft>
                <a:spcPts val="600"/>
              </a:spcAft>
              <a:defRPr/>
            </a:pPr>
            <a:r>
              <a:rPr lang="en-CA" sz="2400" b="1" dirty="0"/>
              <a:t>Information can be found on the </a:t>
            </a:r>
            <a:r>
              <a:rPr lang="en-CA" sz="2400" b="1" dirty="0" smtClean="0"/>
              <a:t>BC Cancer </a:t>
            </a:r>
            <a:r>
              <a:rPr lang="en-CA" sz="2400" b="1" dirty="0"/>
              <a:t>Website (Coping with Cancer), Volunteer Services and Patient &amp; Family </a:t>
            </a:r>
            <a:r>
              <a:rPr lang="en-CA" sz="2400" b="1" dirty="0" smtClean="0"/>
              <a:t>Counselling Services</a:t>
            </a:r>
            <a:endParaRPr lang="en-US" altLang="en-US" sz="24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381000"/>
            <a:ext cx="8229600" cy="838200"/>
          </a:xfrm>
        </p:spPr>
        <p:txBody>
          <a:bodyPr/>
          <a:lstStyle/>
          <a:p>
            <a:pPr algn="ctr" eaLnBrk="1" hangingPunct="1">
              <a:defRPr/>
            </a:pPr>
            <a:r>
              <a:rPr lang="en-US" sz="3600" b="1" dirty="0">
                <a:solidFill>
                  <a:srgbClr val="0DBFD5"/>
                </a:solidFill>
                <a:latin typeface="Arial" charset="0"/>
              </a:rPr>
              <a:t>Sensory </a:t>
            </a:r>
            <a:r>
              <a:rPr lang="en-US" sz="3600" b="1" dirty="0" smtClean="0">
                <a:solidFill>
                  <a:srgbClr val="0DBFD5"/>
                </a:solidFill>
                <a:latin typeface="Arial" charset="0"/>
              </a:rPr>
              <a:t>Changes</a:t>
            </a:r>
            <a:endParaRPr lang="en-US" sz="3600" b="1" dirty="0">
              <a:solidFill>
                <a:srgbClr val="0DBFD5"/>
              </a:solidFill>
              <a:latin typeface="Arial" charset="0"/>
            </a:endParaRPr>
          </a:p>
        </p:txBody>
      </p:sp>
      <p:sp>
        <p:nvSpPr>
          <p:cNvPr id="41987" name="Rectangle 3"/>
          <p:cNvSpPr>
            <a:spLocks noGrp="1" noChangeArrowheads="1"/>
          </p:cNvSpPr>
          <p:nvPr>
            <p:ph idx="1"/>
          </p:nvPr>
        </p:nvSpPr>
        <p:spPr>
          <a:xfrm>
            <a:off x="914400" y="1676400"/>
            <a:ext cx="7239000" cy="4191000"/>
          </a:xfrm>
        </p:spPr>
        <p:txBody>
          <a:bodyPr/>
          <a:lstStyle/>
          <a:p>
            <a:pPr marL="0" indent="0" eaLnBrk="1" hangingPunct="1">
              <a:spcAft>
                <a:spcPts val="1200"/>
              </a:spcAft>
              <a:buClr>
                <a:srgbClr val="3C3C77"/>
              </a:buClr>
              <a:buFont typeface="Wingdings" pitchFamily="2" charset="2"/>
              <a:buNone/>
              <a:defRPr/>
            </a:pPr>
            <a:r>
              <a:rPr lang="en-US" altLang="en-US" sz="2800" b="1" dirty="0" smtClean="0">
                <a:latin typeface="Arial" panose="020B0604020202020204" pitchFamily="34" charset="0"/>
                <a:cs typeface="Arial" panose="020B0604020202020204" pitchFamily="34" charset="0"/>
              </a:rPr>
              <a:t>Senses potentially affected by treatment:</a:t>
            </a:r>
          </a:p>
          <a:p>
            <a:pPr marL="363538" indent="-363538" eaLnBrk="1" hangingPunct="1">
              <a:spcBef>
                <a:spcPts val="0"/>
              </a:spcBef>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Touch – Muscles and Nerves </a:t>
            </a:r>
          </a:p>
          <a:p>
            <a:pPr marL="363538" indent="-363538" eaLnBrk="1" hangingPunct="1">
              <a:spcBef>
                <a:spcPts val="0"/>
              </a:spcBef>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Sound – Hearing</a:t>
            </a:r>
          </a:p>
          <a:p>
            <a:pPr marL="363538" indent="-363538" eaLnBrk="1" hangingPunct="1">
              <a:spcBef>
                <a:spcPts val="0"/>
              </a:spcBef>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Taste</a:t>
            </a:r>
          </a:p>
          <a:p>
            <a:pPr marL="363538" indent="-363538" eaLnBrk="1" hangingPunct="1">
              <a:spcBef>
                <a:spcPts val="0"/>
              </a:spcBef>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Smell</a:t>
            </a:r>
          </a:p>
          <a:p>
            <a:pPr marL="363538" indent="-363538" eaLnBrk="1" hangingPunct="1">
              <a:spcBef>
                <a:spcPts val="0"/>
              </a:spcBef>
              <a:spcAft>
                <a:spcPts val="12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Sight</a:t>
            </a:r>
          </a:p>
          <a:p>
            <a:pPr eaLnBrk="1" hangingPunct="1">
              <a:buClr>
                <a:srgbClr val="3C3C77"/>
              </a:buClr>
              <a:buFont typeface="Wingdings" pitchFamily="2" charset="2"/>
              <a:buChar char="q"/>
              <a:defRPr/>
            </a:pPr>
            <a:endParaRPr lang="en-US" altLang="en-US" sz="2800" dirty="0" smtClean="0">
              <a:solidFill>
                <a:srgbClr val="3C3C77"/>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066800" y="381000"/>
            <a:ext cx="7010400" cy="838200"/>
          </a:xfrm>
          <a:prstGeom prst="rect">
            <a:avLst/>
          </a:prstGeom>
          <a:noFill/>
          <a:ln w="9525">
            <a:noFill/>
            <a:miter lim="800000"/>
            <a:headEnd/>
            <a:tailEnd/>
          </a:ln>
        </p:spPr>
        <p:txBody>
          <a:bodyPr anchor="ctr"/>
          <a:lstStyle/>
          <a:p>
            <a:pPr eaLnBrk="1" hangingPunct="1">
              <a:defRPr/>
            </a:pPr>
            <a:r>
              <a:rPr lang="en-US" sz="3600" b="1" dirty="0">
                <a:solidFill>
                  <a:srgbClr val="0DBFD5"/>
                </a:solidFill>
                <a:ea typeface="+mj-ea"/>
                <a:cs typeface="+mj-cs"/>
              </a:rPr>
              <a:t>Taste </a:t>
            </a:r>
            <a:r>
              <a:rPr lang="en-US" sz="3600" b="1" dirty="0" smtClean="0">
                <a:solidFill>
                  <a:srgbClr val="0DBFD5"/>
                </a:solidFill>
                <a:ea typeface="+mj-ea"/>
                <a:cs typeface="+mj-cs"/>
              </a:rPr>
              <a:t>Changes</a:t>
            </a:r>
            <a:endParaRPr lang="en-US" sz="3600" b="1" dirty="0">
              <a:solidFill>
                <a:srgbClr val="0DBFD5"/>
              </a:solidFill>
              <a:ea typeface="+mj-ea"/>
              <a:cs typeface="+mj-cs"/>
            </a:endParaRPr>
          </a:p>
        </p:txBody>
      </p:sp>
      <p:sp>
        <p:nvSpPr>
          <p:cNvPr id="43011" name="Rectangle 3"/>
          <p:cNvSpPr txBox="1">
            <a:spLocks noChangeArrowheads="1"/>
          </p:cNvSpPr>
          <p:nvPr/>
        </p:nvSpPr>
        <p:spPr bwMode="auto">
          <a:xfrm>
            <a:off x="457200" y="1905000"/>
            <a:ext cx="8229600" cy="4267200"/>
          </a:xfrm>
          <a:prstGeom prst="rect">
            <a:avLst/>
          </a:prstGeom>
          <a:noFill/>
          <a:ln>
            <a:noFill/>
          </a:ln>
          <a:extLst/>
        </p:spPr>
        <p:txBody>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marL="457200" indent="-457200" algn="l" eaLnBrk="1" hangingPunct="1">
              <a:spcBef>
                <a:spcPts val="0"/>
              </a:spcBef>
              <a:spcAft>
                <a:spcPts val="1200"/>
              </a:spcAft>
              <a:buClr>
                <a:srgbClr val="3C3C77"/>
              </a:buClr>
              <a:buSzPct val="100000"/>
              <a:buFont typeface="Arial" panose="020B0604020202020204" pitchFamily="34" charset="0"/>
              <a:buChar char="•"/>
              <a:defRPr/>
            </a:pPr>
            <a:r>
              <a:rPr lang="en-US" altLang="en-US" sz="2800" dirty="0" smtClean="0"/>
              <a:t>Foods may not taste the same</a:t>
            </a:r>
          </a:p>
          <a:p>
            <a:pPr marL="457200" indent="-457200" algn="l" eaLnBrk="1" hangingPunct="1">
              <a:spcBef>
                <a:spcPts val="0"/>
              </a:spcBef>
              <a:spcAft>
                <a:spcPts val="1200"/>
              </a:spcAft>
              <a:buClr>
                <a:srgbClr val="3C3C77"/>
              </a:buClr>
              <a:buSzPct val="100000"/>
              <a:buFont typeface="Arial" panose="020B0604020202020204" pitchFamily="34" charset="0"/>
              <a:buChar char="•"/>
              <a:defRPr/>
            </a:pPr>
            <a:r>
              <a:rPr lang="en-US" altLang="en-US" sz="2800" dirty="0" smtClean="0"/>
              <a:t>Described as “metallic” or “cardboard” taste</a:t>
            </a:r>
          </a:p>
          <a:p>
            <a:pPr marL="457200" indent="-457200" algn="l" eaLnBrk="1" hangingPunct="1">
              <a:spcBef>
                <a:spcPts val="0"/>
              </a:spcBef>
              <a:spcAft>
                <a:spcPts val="1200"/>
              </a:spcAft>
              <a:buClr>
                <a:srgbClr val="3C3C77"/>
              </a:buClr>
              <a:buSzPct val="100000"/>
              <a:buFont typeface="Arial" panose="020B0604020202020204" pitchFamily="34" charset="0"/>
              <a:buChar char="•"/>
              <a:defRPr/>
            </a:pPr>
            <a:r>
              <a:rPr lang="en-US" altLang="en-US" sz="2800" dirty="0" smtClean="0"/>
              <a:t>Can affect your appetite</a:t>
            </a:r>
          </a:p>
          <a:p>
            <a:pPr marL="457200" indent="-457200" algn="l" eaLnBrk="1" hangingPunct="1">
              <a:spcBef>
                <a:spcPts val="0"/>
              </a:spcBef>
              <a:spcAft>
                <a:spcPts val="1200"/>
              </a:spcAft>
              <a:buClr>
                <a:srgbClr val="3C3C77"/>
              </a:buClr>
              <a:buSzPct val="100000"/>
              <a:buFont typeface="Arial" panose="020B0604020202020204" pitchFamily="34" charset="0"/>
              <a:buChar char="•"/>
              <a:defRPr/>
            </a:pPr>
            <a:r>
              <a:rPr lang="en-US" altLang="en-US" sz="2800" dirty="0" smtClean="0"/>
              <a:t>Use of sweet and salty flavorings - can help</a:t>
            </a:r>
          </a:p>
          <a:p>
            <a:pPr marL="457200" indent="-457200" algn="l" eaLnBrk="1" hangingPunct="1">
              <a:spcBef>
                <a:spcPts val="0"/>
              </a:spcBef>
              <a:buClr>
                <a:srgbClr val="3C3C77"/>
              </a:buClr>
              <a:buSzPct val="100000"/>
              <a:buFont typeface="Arial" panose="020B0604020202020204" pitchFamily="34" charset="0"/>
              <a:buChar char="•"/>
              <a:defRPr/>
            </a:pPr>
            <a:r>
              <a:rPr lang="en-US" altLang="en-US" sz="2800" dirty="0" smtClean="0"/>
              <a:t>Changes are temporary</a:t>
            </a:r>
          </a:p>
          <a:p>
            <a:pPr marL="0" indent="0" algn="l" eaLnBrk="1" hangingPunct="1">
              <a:spcBef>
                <a:spcPct val="20000"/>
              </a:spcBef>
              <a:buClr>
                <a:srgbClr val="3C3C77"/>
              </a:buClr>
              <a:buSzPct val="75000"/>
              <a:defRPr/>
            </a:pPr>
            <a:r>
              <a:rPr lang="en-US" altLang="en-US" sz="2800" i="1" dirty="0" smtClean="0"/>
              <a:t>	 </a:t>
            </a:r>
          </a:p>
          <a:p>
            <a:pPr marL="0" indent="0" eaLnBrk="1" hangingPunct="1">
              <a:spcBef>
                <a:spcPts val="0"/>
              </a:spcBef>
              <a:buClr>
                <a:srgbClr val="3C3C77"/>
              </a:buClr>
              <a:buSzPct val="75000"/>
              <a:defRPr/>
            </a:pPr>
            <a:r>
              <a:rPr lang="en-US" altLang="en-US" sz="2800" b="1" dirty="0" smtClean="0"/>
              <a:t>Resource: “Food Ideas to Cope with Taste and Smell Changes”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idx="4294967295"/>
          </p:nvPr>
        </p:nvSpPr>
        <p:spPr>
          <a:xfrm>
            <a:off x="990600" y="304800"/>
            <a:ext cx="6400800" cy="762000"/>
          </a:xfrm>
          <a:prstGeom prst="rect">
            <a:avLst/>
          </a:prstGeom>
        </p:spPr>
        <p:txBody>
          <a:bodyPr/>
          <a:lstStyle/>
          <a:p>
            <a:pPr algn="ctr" eaLnBrk="1" hangingPunct="1">
              <a:defRPr/>
            </a:pPr>
            <a:r>
              <a:rPr lang="en-US" sz="3600" b="1" dirty="0">
                <a:solidFill>
                  <a:srgbClr val="0DBFD5"/>
                </a:solidFill>
                <a:latin typeface="Arial" charset="0"/>
              </a:rPr>
              <a:t>Memory </a:t>
            </a:r>
            <a:r>
              <a:rPr lang="en-US" sz="3600" b="1" dirty="0" smtClean="0">
                <a:solidFill>
                  <a:srgbClr val="0DBFD5"/>
                </a:solidFill>
                <a:latin typeface="Arial" charset="0"/>
              </a:rPr>
              <a:t>Changes</a:t>
            </a:r>
            <a:endParaRPr lang="en-US" sz="3600" b="1" dirty="0">
              <a:solidFill>
                <a:srgbClr val="0DBFD5"/>
              </a:solidFill>
              <a:latin typeface="Arial" charset="0"/>
            </a:endParaRPr>
          </a:p>
        </p:txBody>
      </p:sp>
      <p:pic>
        <p:nvPicPr>
          <p:cNvPr id="46083" name="Picture 4" descr="To do 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066800"/>
            <a:ext cx="1905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79400" y="1111812"/>
            <a:ext cx="8686800" cy="5746188"/>
          </a:xfrm>
          <a:prstGeom prst="rect">
            <a:avLst/>
          </a:prstGeom>
        </p:spPr>
        <p:txBody>
          <a:bodyPr>
            <a:spAutoFit/>
          </a:bodyPr>
          <a:lstStyle/>
          <a:p>
            <a:pPr marL="363538" indent="-363538" algn="l" eaLnBrk="1" hangingPunct="1">
              <a:lnSpc>
                <a:spcPct val="90000"/>
              </a:lnSpc>
              <a:spcAft>
                <a:spcPts val="1200"/>
              </a:spcAft>
              <a:buClr>
                <a:srgbClr val="3C3C77"/>
              </a:buClr>
              <a:buFont typeface="Arial" pitchFamily="34" charset="0"/>
              <a:buChar char="•"/>
              <a:defRPr/>
            </a:pPr>
            <a:r>
              <a:rPr lang="en-US" altLang="en-US" sz="2600" dirty="0"/>
              <a:t>Some memory changes</a:t>
            </a:r>
          </a:p>
          <a:p>
            <a:pPr marL="739775" lvl="1" indent="-457200" algn="l" eaLnBrk="1" hangingPunct="1">
              <a:lnSpc>
                <a:spcPct val="90000"/>
              </a:lnSpc>
              <a:spcAft>
                <a:spcPts val="1200"/>
              </a:spcAft>
              <a:buClr>
                <a:srgbClr val="3C3C77"/>
              </a:buClr>
              <a:buFont typeface="Arial" panose="020B0604020202020204" pitchFamily="34" charset="0"/>
              <a:buChar char="•"/>
              <a:defRPr/>
            </a:pPr>
            <a:r>
              <a:rPr lang="en-US" altLang="ja-JP" sz="2600" dirty="0" smtClean="0">
                <a:ea typeface="ＭＳ Ｐゴシック" pitchFamily="34" charset="-128"/>
              </a:rPr>
              <a:t>Concentration</a:t>
            </a:r>
          </a:p>
          <a:p>
            <a:pPr marL="739775" lvl="1" indent="-457200" algn="l" eaLnBrk="1" hangingPunct="1">
              <a:lnSpc>
                <a:spcPct val="90000"/>
              </a:lnSpc>
              <a:spcAft>
                <a:spcPts val="1200"/>
              </a:spcAft>
              <a:buClr>
                <a:srgbClr val="3C3C77"/>
              </a:buClr>
              <a:buFont typeface="Arial" panose="020B0604020202020204" pitchFamily="34" charset="0"/>
              <a:buChar char="•"/>
              <a:defRPr/>
            </a:pPr>
            <a:r>
              <a:rPr lang="ja-JP" altLang="en-US" sz="2600" dirty="0" smtClean="0">
                <a:ea typeface="ＭＳ Ｐゴシック" pitchFamily="34" charset="-128"/>
              </a:rPr>
              <a:t>“</a:t>
            </a:r>
            <a:r>
              <a:rPr lang="en-CA" altLang="ja-JP" sz="2600" dirty="0" smtClean="0">
                <a:ea typeface="ＭＳ Ｐゴシック" pitchFamily="34" charset="-128"/>
              </a:rPr>
              <a:t>ch</a:t>
            </a:r>
            <a:r>
              <a:rPr lang="en-US" altLang="ja-JP" sz="2600" dirty="0" smtClean="0">
                <a:ea typeface="ＭＳ Ｐゴシック" pitchFamily="34" charset="-128"/>
              </a:rPr>
              <a:t>emo-brain</a:t>
            </a:r>
            <a:r>
              <a:rPr lang="ja-JP" altLang="en-US" sz="2600" dirty="0">
                <a:ea typeface="ＭＳ Ｐゴシック" pitchFamily="34" charset="-128"/>
              </a:rPr>
              <a:t>”</a:t>
            </a:r>
            <a:r>
              <a:rPr lang="en-US" altLang="ja-JP" sz="2600" dirty="0">
                <a:ea typeface="ＭＳ Ｐゴシック" pitchFamily="34" charset="-128"/>
              </a:rPr>
              <a:t> or </a:t>
            </a:r>
            <a:r>
              <a:rPr lang="ja-JP" altLang="en-US" sz="2600" dirty="0">
                <a:ea typeface="ＭＳ Ｐゴシック" pitchFamily="34" charset="-128"/>
              </a:rPr>
              <a:t>“</a:t>
            </a:r>
            <a:r>
              <a:rPr lang="en-US" altLang="ja-JP" sz="2600" dirty="0">
                <a:ea typeface="ＭＳ Ｐゴシック" pitchFamily="34" charset="-128"/>
              </a:rPr>
              <a:t>brain fog</a:t>
            </a:r>
            <a:r>
              <a:rPr lang="ja-JP" altLang="en-US" sz="2600" dirty="0" smtClean="0">
                <a:ea typeface="ＭＳ Ｐゴシック" pitchFamily="34" charset="-128"/>
              </a:rPr>
              <a:t>”</a:t>
            </a:r>
            <a:endParaRPr lang="en-US" altLang="ja-JP" sz="2600" dirty="0">
              <a:ea typeface="ＭＳ Ｐゴシック" pitchFamily="34" charset="-128"/>
            </a:endParaRPr>
          </a:p>
          <a:p>
            <a:pPr marL="363538" indent="-363538" algn="l" eaLnBrk="1" hangingPunct="1">
              <a:lnSpc>
                <a:spcPct val="90000"/>
              </a:lnSpc>
              <a:spcAft>
                <a:spcPts val="1200"/>
              </a:spcAft>
              <a:buClr>
                <a:srgbClr val="3C3C77"/>
              </a:buClr>
              <a:buFont typeface="Arial" pitchFamily="34" charset="0"/>
              <a:buChar char="•"/>
              <a:defRPr/>
            </a:pPr>
            <a:r>
              <a:rPr lang="en-CA" sz="2600" dirty="0"/>
              <a:t>Difficulty thinking and </a:t>
            </a:r>
            <a:r>
              <a:rPr lang="en-CA" sz="2600" dirty="0" smtClean="0"/>
              <a:t>focusing</a:t>
            </a:r>
            <a:endParaRPr lang="en-US" altLang="en-US" sz="2600" dirty="0"/>
          </a:p>
          <a:p>
            <a:pPr marL="363538" indent="-363538" algn="l" eaLnBrk="1" hangingPunct="1">
              <a:lnSpc>
                <a:spcPct val="90000"/>
              </a:lnSpc>
              <a:spcAft>
                <a:spcPts val="2400"/>
              </a:spcAft>
              <a:buClr>
                <a:srgbClr val="3C3C77"/>
              </a:buClr>
              <a:buFont typeface="Arial" pitchFamily="34" charset="0"/>
              <a:buChar char="•"/>
              <a:defRPr/>
            </a:pPr>
            <a:r>
              <a:rPr lang="en-US" altLang="en-US" sz="2600" dirty="0"/>
              <a:t>May be caused by treatment, fatigue, stress, </a:t>
            </a:r>
            <a:r>
              <a:rPr lang="en-US" altLang="en-US" sz="2600" dirty="0" smtClean="0"/>
              <a:t>insomnia</a:t>
            </a:r>
            <a:endParaRPr lang="en-US" altLang="en-US" sz="1000" b="1" dirty="0" smtClean="0"/>
          </a:p>
          <a:p>
            <a:pPr algn="l" eaLnBrk="1" hangingPunct="1">
              <a:lnSpc>
                <a:spcPct val="90000"/>
              </a:lnSpc>
              <a:spcAft>
                <a:spcPts val="1200"/>
              </a:spcAft>
              <a:buClr>
                <a:srgbClr val="3C3C77"/>
              </a:buClr>
              <a:defRPr/>
            </a:pPr>
            <a:r>
              <a:rPr lang="en-US" altLang="en-US" sz="2600" b="1" dirty="0" smtClean="0"/>
              <a:t>How </a:t>
            </a:r>
            <a:r>
              <a:rPr lang="en-US" altLang="en-US" sz="2600" b="1" dirty="0"/>
              <a:t>to manage memory changes:</a:t>
            </a:r>
          </a:p>
          <a:p>
            <a:pPr marL="363538" indent="-363538" algn="l" eaLnBrk="1" hangingPunct="1">
              <a:lnSpc>
                <a:spcPct val="90000"/>
              </a:lnSpc>
              <a:spcAft>
                <a:spcPts val="1200"/>
              </a:spcAft>
              <a:buClr>
                <a:srgbClr val="3C3C77"/>
              </a:buClr>
              <a:buFont typeface="Arial" pitchFamily="34" charset="0"/>
              <a:buChar char="•"/>
              <a:defRPr/>
            </a:pPr>
            <a:r>
              <a:rPr lang="en-US" altLang="en-US" sz="2600" dirty="0"/>
              <a:t>Plan </a:t>
            </a:r>
            <a:r>
              <a:rPr lang="en-US" altLang="en-US" sz="2600" dirty="0" smtClean="0"/>
              <a:t>activities</a:t>
            </a:r>
            <a:endParaRPr lang="en-US" altLang="en-US" sz="2600" dirty="0"/>
          </a:p>
          <a:p>
            <a:pPr marL="363538" indent="-363538" algn="l" eaLnBrk="1" hangingPunct="1">
              <a:lnSpc>
                <a:spcPct val="90000"/>
              </a:lnSpc>
              <a:spcAft>
                <a:spcPts val="1200"/>
              </a:spcAft>
              <a:buClr>
                <a:srgbClr val="3C3C77"/>
              </a:buClr>
              <a:buFont typeface="Arial" pitchFamily="34" charset="0"/>
              <a:buChar char="•"/>
              <a:defRPr/>
            </a:pPr>
            <a:r>
              <a:rPr lang="en-US" altLang="en-US" sz="2600" dirty="0"/>
              <a:t>Make </a:t>
            </a:r>
            <a:r>
              <a:rPr lang="en-US" altLang="en-US" sz="2600" dirty="0" smtClean="0"/>
              <a:t>lists</a:t>
            </a:r>
            <a:endParaRPr lang="en-US" altLang="en-US" sz="2600" dirty="0"/>
          </a:p>
          <a:p>
            <a:pPr marL="363538" indent="-363538" algn="l" eaLnBrk="1" hangingPunct="1">
              <a:lnSpc>
                <a:spcPct val="90000"/>
              </a:lnSpc>
              <a:spcAft>
                <a:spcPts val="2400"/>
              </a:spcAft>
              <a:buClr>
                <a:srgbClr val="3C3C77"/>
              </a:buClr>
              <a:buFont typeface="Arial" pitchFamily="34" charset="0"/>
              <a:buChar char="•"/>
              <a:defRPr/>
            </a:pPr>
            <a:r>
              <a:rPr lang="en-US" altLang="en-US" sz="2600" dirty="0"/>
              <a:t>Ask for </a:t>
            </a:r>
            <a:r>
              <a:rPr lang="en-US" altLang="en-US" sz="2600" dirty="0" smtClean="0"/>
              <a:t>help: Patient &amp; Family Counselling</a:t>
            </a:r>
            <a:endParaRPr lang="en-US" altLang="en-US" sz="2600" dirty="0"/>
          </a:p>
          <a:p>
            <a:pPr eaLnBrk="1" hangingPunct="1">
              <a:lnSpc>
                <a:spcPct val="90000"/>
              </a:lnSpc>
              <a:spcAft>
                <a:spcPts val="1200"/>
              </a:spcAft>
              <a:buClr>
                <a:srgbClr val="3C3C77"/>
              </a:buClr>
              <a:defRPr/>
            </a:pPr>
            <a:r>
              <a:rPr lang="en-US" altLang="en-US" sz="2600" b="1" dirty="0" smtClean="0"/>
              <a:t>Resource: Coping </a:t>
            </a:r>
            <a:r>
              <a:rPr lang="en-US" altLang="en-US" sz="2600" b="1" dirty="0"/>
              <a:t>with </a:t>
            </a:r>
            <a:r>
              <a:rPr lang="en-US" altLang="en-US" sz="2600" b="1" dirty="0" smtClean="0"/>
              <a:t>Cancer pages on BC Cancer Website</a:t>
            </a:r>
            <a:endParaRPr lang="en-US" altLang="en-US" sz="26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600200" y="228600"/>
            <a:ext cx="7010400" cy="1143000"/>
          </a:xfrm>
          <a:prstGeom prst="rect">
            <a:avLst/>
          </a:prstGeom>
        </p:spPr>
        <p:txBody>
          <a:bodyPr>
            <a:noAutofit/>
          </a:bodyPr>
          <a:lstStyle/>
          <a:p>
            <a:pPr algn="ctr" eaLnBrk="1" hangingPunct="1">
              <a:defRPr/>
            </a:pPr>
            <a:r>
              <a:rPr lang="en-US" sz="3600" b="1" dirty="0">
                <a:solidFill>
                  <a:srgbClr val="0DBFD5"/>
                </a:solidFill>
                <a:latin typeface="Arial" charset="0"/>
              </a:rPr>
              <a:t>Reproductive and </a:t>
            </a:r>
            <a:r>
              <a:rPr lang="en-US" sz="3600" b="1" dirty="0" smtClean="0">
                <a:solidFill>
                  <a:srgbClr val="0DBFD5"/>
                </a:solidFill>
                <a:latin typeface="Arial" charset="0"/>
              </a:rPr>
              <a:t>Hormonal </a:t>
            </a:r>
            <a:r>
              <a:rPr lang="en-US" sz="3600" b="1" dirty="0">
                <a:solidFill>
                  <a:srgbClr val="0DBFD5"/>
                </a:solidFill>
                <a:latin typeface="Arial" charset="0"/>
              </a:rPr>
              <a:t>C</a:t>
            </a:r>
            <a:r>
              <a:rPr lang="en-US" sz="3600" b="1" dirty="0" smtClean="0">
                <a:solidFill>
                  <a:srgbClr val="0DBFD5"/>
                </a:solidFill>
                <a:latin typeface="Arial" charset="0"/>
              </a:rPr>
              <a:t>hanges</a:t>
            </a:r>
            <a:endParaRPr lang="en-US" sz="3600" b="1" dirty="0">
              <a:solidFill>
                <a:srgbClr val="0DBFD5"/>
              </a:solidFill>
              <a:latin typeface="Arial" charset="0"/>
            </a:endParaRPr>
          </a:p>
        </p:txBody>
      </p:sp>
      <p:sp>
        <p:nvSpPr>
          <p:cNvPr id="45059" name="Rectangle 3"/>
          <p:cNvSpPr>
            <a:spLocks noGrp="1" noChangeArrowheads="1"/>
          </p:cNvSpPr>
          <p:nvPr>
            <p:ph type="body" sz="half" idx="4294967295"/>
          </p:nvPr>
        </p:nvSpPr>
        <p:spPr>
          <a:xfrm>
            <a:off x="460829" y="1600200"/>
            <a:ext cx="8686800" cy="5181600"/>
          </a:xfrm>
          <a:prstGeom prst="rect">
            <a:avLst/>
          </a:prstGeom>
        </p:spPr>
        <p:txBody>
          <a:bodyPr/>
          <a:lstStyle/>
          <a:p>
            <a:pPr marL="363538" indent="-363538" eaLnBrk="1" hangingPunct="1">
              <a:lnSpc>
                <a:spcPct val="90000"/>
              </a:lnSpc>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Treatment may cause changes in hormone levels or reproductive organs:</a:t>
            </a:r>
          </a:p>
          <a:p>
            <a:pPr marL="812800" lvl="1" indent="-363538" eaLnBrk="1" hangingPunct="1">
              <a:lnSpc>
                <a:spcPct val="90000"/>
              </a:lnSpc>
              <a:buClr>
                <a:srgbClr val="3C3C77"/>
              </a:buClr>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may affect your fertility</a:t>
            </a:r>
          </a:p>
          <a:p>
            <a:pPr marL="812800" lvl="1" indent="-363538" eaLnBrk="1" hangingPunct="1">
              <a:lnSpc>
                <a:spcPct val="90000"/>
              </a:lnSpc>
              <a:buClr>
                <a:srgbClr val="3C3C77"/>
              </a:buClr>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m</a:t>
            </a:r>
            <a:r>
              <a:rPr lang="en-US" altLang="en-US" dirty="0" smtClean="0">
                <a:latin typeface="Arial" panose="020B0604020202020204" pitchFamily="34" charset="0"/>
                <a:cs typeface="Arial" panose="020B0604020202020204" pitchFamily="34" charset="0"/>
              </a:rPr>
              <a:t>ay cause early menopause</a:t>
            </a:r>
          </a:p>
          <a:p>
            <a:pPr marL="812800" lvl="1" indent="-363538" eaLnBrk="1" hangingPunct="1">
              <a:lnSpc>
                <a:spcPct val="90000"/>
              </a:lnSpc>
              <a:buClr>
                <a:srgbClr val="3C3C77"/>
              </a:buClr>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m</a:t>
            </a:r>
            <a:r>
              <a:rPr lang="en-US" altLang="en-US" dirty="0" smtClean="0">
                <a:latin typeface="Arial" panose="020B0604020202020204" pitchFamily="34" charset="0"/>
                <a:cs typeface="Arial" panose="020B0604020202020204" pitchFamily="34" charset="0"/>
              </a:rPr>
              <a:t>ay change your sexual desire</a:t>
            </a:r>
          </a:p>
          <a:p>
            <a:pPr eaLnBrk="1" hangingPunct="1">
              <a:lnSpc>
                <a:spcPct val="90000"/>
              </a:lnSpc>
              <a:buClr>
                <a:srgbClr val="3C3C77"/>
              </a:buClr>
              <a:buFont typeface="Wingdings" pitchFamily="2" charset="2"/>
              <a:buChar char="q"/>
              <a:defRPr/>
            </a:pPr>
            <a:endParaRPr lang="en-US" altLang="en-US" sz="2800" dirty="0" smtClean="0">
              <a:latin typeface="Arial" panose="020B0604020202020204" pitchFamily="34" charset="0"/>
              <a:cs typeface="Arial" panose="020B0604020202020204" pitchFamily="34" charset="0"/>
            </a:endParaRPr>
          </a:p>
          <a:p>
            <a:pPr marL="363538" indent="-363538" eaLnBrk="1" hangingPunct="1">
              <a:lnSpc>
                <a:spcPct val="90000"/>
              </a:lnSpc>
              <a:spcAft>
                <a:spcPts val="6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Talk to your cancer care team for more information</a:t>
            </a:r>
          </a:p>
          <a:p>
            <a:pPr marL="363538" indent="-363538" eaLnBrk="1" hangingPunct="1">
              <a:lnSpc>
                <a:spcPct val="90000"/>
              </a:lnSpc>
              <a:spcAft>
                <a:spcPts val="1800"/>
              </a:spcAft>
              <a:buClr>
                <a:srgbClr val="3C3C77"/>
              </a:buClr>
              <a:buFont typeface="Arial" pitchFamily="34" charset="0"/>
              <a:buChar char="•"/>
              <a:defRPr/>
            </a:pPr>
            <a:r>
              <a:rPr lang="en-US" altLang="en-US" sz="2800" dirty="0" smtClean="0">
                <a:latin typeface="Arial" panose="020B0604020202020204" pitchFamily="34" charset="0"/>
                <a:cs typeface="Arial" panose="020B0604020202020204" pitchFamily="34" charset="0"/>
              </a:rPr>
              <a:t>Talk to Patient </a:t>
            </a:r>
            <a:r>
              <a:rPr lang="en-US" altLang="en-US" sz="2800" dirty="0">
                <a:latin typeface="Arial" panose="020B0604020202020204" pitchFamily="34" charset="0"/>
                <a:cs typeface="Arial" panose="020B0604020202020204" pitchFamily="34" charset="0"/>
              </a:rPr>
              <a:t>&amp;</a:t>
            </a:r>
            <a:r>
              <a:rPr lang="en-US" altLang="en-US" sz="2800" dirty="0" smtClean="0">
                <a:latin typeface="Arial" panose="020B0604020202020204" pitchFamily="34" charset="0"/>
                <a:cs typeface="Arial" panose="020B0604020202020204" pitchFamily="34" charset="0"/>
              </a:rPr>
              <a:t> Family Counselling Services for support </a:t>
            </a:r>
          </a:p>
          <a:p>
            <a:pPr marL="0" indent="0" algn="ctr" eaLnBrk="1" hangingPunct="1">
              <a:lnSpc>
                <a:spcPct val="90000"/>
              </a:lnSpc>
              <a:spcAft>
                <a:spcPts val="1200"/>
              </a:spcAft>
              <a:buClr>
                <a:srgbClr val="3C3C77"/>
              </a:buClr>
              <a:buNone/>
              <a:defRPr/>
            </a:pPr>
            <a:r>
              <a:rPr lang="en-US" altLang="en-US" sz="2800" b="1" dirty="0" smtClean="0">
                <a:latin typeface="Arial" panose="020B0604020202020204" pitchFamily="34" charset="0"/>
                <a:cs typeface="Arial" panose="020B0604020202020204" pitchFamily="34" charset="0"/>
              </a:rPr>
              <a:t>Resource: “Sexuality and Cancer”</a:t>
            </a:r>
          </a:p>
        </p:txBody>
      </p:sp>
      <p:pic>
        <p:nvPicPr>
          <p:cNvPr id="47108" name="Picture 6" descr="Sexuality book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286000"/>
            <a:ext cx="10985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381000"/>
            <a:ext cx="8153400" cy="762000"/>
          </a:xfrm>
          <a:prstGeom prst="rect">
            <a:avLst/>
          </a:prstGeom>
        </p:spPr>
        <p:txBody>
          <a:bodyPr/>
          <a:lstStyle/>
          <a:p>
            <a:pPr algn="ctr" eaLnBrk="1" hangingPunct="1">
              <a:defRPr/>
            </a:pPr>
            <a:r>
              <a:rPr lang="en-US" sz="3600" b="1" dirty="0">
                <a:solidFill>
                  <a:srgbClr val="0DBFD5"/>
                </a:solidFill>
                <a:latin typeface="Arial" charset="0"/>
              </a:rPr>
              <a:t>Tips for </a:t>
            </a:r>
            <a:r>
              <a:rPr lang="en-US" sz="3600" b="1" dirty="0" smtClean="0">
                <a:solidFill>
                  <a:srgbClr val="0DBFD5"/>
                </a:solidFill>
                <a:latin typeface="Arial" charset="0"/>
              </a:rPr>
              <a:t>Treatment </a:t>
            </a:r>
            <a:r>
              <a:rPr lang="en-US" sz="3600" b="1" dirty="0">
                <a:solidFill>
                  <a:srgbClr val="0DBFD5"/>
                </a:solidFill>
                <a:latin typeface="Arial" charset="0"/>
              </a:rPr>
              <a:t>D</a:t>
            </a:r>
            <a:r>
              <a:rPr lang="en-US" sz="3600" b="1" dirty="0" smtClean="0">
                <a:solidFill>
                  <a:srgbClr val="0DBFD5"/>
                </a:solidFill>
                <a:latin typeface="Arial" charset="0"/>
              </a:rPr>
              <a:t>ay</a:t>
            </a:r>
            <a:endParaRPr lang="en-US" sz="3600" b="1" dirty="0">
              <a:solidFill>
                <a:srgbClr val="0DBFD5"/>
              </a:solidFill>
              <a:latin typeface="Arial" charset="0"/>
            </a:endParaRPr>
          </a:p>
        </p:txBody>
      </p:sp>
      <p:sp>
        <p:nvSpPr>
          <p:cNvPr id="48131" name="Rectangle 3"/>
          <p:cNvSpPr>
            <a:spLocks noGrp="1" noChangeArrowheads="1"/>
          </p:cNvSpPr>
          <p:nvPr>
            <p:ph type="body" idx="4294967295"/>
          </p:nvPr>
        </p:nvSpPr>
        <p:spPr>
          <a:xfrm>
            <a:off x="488722" y="1447800"/>
            <a:ext cx="7969477" cy="5638800"/>
          </a:xfrm>
          <a:prstGeom prst="rect">
            <a:avLst/>
          </a:prstGeom>
        </p:spPr>
        <p:txBody>
          <a:bodyPr>
            <a:normAutofit lnSpcReduction="10000"/>
          </a:bodyPr>
          <a:lstStyle/>
          <a:p>
            <a:pPr eaLnBrk="1" hangingPunct="1">
              <a:lnSpc>
                <a:spcPct val="80000"/>
              </a:lnSpc>
              <a:spcBef>
                <a:spcPct val="0"/>
              </a:spcBef>
              <a:spcAft>
                <a:spcPts val="1800"/>
              </a:spcAft>
              <a:buClr>
                <a:srgbClr val="3C3C77"/>
              </a:buClr>
              <a:buFont typeface="Arial" charset="0"/>
              <a:buChar char="•"/>
            </a:pPr>
            <a:r>
              <a:rPr lang="en-US" altLang="en-US" sz="2600" dirty="0">
                <a:latin typeface="Arial" panose="020B0604020202020204" pitchFamily="34" charset="0"/>
                <a:cs typeface="Arial" panose="020B0604020202020204" pitchFamily="34" charset="0"/>
              </a:rPr>
              <a:t>L</a:t>
            </a:r>
            <a:r>
              <a:rPr lang="en-US" altLang="en-US" sz="2600" dirty="0" smtClean="0">
                <a:latin typeface="Arial" panose="020B0604020202020204" pitchFamily="34" charset="0"/>
                <a:cs typeface="Arial" panose="020B0604020202020204" pitchFamily="34" charset="0"/>
              </a:rPr>
              <a:t>ength of treatments can vary</a:t>
            </a:r>
          </a:p>
          <a:p>
            <a:pPr eaLnBrk="1" hangingPunct="1">
              <a:lnSpc>
                <a:spcPct val="80000"/>
              </a:lnSpc>
              <a:spcBef>
                <a:spcPct val="0"/>
              </a:spcBef>
              <a:spcAft>
                <a:spcPts val="1800"/>
              </a:spcAft>
              <a:buClr>
                <a:srgbClr val="3C3C77"/>
              </a:buClr>
              <a:buFont typeface="Arial" charset="0"/>
              <a:buChar char="•"/>
            </a:pPr>
            <a:r>
              <a:rPr lang="en-US" altLang="en-US" sz="2600" dirty="0">
                <a:latin typeface="Arial" panose="020B0604020202020204" pitchFamily="34" charset="0"/>
                <a:cs typeface="Arial" panose="020B0604020202020204" pitchFamily="34" charset="0"/>
              </a:rPr>
              <a:t>W</a:t>
            </a:r>
            <a:r>
              <a:rPr lang="en-US" altLang="en-US" sz="2600" dirty="0" smtClean="0">
                <a:latin typeface="Arial" panose="020B0604020202020204" pitchFamily="34" charset="0"/>
                <a:cs typeface="Arial" panose="020B0604020202020204" pitchFamily="34" charset="0"/>
              </a:rPr>
              <a:t>ear comfortable clothing (</a:t>
            </a:r>
            <a:r>
              <a:rPr lang="en-CA" altLang="en-US" sz="2600" dirty="0" smtClean="0">
                <a:latin typeface="Arial" panose="020B0604020202020204" pitchFamily="34" charset="0"/>
                <a:cs typeface="Arial" panose="020B0604020202020204" pitchFamily="34" charset="0"/>
              </a:rPr>
              <a:t>sleeves that roll up)</a:t>
            </a:r>
            <a:endParaRPr lang="en-US" altLang="en-US" sz="2600" dirty="0" smtClean="0">
              <a:latin typeface="Arial" panose="020B0604020202020204" pitchFamily="34" charset="0"/>
              <a:cs typeface="Arial" panose="020B0604020202020204" pitchFamily="34" charset="0"/>
            </a:endParaRPr>
          </a:p>
          <a:p>
            <a:pPr eaLnBrk="1" hangingPunct="1">
              <a:lnSpc>
                <a:spcPct val="80000"/>
              </a:lnSpc>
              <a:spcBef>
                <a:spcPct val="0"/>
              </a:spcBef>
              <a:spcAft>
                <a:spcPts val="1800"/>
              </a:spcAft>
              <a:buClr>
                <a:srgbClr val="3C3C77"/>
              </a:buClr>
              <a:buFont typeface="Arial" charset="0"/>
              <a:buChar char="•"/>
            </a:pPr>
            <a:r>
              <a:rPr lang="en-CA" altLang="en-US" sz="2600" dirty="0" smtClean="0">
                <a:latin typeface="Arial" panose="020B0604020202020204" pitchFamily="34" charset="0"/>
                <a:cs typeface="Arial" panose="020B0604020202020204" pitchFamily="34" charset="0"/>
              </a:rPr>
              <a:t>No perfume / fragrance  for patients or support people: due to sensitivities to smell </a:t>
            </a:r>
          </a:p>
          <a:p>
            <a:pPr eaLnBrk="1" hangingPunct="1">
              <a:lnSpc>
                <a:spcPct val="80000"/>
              </a:lnSpc>
              <a:spcBef>
                <a:spcPct val="0"/>
              </a:spcBef>
              <a:spcAft>
                <a:spcPts val="1800"/>
              </a:spcAft>
              <a:buClr>
                <a:srgbClr val="3C3C77"/>
              </a:buClr>
              <a:buFont typeface="Arial" charset="0"/>
              <a:buChar char="•"/>
            </a:pPr>
            <a:r>
              <a:rPr lang="en-US" altLang="en-US" sz="2600" dirty="0">
                <a:latin typeface="Arial" panose="020B0604020202020204" pitchFamily="34" charset="0"/>
                <a:cs typeface="Arial" panose="020B0604020202020204" pitchFamily="34" charset="0"/>
              </a:rPr>
              <a:t>E</a:t>
            </a:r>
            <a:r>
              <a:rPr lang="en-US" altLang="en-US" sz="2600" dirty="0" smtClean="0">
                <a:latin typeface="Arial" panose="020B0604020202020204" pitchFamily="34" charset="0"/>
                <a:cs typeface="Arial" panose="020B0604020202020204" pitchFamily="34" charset="0"/>
              </a:rPr>
              <a:t>at a light meal before and after treatment</a:t>
            </a:r>
          </a:p>
          <a:p>
            <a:pPr eaLnBrk="1" hangingPunct="1">
              <a:lnSpc>
                <a:spcPct val="80000"/>
              </a:lnSpc>
              <a:spcBef>
                <a:spcPct val="0"/>
              </a:spcBef>
              <a:spcAft>
                <a:spcPts val="2400"/>
              </a:spcAft>
              <a:buClr>
                <a:srgbClr val="3C3C77"/>
              </a:buClr>
              <a:buFont typeface="Arial" charset="0"/>
              <a:buChar char="•"/>
            </a:pPr>
            <a:r>
              <a:rPr lang="en-US" altLang="en-US" sz="2600" dirty="0">
                <a:latin typeface="Arial" panose="020B0604020202020204" pitchFamily="34" charset="0"/>
                <a:cs typeface="Arial" panose="020B0604020202020204" pitchFamily="34" charset="0"/>
              </a:rPr>
              <a:t>T</a:t>
            </a:r>
            <a:r>
              <a:rPr lang="en-US" altLang="en-US" sz="2600" dirty="0" smtClean="0">
                <a:latin typeface="Arial" panose="020B0604020202020204" pitchFamily="34" charset="0"/>
                <a:cs typeface="Arial" panose="020B0604020202020204" pitchFamily="34" charset="0"/>
              </a:rPr>
              <a:t>ake your regular medications</a:t>
            </a:r>
          </a:p>
          <a:p>
            <a:pPr eaLnBrk="1" hangingPunct="1">
              <a:lnSpc>
                <a:spcPct val="80000"/>
              </a:lnSpc>
              <a:spcBef>
                <a:spcPct val="0"/>
              </a:spcBef>
              <a:buClr>
                <a:srgbClr val="3C3C77"/>
              </a:buClr>
              <a:buFont typeface="Arial" charset="0"/>
              <a:buChar char="•"/>
            </a:pPr>
            <a:endParaRPr lang="en-US" altLang="en-US" sz="900" dirty="0" smtClean="0">
              <a:latin typeface="Arial" panose="020B0604020202020204" pitchFamily="34" charset="0"/>
              <a:cs typeface="Arial" panose="020B0604020202020204" pitchFamily="34" charset="0"/>
            </a:endParaRPr>
          </a:p>
          <a:p>
            <a:pPr eaLnBrk="1" hangingPunct="1">
              <a:lnSpc>
                <a:spcPct val="80000"/>
              </a:lnSpc>
              <a:spcBef>
                <a:spcPct val="0"/>
              </a:spcBef>
              <a:spcAft>
                <a:spcPts val="1200"/>
              </a:spcAft>
              <a:buClr>
                <a:srgbClr val="3C3C77"/>
              </a:buClr>
              <a:buFont typeface="Wingdings" pitchFamily="2" charset="2"/>
              <a:buNone/>
            </a:pPr>
            <a:r>
              <a:rPr lang="en-US" altLang="en-US" sz="2600" b="1" dirty="0" smtClean="0">
                <a:latin typeface="Arial" panose="020B0604020202020204" pitchFamily="34" charset="0"/>
                <a:cs typeface="Arial" panose="020B0604020202020204" pitchFamily="34" charset="0"/>
              </a:rPr>
              <a:t>Transportation:</a:t>
            </a:r>
          </a:p>
          <a:p>
            <a:pPr eaLnBrk="1" hangingPunct="1">
              <a:lnSpc>
                <a:spcPct val="80000"/>
              </a:lnSpc>
              <a:spcBef>
                <a:spcPct val="0"/>
              </a:spcBef>
              <a:spcAft>
                <a:spcPts val="2400"/>
              </a:spcAft>
              <a:buClr>
                <a:srgbClr val="3C3C77"/>
              </a:buClr>
              <a:buFont typeface="Arial" charset="0"/>
              <a:buChar char="•"/>
            </a:pPr>
            <a:r>
              <a:rPr lang="en-US" altLang="en-US" sz="2600" dirty="0">
                <a:latin typeface="Arial" panose="020B0604020202020204" pitchFamily="34" charset="0"/>
                <a:cs typeface="Arial" panose="020B0604020202020204" pitchFamily="34" charset="0"/>
              </a:rPr>
              <a:t>A</a:t>
            </a:r>
            <a:r>
              <a:rPr lang="en-US" altLang="en-US" sz="2600" dirty="0" smtClean="0">
                <a:latin typeface="Arial" panose="020B0604020202020204" pitchFamily="34" charset="0"/>
                <a:cs typeface="Arial" panose="020B0604020202020204" pitchFamily="34" charset="0"/>
              </a:rPr>
              <a:t>rrange a ride to and from your              appointment</a:t>
            </a:r>
            <a:endParaRPr lang="en-US" altLang="en-US" sz="2600" b="1" dirty="0" smtClean="0">
              <a:latin typeface="Arial" panose="020B0604020202020204" pitchFamily="34" charset="0"/>
              <a:cs typeface="Arial" panose="020B0604020202020204" pitchFamily="34" charset="0"/>
            </a:endParaRPr>
          </a:p>
          <a:p>
            <a:pPr eaLnBrk="1" hangingPunct="1">
              <a:lnSpc>
                <a:spcPct val="80000"/>
              </a:lnSpc>
              <a:spcBef>
                <a:spcPct val="0"/>
              </a:spcBef>
              <a:spcAft>
                <a:spcPts val="1200"/>
              </a:spcAft>
              <a:buClr>
                <a:srgbClr val="3C3C77"/>
              </a:buClr>
              <a:buFont typeface="Wingdings" pitchFamily="2" charset="2"/>
              <a:buNone/>
            </a:pPr>
            <a:r>
              <a:rPr lang="en-US" altLang="en-US" sz="2600" b="1" dirty="0" smtClean="0">
                <a:latin typeface="Arial" panose="020B0604020202020204" pitchFamily="34" charset="0"/>
                <a:cs typeface="Arial" panose="020B0604020202020204" pitchFamily="34" charset="0"/>
              </a:rPr>
              <a:t>Parking:</a:t>
            </a:r>
          </a:p>
          <a:p>
            <a:pPr eaLnBrk="1" hangingPunct="1">
              <a:lnSpc>
                <a:spcPct val="80000"/>
              </a:lnSpc>
              <a:spcBef>
                <a:spcPct val="0"/>
              </a:spcBef>
              <a:spcAft>
                <a:spcPts val="1200"/>
              </a:spcAft>
              <a:buClr>
                <a:srgbClr val="3C3C77"/>
              </a:buClr>
              <a:buFont typeface="Arial" charset="0"/>
              <a:buChar char="•"/>
            </a:pPr>
            <a:r>
              <a:rPr lang="en-US" altLang="en-US" sz="2600" dirty="0" smtClean="0">
                <a:latin typeface="Arial" panose="020B0604020202020204" pitchFamily="34" charset="0"/>
                <a:cs typeface="Arial" panose="020B0604020202020204" pitchFamily="34" charset="0"/>
              </a:rPr>
              <a:t>BC Cancer - please bring money for the parking meter</a:t>
            </a:r>
          </a:p>
        </p:txBody>
      </p:sp>
      <p:pic>
        <p:nvPicPr>
          <p:cNvPr id="48132" name="Picture 8" descr="3562151298_fcdfbb9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14800"/>
            <a:ext cx="2632075" cy="163470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Title 1"/>
          <p:cNvSpPr>
            <a:spLocks noGrp="1"/>
          </p:cNvSpPr>
          <p:nvPr>
            <p:ph type="title" idx="4294967295"/>
          </p:nvPr>
        </p:nvSpPr>
        <p:spPr>
          <a:xfrm>
            <a:off x="275771" y="342900"/>
            <a:ext cx="8229600" cy="685800"/>
          </a:xfrm>
          <a:prstGeom prst="rect">
            <a:avLst/>
          </a:prstGeom>
        </p:spPr>
        <p:txBody>
          <a:bodyPr/>
          <a:lstStyle/>
          <a:p>
            <a:pPr algn="ctr" eaLnBrk="1" hangingPunct="1">
              <a:defRPr/>
            </a:pPr>
            <a:r>
              <a:rPr lang="en-US" sz="3600" b="1" dirty="0" smtClean="0">
                <a:solidFill>
                  <a:srgbClr val="0DBFD5"/>
                </a:solidFill>
                <a:latin typeface="Arial" charset="0"/>
              </a:rPr>
              <a:t>More </a:t>
            </a:r>
            <a:r>
              <a:rPr lang="en-US" sz="3600" b="1" dirty="0">
                <a:solidFill>
                  <a:srgbClr val="0DBFD5"/>
                </a:solidFill>
                <a:latin typeface="Arial" charset="0"/>
              </a:rPr>
              <a:t>T</a:t>
            </a:r>
            <a:r>
              <a:rPr lang="en-US" sz="3600" b="1" dirty="0" smtClean="0">
                <a:solidFill>
                  <a:srgbClr val="0DBFD5"/>
                </a:solidFill>
                <a:latin typeface="Arial" charset="0"/>
              </a:rPr>
              <a:t>ips</a:t>
            </a:r>
            <a:endParaRPr lang="en-CA" sz="3600" b="1" dirty="0">
              <a:solidFill>
                <a:srgbClr val="0DBFD5"/>
              </a:solidFill>
              <a:latin typeface="Arial" charset="0"/>
            </a:endParaRPr>
          </a:p>
        </p:txBody>
      </p:sp>
      <p:sp>
        <p:nvSpPr>
          <p:cNvPr id="69635" name="Content Placeholder 2"/>
          <p:cNvSpPr>
            <a:spLocks noGrp="1"/>
          </p:cNvSpPr>
          <p:nvPr>
            <p:ph idx="4294967295"/>
          </p:nvPr>
        </p:nvSpPr>
        <p:spPr>
          <a:xfrm>
            <a:off x="685800" y="1228725"/>
            <a:ext cx="8200571" cy="5248276"/>
          </a:xfrm>
          <a:prstGeom prst="rect">
            <a:avLst/>
          </a:prstGeom>
        </p:spPr>
        <p:txBody>
          <a:bodyPr>
            <a:normAutofit fontScale="92500" lnSpcReduction="10000"/>
          </a:bodyPr>
          <a:lstStyle/>
          <a:p>
            <a:pPr marL="0" indent="0" eaLnBrk="1" hangingPunct="1">
              <a:lnSpc>
                <a:spcPct val="90000"/>
              </a:lnSpc>
              <a:spcAft>
                <a:spcPts val="600"/>
              </a:spcAft>
              <a:buClr>
                <a:schemeClr val="accent2">
                  <a:lumMod val="50000"/>
                </a:schemeClr>
              </a:buClr>
              <a:buFont typeface="Wingdings" pitchFamily="2" charset="2"/>
              <a:buNone/>
              <a:defRPr/>
            </a:pPr>
            <a:r>
              <a:rPr lang="en-US" sz="2800" b="1" dirty="0" smtClean="0">
                <a:latin typeface="Arial" panose="020B0604020202020204" pitchFamily="34" charset="0"/>
                <a:cs typeface="Arial" panose="020B0604020202020204" pitchFamily="34" charset="0"/>
              </a:rPr>
              <a:t>Bring:</a:t>
            </a:r>
          </a:p>
          <a:p>
            <a:pPr marL="763588" lvl="1" indent="-363538">
              <a:spcBef>
                <a:spcPts val="0"/>
              </a:spcBef>
              <a:spcAft>
                <a:spcPts val="600"/>
              </a:spcAft>
              <a:buClr>
                <a:schemeClr val="accent2">
                  <a:lumMod val="50000"/>
                </a:schemeClr>
              </a:buClr>
              <a:buFont typeface="Arial" pitchFamily="34" charset="0"/>
              <a:buChar char="•"/>
              <a:defRPr/>
            </a:pPr>
            <a:r>
              <a:rPr lang="en-US" sz="2400" dirty="0" smtClean="0">
                <a:latin typeface="Arial" panose="020B0604020202020204" pitchFamily="34" charset="0"/>
                <a:cs typeface="Arial" panose="020B0604020202020204" pitchFamily="34" charset="0"/>
              </a:rPr>
              <a:t>Snacks &amp; drinks (no strong smells)</a:t>
            </a:r>
            <a:endParaRPr lang="en-US" sz="2400" dirty="0">
              <a:latin typeface="Arial" panose="020B0604020202020204" pitchFamily="34" charset="0"/>
              <a:cs typeface="Arial" panose="020B0604020202020204" pitchFamily="34" charset="0"/>
            </a:endParaRPr>
          </a:p>
          <a:p>
            <a:pPr marL="763588" lvl="1" indent="-363538">
              <a:spcBef>
                <a:spcPts val="0"/>
              </a:spcBef>
              <a:spcAft>
                <a:spcPts val="600"/>
              </a:spcAft>
              <a:buClr>
                <a:schemeClr val="accent2">
                  <a:lumMod val="50000"/>
                </a:schemeClr>
              </a:buClr>
              <a:buFont typeface="Arial" pitchFamily="34" charset="0"/>
              <a:buChar char="•"/>
              <a:defRPr/>
            </a:pP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upport person - 1 support person at a time (children are not allowed in treatment areas)</a:t>
            </a:r>
          </a:p>
          <a:p>
            <a:pPr marL="763588" lvl="1" indent="-363538">
              <a:spcBef>
                <a:spcPts val="0"/>
              </a:spcBef>
              <a:spcAft>
                <a:spcPts val="600"/>
              </a:spcAft>
              <a:buClr>
                <a:schemeClr val="accent2">
                  <a:lumMod val="50000"/>
                </a:schemeClr>
              </a:buClr>
              <a:buFont typeface="Arial" pitchFamily="34" charset="0"/>
              <a:buChar char="•"/>
              <a:defRPr/>
            </a:pPr>
            <a:r>
              <a:rPr lang="en-US" sz="2400" dirty="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agazines, books, music with headphones</a:t>
            </a:r>
          </a:p>
          <a:p>
            <a:pPr marL="763588" lvl="1" indent="-363538">
              <a:spcBef>
                <a:spcPts val="0"/>
              </a:spcBef>
              <a:spcAft>
                <a:spcPts val="600"/>
              </a:spcAft>
              <a:buClr>
                <a:schemeClr val="accent2">
                  <a:lumMod val="50000"/>
                </a:schemeClr>
              </a:buClr>
              <a:buFont typeface="Arial" pitchFamily="34" charset="0"/>
              <a:buChar char="•"/>
              <a:defRPr/>
            </a:pPr>
            <a:r>
              <a:rPr lang="en-US" sz="2400" dirty="0" smtClean="0">
                <a:latin typeface="Arial" panose="020B0604020202020204" pitchFamily="34" charset="0"/>
                <a:cs typeface="Arial" panose="020B0604020202020204" pitchFamily="34" charset="0"/>
              </a:rPr>
              <a:t>New Patient Package</a:t>
            </a:r>
          </a:p>
          <a:p>
            <a:pPr marL="763588" lvl="1" indent="-363538">
              <a:spcBef>
                <a:spcPts val="0"/>
              </a:spcBef>
              <a:spcAft>
                <a:spcPts val="600"/>
              </a:spcAft>
              <a:buClr>
                <a:schemeClr val="accent2">
                  <a:lumMod val="50000"/>
                </a:schemeClr>
              </a:buClr>
              <a:buFont typeface="Arial" pitchFamily="34" charset="0"/>
              <a:buChar char="•"/>
              <a:defRPr/>
            </a:pPr>
            <a:r>
              <a:rPr lang="en-US" sz="2400" dirty="0" smtClean="0">
                <a:latin typeface="Arial" panose="020B0604020202020204" pitchFamily="34" charset="0"/>
                <a:cs typeface="Arial" panose="020B0604020202020204" pitchFamily="34" charset="0"/>
              </a:rPr>
              <a:t>Questions</a:t>
            </a:r>
          </a:p>
          <a:p>
            <a:pPr marL="763588" lvl="1" indent="-363538">
              <a:spcBef>
                <a:spcPts val="0"/>
              </a:spcBef>
              <a:spcAft>
                <a:spcPts val="1800"/>
              </a:spcAft>
              <a:buClr>
                <a:schemeClr val="accent2">
                  <a:lumMod val="50000"/>
                </a:schemeClr>
              </a:buClr>
              <a:buFont typeface="Arial" pitchFamily="34" charset="0"/>
              <a:buChar char="•"/>
              <a:defRPr/>
            </a:pPr>
            <a:r>
              <a:rPr lang="en-US" sz="2400" dirty="0" smtClean="0">
                <a:latin typeface="Arial" panose="020B0604020202020204" pitchFamily="34" charset="0"/>
                <a:cs typeface="Arial" panose="020B0604020202020204" pitchFamily="34" charset="0"/>
              </a:rPr>
              <a:t>Anti-nausea pills</a:t>
            </a:r>
          </a:p>
          <a:p>
            <a:pPr marL="0" indent="0" eaLnBrk="1" hangingPunct="1">
              <a:spcBef>
                <a:spcPts val="0"/>
              </a:spcBef>
              <a:spcAft>
                <a:spcPts val="600"/>
              </a:spcAft>
              <a:buClr>
                <a:schemeClr val="accent2">
                  <a:lumMod val="50000"/>
                </a:schemeClr>
              </a:buClr>
              <a:buFont typeface="Wingdings" pitchFamily="2" charset="2"/>
              <a:buNone/>
              <a:defRPr/>
            </a:pPr>
            <a:r>
              <a:rPr lang="en-US" sz="2800" b="1" dirty="0" smtClean="0">
                <a:latin typeface="Arial" panose="020B0604020202020204" pitchFamily="34" charset="0"/>
                <a:cs typeface="Arial" panose="020B0604020202020204" pitchFamily="34" charset="0"/>
              </a:rPr>
              <a:t>Prescriptions:</a:t>
            </a:r>
          </a:p>
          <a:p>
            <a:pPr marL="763588" lvl="1" indent="-363538">
              <a:spcBef>
                <a:spcPts val="0"/>
              </a:spcBef>
              <a:spcAft>
                <a:spcPts val="600"/>
              </a:spcAft>
              <a:buClr>
                <a:schemeClr val="accent2">
                  <a:lumMod val="50000"/>
                </a:schemeClr>
              </a:buClr>
              <a:buFont typeface="Arial" pitchFamily="34" charset="0"/>
              <a:buChar char="•"/>
              <a:defRPr/>
            </a:pPr>
            <a:r>
              <a:rPr lang="en-US" sz="2400" dirty="0" smtClean="0">
                <a:latin typeface="Arial" panose="020B0604020202020204" pitchFamily="34" charset="0"/>
                <a:cs typeface="Arial" panose="020B0604020202020204" pitchFamily="34" charset="0"/>
              </a:rPr>
              <a:t>Approved cancer treatment drugs are filled by the </a:t>
            </a:r>
            <a:r>
              <a:rPr lang="en-US" sz="2400" b="1" dirty="0" smtClean="0">
                <a:latin typeface="Arial" panose="020B0604020202020204" pitchFamily="34" charset="0"/>
                <a:cs typeface="Arial" panose="020B0604020202020204" pitchFamily="34" charset="0"/>
              </a:rPr>
              <a:t>BC Cancer Pharm</a:t>
            </a:r>
            <a:r>
              <a:rPr lang="en-US" sz="2400" dirty="0" smtClean="0">
                <a:latin typeface="Arial" panose="020B0604020202020204" pitchFamily="34" charset="0"/>
                <a:cs typeface="Arial" panose="020B0604020202020204" pitchFamily="34" charset="0"/>
              </a:rPr>
              <a:t>acy</a:t>
            </a:r>
          </a:p>
          <a:p>
            <a:pPr marL="763588" lvl="1" indent="-363538">
              <a:spcBef>
                <a:spcPts val="0"/>
              </a:spcBef>
              <a:spcAft>
                <a:spcPts val="600"/>
              </a:spcAft>
              <a:buClr>
                <a:schemeClr val="accent2">
                  <a:lumMod val="50000"/>
                </a:schemeClr>
              </a:buClr>
              <a:buFont typeface="Arial" pitchFamily="34" charset="0"/>
              <a:buChar char="•"/>
              <a:defRPr/>
            </a:pPr>
            <a:r>
              <a:rPr lang="en-US" sz="2400" dirty="0" smtClean="0">
                <a:latin typeface="Arial" panose="020B0604020202020204" pitchFamily="34" charset="0"/>
                <a:cs typeface="Arial" panose="020B0604020202020204" pitchFamily="34" charset="0"/>
              </a:rPr>
              <a:t>Your anti-nausea prescriptions are filled in your community pharmacy</a:t>
            </a:r>
          </a:p>
          <a:p>
            <a:pPr marL="0" indent="0" eaLnBrk="1" hangingPunct="1">
              <a:spcBef>
                <a:spcPts val="0"/>
              </a:spcBef>
              <a:buClr>
                <a:schemeClr val="accent2">
                  <a:lumMod val="50000"/>
                </a:schemeClr>
              </a:buClr>
              <a:defRPr/>
            </a:pPr>
            <a:endParaRPr lang="en-US" sz="2800" dirty="0" smtClean="0">
              <a:latin typeface="Arial" panose="020B0604020202020204" pitchFamily="34" charset="0"/>
              <a:cs typeface="Arial" panose="020B0604020202020204" pitchFamily="34" charset="0"/>
            </a:endParaRPr>
          </a:p>
          <a:p>
            <a:pPr marL="457200" lvl="1" indent="0" eaLnBrk="1" hangingPunct="1">
              <a:buClr>
                <a:schemeClr val="accent2">
                  <a:lumMod val="50000"/>
                </a:schemeClr>
              </a:buClr>
              <a:buNone/>
              <a:defRPr/>
            </a:pPr>
            <a:endParaRPr lang="en-CA" sz="2400" dirty="0" smtClean="0">
              <a:solidFill>
                <a:schemeClr val="accent2">
                  <a:lumMod val="50000"/>
                </a:schemeClr>
              </a:solidFill>
            </a:endParaRPr>
          </a:p>
        </p:txBody>
      </p:sp>
      <p:pic>
        <p:nvPicPr>
          <p:cNvPr id="49156" name="Picture 10" descr="prescription_dr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8542" y="3352800"/>
            <a:ext cx="1476829" cy="124517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descr="na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7571" y="685800"/>
            <a:ext cx="14478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52400" y="3810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lvl="0" algn="ctr" eaLnBrk="1" hangingPunct="1">
              <a:defRPr/>
            </a:pPr>
            <a:r>
              <a:rPr lang="en-US" sz="3600" b="1" dirty="0">
                <a:solidFill>
                  <a:srgbClr val="0DBFD5"/>
                </a:solidFill>
                <a:latin typeface="Arial" charset="0"/>
                <a:ea typeface="+mn-ea"/>
                <a:cs typeface="+mn-cs"/>
              </a:rPr>
              <a:t>Cancer Treatment</a:t>
            </a:r>
          </a:p>
        </p:txBody>
      </p:sp>
      <p:sp>
        <p:nvSpPr>
          <p:cNvPr id="7171" name="Rectangle 3"/>
          <p:cNvSpPr>
            <a:spLocks noGrp="1" noChangeArrowheads="1"/>
          </p:cNvSpPr>
          <p:nvPr>
            <p:ph idx="1"/>
          </p:nvPr>
        </p:nvSpPr>
        <p:spPr>
          <a:xfrm>
            <a:off x="609600" y="1447800"/>
            <a:ext cx="8839200" cy="3484031"/>
          </a:xfrm>
        </p:spPr>
        <p:txBody>
          <a:bodyPr wrap="square">
            <a:spAutoFit/>
          </a:bodyPr>
          <a:lstStyle/>
          <a:p>
            <a:pPr marL="0" indent="0" eaLnBrk="1" hangingPunct="1">
              <a:lnSpc>
                <a:spcPct val="80000"/>
              </a:lnSpc>
              <a:buClr>
                <a:srgbClr val="3C3C77"/>
              </a:buClr>
              <a:buNone/>
              <a:defRPr/>
            </a:pPr>
            <a:r>
              <a:rPr lang="en-US" altLang="en-US" sz="2800" dirty="0">
                <a:latin typeface="Arial" panose="020B0604020202020204" pitchFamily="34" charset="0"/>
                <a:cs typeface="Arial" panose="020B0604020202020204" pitchFamily="34" charset="0"/>
              </a:rPr>
              <a:t>T</a:t>
            </a:r>
            <a:r>
              <a:rPr lang="en-US" altLang="en-US" sz="2800" dirty="0" smtClean="0">
                <a:latin typeface="Arial" panose="020B0604020202020204" pitchFamily="34" charset="0"/>
                <a:cs typeface="Arial" panose="020B0604020202020204" pitchFamily="34" charset="0"/>
              </a:rPr>
              <a:t>reatments for cancer are: </a:t>
            </a:r>
          </a:p>
          <a:p>
            <a:pPr marL="900113" lvl="1" indent="-363538" eaLnBrk="1" hangingPunct="1">
              <a:lnSpc>
                <a:spcPct val="80000"/>
              </a:lnSpc>
              <a:spcAft>
                <a:spcPts val="600"/>
              </a:spcAft>
              <a:buClr>
                <a:srgbClr val="3C3C77"/>
              </a:buClr>
              <a:buFont typeface="Arial" panose="020B0604020202020204" pitchFamily="34" charset="0"/>
              <a:buChar char="•"/>
              <a:defRPr/>
            </a:pPr>
            <a:r>
              <a:rPr lang="en-US" altLang="en-US" sz="2600" dirty="0" smtClean="0">
                <a:latin typeface="Arial" panose="020B0604020202020204" pitchFamily="34" charset="0"/>
                <a:cs typeface="Arial" panose="020B0604020202020204" pitchFamily="34" charset="0"/>
              </a:rPr>
              <a:t>Surgery</a:t>
            </a:r>
            <a:endParaRPr lang="en-US" altLang="en-US" sz="2600" dirty="0">
              <a:latin typeface="Arial" panose="020B0604020202020204" pitchFamily="34" charset="0"/>
              <a:cs typeface="Arial" panose="020B0604020202020204" pitchFamily="34" charset="0"/>
            </a:endParaRPr>
          </a:p>
          <a:p>
            <a:pPr marL="900113" lvl="1" indent="-363538" eaLnBrk="1" hangingPunct="1">
              <a:lnSpc>
                <a:spcPct val="80000"/>
              </a:lnSpc>
              <a:spcAft>
                <a:spcPts val="600"/>
              </a:spcAft>
              <a:buClr>
                <a:srgbClr val="3C3C77"/>
              </a:buClr>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R</a:t>
            </a:r>
            <a:r>
              <a:rPr lang="en-US" altLang="en-US" sz="2600" dirty="0" smtClean="0">
                <a:latin typeface="Arial" panose="020B0604020202020204" pitchFamily="34" charset="0"/>
                <a:cs typeface="Arial" panose="020B0604020202020204" pitchFamily="34" charset="0"/>
              </a:rPr>
              <a:t>adiation therapy </a:t>
            </a:r>
          </a:p>
          <a:p>
            <a:pPr marL="900113" lvl="1" indent="-363538" eaLnBrk="1" hangingPunct="1">
              <a:lnSpc>
                <a:spcPct val="80000"/>
              </a:lnSpc>
              <a:spcAft>
                <a:spcPts val="600"/>
              </a:spcAft>
              <a:buClr>
                <a:srgbClr val="3C3C77"/>
              </a:buClr>
              <a:buFont typeface="Arial" panose="020B0604020202020204" pitchFamily="34" charset="0"/>
              <a:buChar char="•"/>
              <a:defRPr/>
            </a:pPr>
            <a:r>
              <a:rPr lang="en-US" altLang="en-US" sz="2600" dirty="0">
                <a:latin typeface="Arial" panose="020B0604020202020204" pitchFamily="34" charset="0"/>
                <a:cs typeface="Arial" panose="020B0604020202020204" pitchFamily="34" charset="0"/>
              </a:rPr>
              <a:t>S</a:t>
            </a:r>
            <a:r>
              <a:rPr lang="en-US" altLang="en-US" sz="2600" dirty="0" smtClean="0">
                <a:latin typeface="Arial" panose="020B0604020202020204" pitchFamily="34" charset="0"/>
                <a:cs typeface="Arial" panose="020B0604020202020204" pitchFamily="34" charset="0"/>
              </a:rPr>
              <a:t>ystemic therapy </a:t>
            </a:r>
          </a:p>
          <a:p>
            <a:pPr marL="900113" lvl="1" indent="-363538" eaLnBrk="1" hangingPunct="1">
              <a:lnSpc>
                <a:spcPct val="80000"/>
              </a:lnSpc>
              <a:spcAft>
                <a:spcPts val="600"/>
              </a:spcAft>
              <a:buClr>
                <a:srgbClr val="3C3C77"/>
              </a:buClr>
              <a:buFont typeface="Arial" panose="020B0604020202020204" pitchFamily="34" charset="0"/>
              <a:buChar char="•"/>
              <a:defRPr/>
            </a:pPr>
            <a:r>
              <a:rPr lang="en-CA" altLang="en-US" sz="2600" dirty="0" smtClean="0">
                <a:latin typeface="Arial" panose="020B0604020202020204" pitchFamily="34" charset="0"/>
                <a:cs typeface="Arial" panose="020B0604020202020204" pitchFamily="34" charset="0"/>
              </a:rPr>
              <a:t>Smoking Cessation</a:t>
            </a:r>
            <a:endParaRPr lang="en-US" altLang="en-US" sz="2600" dirty="0" smtClean="0">
              <a:latin typeface="Arial" panose="020B0604020202020204" pitchFamily="34" charset="0"/>
              <a:cs typeface="Arial" panose="020B0604020202020204" pitchFamily="34" charset="0"/>
            </a:endParaRPr>
          </a:p>
          <a:p>
            <a:pPr marL="536575" lvl="1" indent="0" eaLnBrk="1" hangingPunct="1">
              <a:lnSpc>
                <a:spcPct val="80000"/>
              </a:lnSpc>
              <a:buClr>
                <a:srgbClr val="3C3C77"/>
              </a:buClr>
              <a:buNone/>
              <a:defRPr/>
            </a:pPr>
            <a:endParaRPr lang="en-US" altLang="en-US" sz="2000" dirty="0" smtClean="0">
              <a:latin typeface="Arial" panose="020B0604020202020204" pitchFamily="34" charset="0"/>
              <a:cs typeface="Arial" panose="020B0604020202020204" pitchFamily="34" charset="0"/>
            </a:endParaRPr>
          </a:p>
          <a:p>
            <a:pPr marL="0" indent="0">
              <a:lnSpc>
                <a:spcPct val="80000"/>
              </a:lnSpc>
              <a:buClr>
                <a:srgbClr val="3C3C77"/>
              </a:buClr>
              <a:buNone/>
              <a:defRPr/>
            </a:pPr>
            <a:r>
              <a:rPr lang="en-CA" altLang="en-US" sz="2800" dirty="0" smtClean="0">
                <a:latin typeface="Arial" panose="020B0604020202020204" pitchFamily="34" charset="0"/>
                <a:cs typeface="Arial" panose="020B0604020202020204" pitchFamily="34" charset="0"/>
              </a:rPr>
              <a:t>Smoking Cessation is a part of </a:t>
            </a:r>
            <a:r>
              <a:rPr lang="en-CA" altLang="en-US" sz="2800" dirty="0">
                <a:latin typeface="Arial" panose="020B0604020202020204" pitchFamily="34" charset="0"/>
                <a:cs typeface="Arial" panose="020B0604020202020204" pitchFamily="34" charset="0"/>
              </a:rPr>
              <a:t>cancer </a:t>
            </a:r>
            <a:r>
              <a:rPr lang="en-CA" altLang="en-US" sz="2800" dirty="0" smtClean="0">
                <a:latin typeface="Arial" panose="020B0604020202020204" pitchFamily="34" charset="0"/>
                <a:cs typeface="Arial" panose="020B0604020202020204" pitchFamily="34" charset="0"/>
              </a:rPr>
              <a:t>treatment </a:t>
            </a:r>
          </a:p>
          <a:p>
            <a:pPr marL="892175" indent="-357188">
              <a:lnSpc>
                <a:spcPct val="80000"/>
              </a:lnSpc>
              <a:buClr>
                <a:srgbClr val="3C3C77"/>
              </a:buClr>
              <a:defRPr/>
            </a:pPr>
            <a:r>
              <a:rPr lang="en-US" altLang="en-US" sz="2600" dirty="0" smtClean="0">
                <a:latin typeface="Arial" panose="020B0604020202020204" pitchFamily="34" charset="0"/>
                <a:cs typeface="Arial" panose="020B0604020202020204" pitchFamily="34" charset="0"/>
              </a:rPr>
              <a:t>If you use recreational tobacco: Stop smoking</a:t>
            </a:r>
            <a:endParaRPr lang="en-CA" altLang="en-US" sz="2600" b="1" i="1" dirty="0">
              <a:latin typeface="Arial" panose="020B0604020202020204" pitchFamily="34" charset="0"/>
              <a:cs typeface="Arial" panose="020B0604020202020204" pitchFamily="34" charset="0"/>
            </a:endParaRPr>
          </a:p>
        </p:txBody>
      </p:sp>
      <p:graphicFrame>
        <p:nvGraphicFramePr>
          <p:cNvPr id="7" name="Diagram 6"/>
          <p:cNvGraphicFramePr/>
          <p:nvPr>
            <p:extLst>
              <p:ext uri="{D42A27DB-BD31-4B8C-83A1-F6EECF244321}">
                <p14:modId xmlns:p14="http://schemas.microsoft.com/office/powerpoint/2010/main" val="898043897"/>
              </p:ext>
            </p:extLst>
          </p:nvPr>
        </p:nvGraphicFramePr>
        <p:xfrm>
          <a:off x="5010294" y="774264"/>
          <a:ext cx="4097420" cy="3094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81000" y="5029199"/>
            <a:ext cx="8223595" cy="1538883"/>
          </a:xfrm>
          <a:prstGeom prst="rect">
            <a:avLst/>
          </a:prstGeom>
          <a:noFill/>
        </p:spPr>
        <p:txBody>
          <a:bodyPr wrap="square" rtlCol="0">
            <a:spAutoFit/>
          </a:bodyPr>
          <a:lstStyle/>
          <a:p>
            <a:pPr>
              <a:spcAft>
                <a:spcPts val="1200"/>
              </a:spcAft>
            </a:pPr>
            <a:r>
              <a:rPr lang="en-US" sz="2800" dirty="0" smtClean="0">
                <a:ea typeface="Arial" charset="0"/>
                <a:cs typeface="Arial" charset="0"/>
              </a:rPr>
              <a:t>Stopping smoking at </a:t>
            </a:r>
            <a:r>
              <a:rPr lang="en-US" sz="2800" dirty="0">
                <a:ea typeface="Arial" charset="0"/>
                <a:cs typeface="Arial" charset="0"/>
              </a:rPr>
              <a:t>the time of cancer diagnosis </a:t>
            </a:r>
            <a:r>
              <a:rPr lang="en-US" sz="2800" dirty="0" smtClean="0">
                <a:ea typeface="Arial" charset="0"/>
                <a:cs typeface="Arial" charset="0"/>
              </a:rPr>
              <a:t>could lower </a:t>
            </a:r>
            <a:r>
              <a:rPr lang="en-US" sz="2800" dirty="0">
                <a:ea typeface="Arial" charset="0"/>
                <a:cs typeface="Arial" charset="0"/>
              </a:rPr>
              <a:t>the risk of death by up to 40% </a:t>
            </a:r>
          </a:p>
          <a:p>
            <a:pPr marL="0" lvl="1" algn="ctr"/>
            <a:r>
              <a:rPr lang="en-US" sz="2800" b="1" dirty="0">
                <a:ea typeface="Arial" charset="0"/>
                <a:cs typeface="Arial" charset="0"/>
              </a:rPr>
              <a:t>Smoking cessation is cancer </a:t>
            </a:r>
            <a:r>
              <a:rPr lang="en-US" sz="2800" b="1" dirty="0" smtClean="0">
                <a:ea typeface="Arial" charset="0"/>
                <a:cs typeface="Arial" charset="0"/>
              </a:rPr>
              <a:t>treatment</a:t>
            </a:r>
            <a:r>
              <a:rPr lang="en-US" sz="2800" dirty="0" smtClean="0"/>
              <a:t> </a:t>
            </a:r>
            <a:endParaRPr lang="en-US" sz="2800" dirty="0"/>
          </a:p>
        </p:txBody>
      </p:sp>
    </p:spTree>
    <p:extLst>
      <p:ext uri="{BB962C8B-B14F-4D97-AF65-F5344CB8AC3E}">
        <p14:creationId xmlns:p14="http://schemas.microsoft.com/office/powerpoint/2010/main" val="994270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1371600" y="304800"/>
            <a:ext cx="7391400" cy="1143000"/>
          </a:xfrm>
          <a:prstGeom prst="rect">
            <a:avLst/>
          </a:prstGeom>
        </p:spPr>
        <p:txBody>
          <a:bodyPr>
            <a:noAutofit/>
          </a:bodyPr>
          <a:lstStyle/>
          <a:p>
            <a:pPr algn="ctr" eaLnBrk="1" hangingPunct="1">
              <a:defRPr/>
            </a:pPr>
            <a:r>
              <a:rPr lang="en-US" sz="3600" b="1" dirty="0">
                <a:solidFill>
                  <a:srgbClr val="0DBFD5"/>
                </a:solidFill>
                <a:latin typeface="Arial" charset="0"/>
              </a:rPr>
              <a:t>Why do we mention to </a:t>
            </a:r>
            <a:r>
              <a:rPr lang="ja-JP" altLang="en-US" sz="3600" b="1" dirty="0">
                <a:solidFill>
                  <a:srgbClr val="0DBFD5"/>
                </a:solidFill>
                <a:latin typeface="Arial" charset="0"/>
              </a:rPr>
              <a:t>“</a:t>
            </a:r>
            <a:r>
              <a:rPr lang="en-US" altLang="ja-JP" sz="3600" b="1" dirty="0">
                <a:solidFill>
                  <a:srgbClr val="0DBFD5"/>
                </a:solidFill>
                <a:latin typeface="Arial" charset="0"/>
              </a:rPr>
              <a:t>drink plenty of fluids</a:t>
            </a:r>
            <a:r>
              <a:rPr lang="ja-JP" altLang="en-US" sz="3600" b="1" dirty="0">
                <a:solidFill>
                  <a:srgbClr val="0DBFD5"/>
                </a:solidFill>
                <a:latin typeface="Arial" charset="0"/>
              </a:rPr>
              <a:t>”</a:t>
            </a:r>
            <a:r>
              <a:rPr lang="en-US" altLang="ja-JP" sz="3600" b="1" dirty="0">
                <a:solidFill>
                  <a:srgbClr val="0DBFD5"/>
                </a:solidFill>
                <a:latin typeface="Arial" charset="0"/>
              </a:rPr>
              <a:t>?</a:t>
            </a:r>
            <a:endParaRPr lang="en-US" sz="3600" b="1" dirty="0">
              <a:solidFill>
                <a:srgbClr val="0DBFD5"/>
              </a:solidFill>
              <a:latin typeface="Arial" charset="0"/>
            </a:endParaRPr>
          </a:p>
        </p:txBody>
      </p:sp>
      <p:sp>
        <p:nvSpPr>
          <p:cNvPr id="48131" name="Rectangle 3"/>
          <p:cNvSpPr>
            <a:spLocks noGrp="1" noChangeArrowheads="1"/>
          </p:cNvSpPr>
          <p:nvPr>
            <p:ph type="body" idx="4294967295"/>
          </p:nvPr>
        </p:nvSpPr>
        <p:spPr>
          <a:xfrm>
            <a:off x="914400" y="1676400"/>
            <a:ext cx="7696200" cy="4800600"/>
          </a:xfrm>
          <a:prstGeom prst="rect">
            <a:avLst/>
          </a:prstGeom>
        </p:spPr>
        <p:txBody>
          <a:bodyPr/>
          <a:lstStyle/>
          <a:p>
            <a:pPr marL="0" indent="0" eaLnBrk="1" hangingPunct="1">
              <a:buClr>
                <a:schemeClr val="accent2">
                  <a:lumMod val="50000"/>
                </a:schemeClr>
              </a:buClr>
              <a:buNone/>
              <a:defRPr/>
            </a:pPr>
            <a:r>
              <a:rPr lang="en-US" sz="2800" dirty="0" smtClean="0">
                <a:latin typeface="Arial" panose="020B0604020202020204" pitchFamily="34" charset="0"/>
                <a:cs typeface="Arial" panose="020B0604020202020204" pitchFamily="34" charset="0"/>
              </a:rPr>
              <a:t>Water and fluids are important to health</a:t>
            </a:r>
          </a:p>
          <a:p>
            <a:pPr marL="282575" indent="-282575" eaLnBrk="1" hangingPunct="1">
              <a:buClr>
                <a:schemeClr val="accent2">
                  <a:lumMod val="50000"/>
                </a:schemeClr>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0" indent="0" eaLnBrk="1" hangingPunct="1">
              <a:buClr>
                <a:schemeClr val="accent2">
                  <a:lumMod val="50000"/>
                </a:schemeClr>
              </a:buClr>
              <a:buFont typeface="Wingdings" pitchFamily="2" charset="2"/>
              <a:buNone/>
              <a:defRPr/>
            </a:pPr>
            <a:r>
              <a:rPr lang="en-US" sz="2800" b="1" dirty="0" smtClean="0">
                <a:latin typeface="Arial" panose="020B0604020202020204" pitchFamily="34" charset="0"/>
                <a:cs typeface="Arial" panose="020B0604020202020204" pitchFamily="34" charset="0"/>
              </a:rPr>
              <a:t>Staying hydrated helps with:</a:t>
            </a:r>
          </a:p>
          <a:p>
            <a:pPr marL="363538" lvl="1" indent="-363538" eaLnBrk="1" hangingPunct="1">
              <a:buClr>
                <a:schemeClr val="accent2">
                  <a:lumMod val="50000"/>
                </a:schemeClr>
              </a:buClr>
              <a:buFont typeface="Arial" pitchFamily="34" charset="0"/>
              <a:buChar char="•"/>
              <a:defRPr/>
            </a:pPr>
            <a:r>
              <a:rPr lang="en-US" dirty="0" smtClean="0">
                <a:latin typeface="Arial" panose="020B0604020202020204" pitchFamily="34" charset="0"/>
                <a:cs typeface="Arial" panose="020B0604020202020204" pitchFamily="34" charset="0"/>
              </a:rPr>
              <a:t>Nausea</a:t>
            </a:r>
            <a:endParaRPr lang="en-US" dirty="0">
              <a:latin typeface="Arial" panose="020B0604020202020204" pitchFamily="34" charset="0"/>
              <a:cs typeface="Arial" panose="020B0604020202020204" pitchFamily="34" charset="0"/>
            </a:endParaRPr>
          </a:p>
          <a:p>
            <a:pPr marL="363538" lvl="1" indent="-363538" eaLnBrk="1" hangingPunct="1">
              <a:buClr>
                <a:schemeClr val="accent2">
                  <a:lumMod val="50000"/>
                </a:schemeClr>
              </a:buClr>
              <a:buFont typeface="Arial" pitchFamily="34" charset="0"/>
              <a:buChar char="•"/>
              <a:defRPr/>
            </a:pPr>
            <a:r>
              <a:rPr lang="en-US" dirty="0" smtClean="0">
                <a:latin typeface="Arial" panose="020B0604020202020204" pitchFamily="34" charset="0"/>
                <a:cs typeface="Arial" panose="020B0604020202020204" pitchFamily="34" charset="0"/>
              </a:rPr>
              <a:t>Dry mouth</a:t>
            </a:r>
          </a:p>
          <a:p>
            <a:pPr marL="363538" lvl="1" indent="-363538" eaLnBrk="1" hangingPunct="1">
              <a:buClr>
                <a:schemeClr val="accent2">
                  <a:lumMod val="50000"/>
                </a:schemeClr>
              </a:buClr>
              <a:buFont typeface="Arial" pitchFamily="34" charset="0"/>
              <a:buChar char="•"/>
              <a:defRPr/>
            </a:pPr>
            <a:r>
              <a:rPr lang="en-US" dirty="0" smtClean="0">
                <a:latin typeface="Arial" panose="020B0604020202020204" pitchFamily="34" charset="0"/>
                <a:cs typeface="Arial" panose="020B0604020202020204" pitchFamily="34" charset="0"/>
              </a:rPr>
              <a:t>Diarrhea or Constipation</a:t>
            </a:r>
          </a:p>
          <a:p>
            <a:pPr marL="363538" lvl="1" indent="-363538" eaLnBrk="1" hangingPunct="1">
              <a:buClr>
                <a:schemeClr val="accent2">
                  <a:lumMod val="50000"/>
                </a:schemeClr>
              </a:buClr>
              <a:buFont typeface="Arial" pitchFamily="34" charset="0"/>
              <a:buChar char="•"/>
              <a:defRPr/>
            </a:pPr>
            <a:r>
              <a:rPr lang="en-US" dirty="0" smtClean="0">
                <a:latin typeface="Arial" panose="020B0604020202020204" pitchFamily="34" charset="0"/>
                <a:cs typeface="Arial" panose="020B0604020202020204" pitchFamily="34" charset="0"/>
              </a:rPr>
              <a:t>Fatigue</a:t>
            </a:r>
            <a:endParaRPr lang="en-US" dirty="0">
              <a:latin typeface="Arial" panose="020B0604020202020204" pitchFamily="34" charset="0"/>
              <a:cs typeface="Arial" panose="020B0604020202020204" pitchFamily="34" charset="0"/>
            </a:endParaRPr>
          </a:p>
          <a:p>
            <a:pPr marL="363538" lvl="1" indent="-363538" eaLnBrk="1" hangingPunct="1">
              <a:buClr>
                <a:schemeClr val="accent2">
                  <a:lumMod val="50000"/>
                </a:schemeClr>
              </a:buClr>
              <a:buFont typeface="Arial" pitchFamily="34" charset="0"/>
              <a:buChar char="•"/>
              <a:defRPr/>
            </a:pPr>
            <a:r>
              <a:rPr lang="en-US" dirty="0" smtClean="0">
                <a:latin typeface="Arial" panose="020B0604020202020204" pitchFamily="34" charset="0"/>
                <a:cs typeface="Arial" panose="020B0604020202020204" pitchFamily="34" charset="0"/>
              </a:rPr>
              <a:t>Dry skin</a:t>
            </a:r>
          </a:p>
          <a:p>
            <a:pPr marL="363538" lvl="1" indent="-363538" eaLnBrk="1" hangingPunct="1">
              <a:buClr>
                <a:schemeClr val="accent2">
                  <a:lumMod val="50000"/>
                </a:schemeClr>
              </a:buClr>
              <a:buFont typeface="Arial" pitchFamily="34" charset="0"/>
              <a:buChar char="•"/>
              <a:defRPr/>
            </a:pPr>
            <a:r>
              <a:rPr lang="en-US" dirty="0" smtClean="0">
                <a:latin typeface="Arial" panose="020B0604020202020204" pitchFamily="34" charset="0"/>
                <a:cs typeface="Arial" panose="020B0604020202020204" pitchFamily="34" charset="0"/>
              </a:rPr>
              <a:t>Easier to start your IV</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Rot="1" noChangeArrowheads="1"/>
          </p:cNvSpPr>
          <p:nvPr>
            <p:ph type="title" idx="4294967295"/>
          </p:nvPr>
        </p:nvSpPr>
        <p:spPr>
          <a:xfrm>
            <a:off x="1215571" y="152400"/>
            <a:ext cx="7924800" cy="1295400"/>
          </a:xfrm>
          <a:prstGeom prst="rect">
            <a:avLst/>
          </a:prstGeom>
        </p:spPr>
        <p:txBody>
          <a:bodyPr>
            <a:normAutofit fontScale="90000"/>
          </a:bodyPr>
          <a:lstStyle/>
          <a:p>
            <a:pPr algn="ctr" eaLnBrk="1" hangingPunct="1">
              <a:defRPr/>
            </a:pPr>
            <a:r>
              <a:rPr lang="en-US" sz="3600" b="1" dirty="0" smtClean="0">
                <a:solidFill>
                  <a:srgbClr val="0DBFD5"/>
                </a:solidFill>
                <a:latin typeface="Arial" charset="0"/>
              </a:rPr>
              <a:t>Natural </a:t>
            </a:r>
            <a:r>
              <a:rPr lang="en-US" sz="3600" b="1" dirty="0">
                <a:solidFill>
                  <a:srgbClr val="0DBFD5"/>
                </a:solidFill>
                <a:latin typeface="Arial" charset="0"/>
              </a:rPr>
              <a:t>Health Products (NHPs</a:t>
            </a:r>
            <a:r>
              <a:rPr lang="en-US" sz="3600" b="1" dirty="0" smtClean="0">
                <a:solidFill>
                  <a:srgbClr val="0DBFD5"/>
                </a:solidFill>
                <a:latin typeface="Arial" charset="0"/>
              </a:rPr>
              <a:t>): Are </a:t>
            </a:r>
            <a:r>
              <a:rPr lang="en-US" sz="3600" b="1" dirty="0">
                <a:solidFill>
                  <a:srgbClr val="0DBFD5"/>
                </a:solidFill>
                <a:latin typeface="Arial" charset="0"/>
              </a:rPr>
              <a:t>they safe during cancer treatment</a:t>
            </a:r>
            <a:r>
              <a:rPr lang="en-US" sz="3600" b="1" dirty="0" smtClean="0">
                <a:solidFill>
                  <a:srgbClr val="0DBFD5"/>
                </a:solidFill>
                <a:latin typeface="Arial" charset="0"/>
              </a:rPr>
              <a:t>?</a:t>
            </a:r>
            <a:endParaRPr lang="en-US" sz="3600" b="1" dirty="0">
              <a:solidFill>
                <a:srgbClr val="0DBFD5"/>
              </a:solidFill>
              <a:latin typeface="Arial" charset="0"/>
            </a:endParaRPr>
          </a:p>
        </p:txBody>
      </p:sp>
      <p:sp>
        <p:nvSpPr>
          <p:cNvPr id="283651" name="Rectangle 3"/>
          <p:cNvSpPr>
            <a:spLocks noGrp="1" noChangeArrowheads="1"/>
          </p:cNvSpPr>
          <p:nvPr>
            <p:ph type="body" idx="4294967295"/>
          </p:nvPr>
        </p:nvSpPr>
        <p:spPr>
          <a:xfrm>
            <a:off x="457200" y="1828800"/>
            <a:ext cx="8229600" cy="4495800"/>
          </a:xfrm>
          <a:prstGeom prst="rect">
            <a:avLst/>
          </a:prstGeom>
        </p:spPr>
        <p:txBody>
          <a:bodyPr>
            <a:normAutofit lnSpcReduction="10000"/>
          </a:bodyPr>
          <a:lstStyle/>
          <a:p>
            <a:pPr marL="0" indent="0" eaLnBrk="1" hangingPunct="1">
              <a:spcAft>
                <a:spcPts val="1200"/>
              </a:spcAft>
              <a:buClr>
                <a:schemeClr val="accent2">
                  <a:lumMod val="50000"/>
                </a:schemeClr>
              </a:buClr>
              <a:buFont typeface="Wingdings" pitchFamily="2" charset="2"/>
              <a:buNone/>
              <a:defRPr/>
            </a:pPr>
            <a:r>
              <a:rPr lang="en-US" sz="2800" b="1" dirty="0" smtClean="0">
                <a:latin typeface="Arial" panose="020B0604020202020204" pitchFamily="34" charset="0"/>
                <a:cs typeface="Arial" panose="020B0604020202020204" pitchFamily="34" charset="0"/>
              </a:rPr>
              <a:t>BC Cancer Recommendations:</a:t>
            </a:r>
            <a:r>
              <a:rPr lang="en-US" sz="2800" dirty="0" smtClean="0">
                <a:latin typeface="Arial" panose="020B0604020202020204" pitchFamily="34" charset="0"/>
                <a:cs typeface="Arial" panose="020B0604020202020204" pitchFamily="34" charset="0"/>
              </a:rPr>
              <a:t> </a:t>
            </a:r>
          </a:p>
          <a:p>
            <a:pPr marL="363538" indent="-363538" eaLnBrk="1" hangingPunct="1">
              <a:spcBef>
                <a:spcPts val="1200"/>
              </a:spcBef>
              <a:spcAft>
                <a:spcPts val="1200"/>
              </a:spcAft>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NHPs are </a:t>
            </a:r>
            <a:r>
              <a:rPr lang="en-US" sz="2800" b="1" dirty="0" smtClean="0">
                <a:latin typeface="Arial" panose="020B0604020202020204" pitchFamily="34" charset="0"/>
                <a:cs typeface="Arial" panose="020B0604020202020204" pitchFamily="34" charset="0"/>
              </a:rPr>
              <a:t>NOT recommended </a:t>
            </a:r>
            <a:r>
              <a:rPr lang="en-US" sz="2800" dirty="0" smtClean="0">
                <a:latin typeface="Arial" panose="020B0604020202020204" pitchFamily="34" charset="0"/>
                <a:cs typeface="Arial" panose="020B0604020202020204" pitchFamily="34" charset="0"/>
              </a:rPr>
              <a:t>during cancer treatment.</a:t>
            </a:r>
          </a:p>
          <a:p>
            <a:pPr marL="363538" indent="-363538" eaLnBrk="1" hangingPunct="1">
              <a:spcBef>
                <a:spcPts val="1200"/>
              </a:spcBef>
              <a:spcAft>
                <a:spcPts val="1200"/>
              </a:spcAft>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There is not enough scientific evidence at this time about the safety of using NHPs during cancer treatment.</a:t>
            </a:r>
            <a:endParaRPr lang="en-US" sz="2800" dirty="0">
              <a:latin typeface="Arial" panose="020B0604020202020204" pitchFamily="34" charset="0"/>
              <a:cs typeface="Arial" panose="020B0604020202020204" pitchFamily="34" charset="0"/>
            </a:endParaRPr>
          </a:p>
          <a:p>
            <a:pPr marL="363538" indent="-363538" eaLnBrk="1" hangingPunct="1">
              <a:spcBef>
                <a:spcPts val="1200"/>
              </a:spcBef>
              <a:spcAft>
                <a:spcPts val="1200"/>
              </a:spcAft>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Please contact your doctor, pharmacist, nurse or dietitian for further discussion.</a:t>
            </a:r>
            <a:endParaRPr lang="en-US" sz="2800" dirty="0">
              <a:latin typeface="Arial" panose="020B0604020202020204" pitchFamily="34" charset="0"/>
              <a:cs typeface="Arial" panose="020B0604020202020204" pitchFamily="34" charset="0"/>
            </a:endParaRPr>
          </a:p>
          <a:p>
            <a:pPr marL="0" indent="0" eaLnBrk="1" hangingPunct="1">
              <a:buClr>
                <a:schemeClr val="accent2">
                  <a:lumMod val="50000"/>
                </a:schemeClr>
              </a:buClr>
              <a:defRPr/>
            </a:pPr>
            <a:endParaRPr lang="en-US" sz="2800" dirty="0" smtClean="0">
              <a:solidFill>
                <a:schemeClr val="accent2">
                  <a:lumMod val="50000"/>
                </a:schemeClr>
              </a:solidFill>
            </a:endParaRPr>
          </a:p>
          <a:p>
            <a:pPr eaLnBrk="1" hangingPunct="1">
              <a:buClr>
                <a:schemeClr val="accent2">
                  <a:lumMod val="50000"/>
                </a:schemeClr>
              </a:buClr>
              <a:buFont typeface="Wingdings" pitchFamily="2" charset="2"/>
              <a:buChar char="q"/>
              <a:defRPr/>
            </a:pPr>
            <a:endParaRPr lang="en-US" sz="2800" dirty="0" smtClean="0">
              <a:solidFill>
                <a:schemeClr val="accent2">
                  <a:lumMod val="50000"/>
                </a:schemeClr>
              </a:solidFill>
              <a:effectLst>
                <a:outerShdw blurRad="38100" dist="38100" dir="2700000" algn="tl">
                  <a:srgbClr val="C0C0C0"/>
                </a:outerShdw>
              </a:effectLst>
            </a:endParaRPr>
          </a:p>
        </p:txBody>
      </p:sp>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838200"/>
          </a:xfrm>
        </p:spPr>
        <p:txBody>
          <a:bodyPr/>
          <a:lstStyle/>
          <a:p>
            <a:pPr algn="ctr" eaLnBrk="1" hangingPunct="1">
              <a:defRPr/>
            </a:pPr>
            <a:r>
              <a:rPr lang="en-US" sz="3600" b="1" dirty="0">
                <a:solidFill>
                  <a:srgbClr val="0DBFD5"/>
                </a:solidFill>
                <a:latin typeface="Arial" charset="0"/>
              </a:rPr>
              <a:t>Safety </a:t>
            </a:r>
            <a:r>
              <a:rPr lang="en-US" sz="3600" b="1" dirty="0" smtClean="0">
                <a:solidFill>
                  <a:srgbClr val="0DBFD5"/>
                </a:solidFill>
                <a:latin typeface="Arial" charset="0"/>
              </a:rPr>
              <a:t>Precautions</a:t>
            </a:r>
            <a:endParaRPr lang="en-US" sz="3600" b="1" dirty="0">
              <a:solidFill>
                <a:srgbClr val="0DBFD5"/>
              </a:solidFill>
              <a:latin typeface="Arial" charset="0"/>
            </a:endParaRPr>
          </a:p>
        </p:txBody>
      </p:sp>
      <p:pic>
        <p:nvPicPr>
          <p:cNvPr id="52227" name="Picture 4" descr="safety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81000"/>
            <a:ext cx="12192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5429" y="1524000"/>
            <a:ext cx="8229600" cy="5133713"/>
          </a:xfrm>
          <a:prstGeom prst="rect">
            <a:avLst/>
          </a:prstGeom>
        </p:spPr>
        <p:txBody>
          <a:bodyPr>
            <a:spAutoFit/>
          </a:bodyPr>
          <a:lstStyle/>
          <a:p>
            <a:pPr marL="363538" indent="-363538" algn="l" eaLnBrk="1" hangingPunct="1">
              <a:lnSpc>
                <a:spcPct val="90000"/>
              </a:lnSpc>
              <a:buClr>
                <a:schemeClr val="accent2">
                  <a:lumMod val="50000"/>
                </a:schemeClr>
              </a:buClr>
              <a:buFont typeface="Arial" pitchFamily="34" charset="0"/>
              <a:buChar char="•"/>
              <a:defRPr/>
            </a:pPr>
            <a:r>
              <a:rPr lang="en-US" sz="2800" dirty="0"/>
              <a:t>Keep </a:t>
            </a:r>
            <a:r>
              <a:rPr lang="en-US" sz="2800" dirty="0" smtClean="0"/>
              <a:t>all drugs </a:t>
            </a:r>
            <a:r>
              <a:rPr lang="en-US" sz="2800" dirty="0"/>
              <a:t>out of reach of children</a:t>
            </a:r>
          </a:p>
          <a:p>
            <a:pPr marL="363538" indent="-363538" algn="l" eaLnBrk="1" hangingPunct="1">
              <a:lnSpc>
                <a:spcPct val="90000"/>
              </a:lnSpc>
              <a:buClr>
                <a:schemeClr val="accent2">
                  <a:lumMod val="50000"/>
                </a:schemeClr>
              </a:buClr>
              <a:buFont typeface="Arial" pitchFamily="34" charset="0"/>
              <a:buChar char="•"/>
              <a:defRPr/>
            </a:pPr>
            <a:endParaRPr lang="en-US" sz="1200" dirty="0"/>
          </a:p>
          <a:p>
            <a:pPr marL="363538" indent="-363538" algn="l" eaLnBrk="1" hangingPunct="1">
              <a:lnSpc>
                <a:spcPct val="90000"/>
              </a:lnSpc>
              <a:buClr>
                <a:schemeClr val="accent2">
                  <a:lumMod val="50000"/>
                </a:schemeClr>
              </a:buClr>
              <a:buFont typeface="Arial" pitchFamily="34" charset="0"/>
              <a:buChar char="•"/>
              <a:defRPr/>
            </a:pPr>
            <a:r>
              <a:rPr lang="en-US" sz="2800" dirty="0"/>
              <a:t>It </a:t>
            </a:r>
            <a:r>
              <a:rPr lang="en-US" sz="2800" dirty="0" smtClean="0"/>
              <a:t>may take </a:t>
            </a:r>
            <a:r>
              <a:rPr lang="en-US" sz="2800" dirty="0"/>
              <a:t>approximately 48 hours for your body to filter </a:t>
            </a:r>
            <a:r>
              <a:rPr lang="en-US" sz="2800" dirty="0" smtClean="0"/>
              <a:t>the drugs out</a:t>
            </a:r>
            <a:endParaRPr lang="en-US" sz="2800" dirty="0"/>
          </a:p>
          <a:p>
            <a:pPr marL="363538" indent="-363538" algn="l" eaLnBrk="1" hangingPunct="1">
              <a:lnSpc>
                <a:spcPct val="90000"/>
              </a:lnSpc>
              <a:buClr>
                <a:schemeClr val="accent2">
                  <a:lumMod val="50000"/>
                </a:schemeClr>
              </a:buClr>
              <a:buFont typeface="Arial" pitchFamily="34" charset="0"/>
              <a:buChar char="•"/>
              <a:defRPr/>
            </a:pPr>
            <a:endParaRPr lang="en-US" sz="1200" dirty="0"/>
          </a:p>
          <a:p>
            <a:pPr marL="363538" indent="-363538" algn="l" eaLnBrk="1" hangingPunct="1">
              <a:lnSpc>
                <a:spcPct val="90000"/>
              </a:lnSpc>
              <a:buClr>
                <a:schemeClr val="accent2">
                  <a:lumMod val="50000"/>
                </a:schemeClr>
              </a:buClr>
              <a:buFont typeface="Arial" pitchFamily="34" charset="0"/>
              <a:buChar char="•"/>
              <a:defRPr/>
            </a:pPr>
            <a:r>
              <a:rPr lang="en-US" sz="2800" dirty="0"/>
              <a:t>During that time, your body fluids (urine, vomit or semen) </a:t>
            </a:r>
            <a:r>
              <a:rPr lang="en-US" sz="2800" dirty="0" smtClean="0"/>
              <a:t>may carry </a:t>
            </a:r>
            <a:r>
              <a:rPr lang="en-US" sz="2800" dirty="0"/>
              <a:t>small amounts of drug waste</a:t>
            </a:r>
          </a:p>
          <a:p>
            <a:pPr marL="363538" indent="-363538" algn="l" eaLnBrk="1" hangingPunct="1">
              <a:lnSpc>
                <a:spcPct val="90000"/>
              </a:lnSpc>
              <a:buClr>
                <a:schemeClr val="accent2">
                  <a:lumMod val="50000"/>
                </a:schemeClr>
              </a:buClr>
              <a:buFont typeface="Arial" pitchFamily="34" charset="0"/>
              <a:buChar char="•"/>
              <a:defRPr/>
            </a:pPr>
            <a:endParaRPr lang="en-US" sz="1200" dirty="0"/>
          </a:p>
          <a:p>
            <a:pPr marL="363538" indent="-363538" algn="l" eaLnBrk="1" hangingPunct="1">
              <a:lnSpc>
                <a:spcPct val="90000"/>
              </a:lnSpc>
              <a:buClr>
                <a:schemeClr val="accent2">
                  <a:lumMod val="50000"/>
                </a:schemeClr>
              </a:buClr>
              <a:buFont typeface="Arial" pitchFamily="34" charset="0"/>
              <a:buChar char="•"/>
              <a:defRPr/>
            </a:pPr>
            <a:r>
              <a:rPr lang="en-US" sz="2800" dirty="0"/>
              <a:t>Exposure to this drug waste can irritate your skin and be harmful to others &amp; pets</a:t>
            </a:r>
          </a:p>
          <a:p>
            <a:pPr algn="l" eaLnBrk="1" hangingPunct="1">
              <a:lnSpc>
                <a:spcPct val="90000"/>
              </a:lnSpc>
              <a:buClr>
                <a:schemeClr val="accent2">
                  <a:lumMod val="50000"/>
                </a:schemeClr>
              </a:buClr>
              <a:defRPr/>
            </a:pPr>
            <a:endParaRPr lang="en-US" sz="2000" dirty="0"/>
          </a:p>
          <a:p>
            <a:pPr eaLnBrk="1" hangingPunct="1">
              <a:lnSpc>
                <a:spcPct val="90000"/>
              </a:lnSpc>
              <a:buClr>
                <a:schemeClr val="accent2">
                  <a:lumMod val="50000"/>
                </a:schemeClr>
              </a:buClr>
              <a:defRPr/>
            </a:pPr>
            <a:r>
              <a:rPr lang="en-US" sz="2800" b="1" dirty="0"/>
              <a:t>Resource: </a:t>
            </a:r>
          </a:p>
          <a:p>
            <a:pPr eaLnBrk="1" hangingPunct="1">
              <a:lnSpc>
                <a:spcPct val="90000"/>
              </a:lnSpc>
              <a:buClr>
                <a:schemeClr val="accent2">
                  <a:lumMod val="50000"/>
                </a:schemeClr>
              </a:buClr>
              <a:defRPr/>
            </a:pPr>
            <a:r>
              <a:rPr lang="en-US" sz="2800" b="1" dirty="0"/>
              <a:t>“Guidelines for Handling Cancer Drugs and Body Fluids in the Home”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57200"/>
            <a:ext cx="8229600" cy="685800"/>
          </a:xfrm>
        </p:spPr>
        <p:txBody>
          <a:bodyPr/>
          <a:lstStyle/>
          <a:p>
            <a:pPr algn="ctr" eaLnBrk="1" hangingPunct="1">
              <a:defRPr/>
            </a:pPr>
            <a:r>
              <a:rPr lang="en-US" sz="3600" b="1" dirty="0">
                <a:solidFill>
                  <a:srgbClr val="0DBFD5"/>
                </a:solidFill>
                <a:latin typeface="Arial" charset="0"/>
              </a:rPr>
              <a:t>M</a:t>
            </a:r>
            <a:r>
              <a:rPr lang="en-US" sz="3600" b="1" dirty="0" smtClean="0">
                <a:solidFill>
                  <a:srgbClr val="0DBFD5"/>
                </a:solidFill>
                <a:latin typeface="Arial" charset="0"/>
              </a:rPr>
              <a:t>ore </a:t>
            </a:r>
            <a:r>
              <a:rPr lang="en-US" sz="3600" b="1" dirty="0">
                <a:solidFill>
                  <a:srgbClr val="0DBFD5"/>
                </a:solidFill>
                <a:latin typeface="Arial" charset="0"/>
              </a:rPr>
              <a:t>P</a:t>
            </a:r>
            <a:r>
              <a:rPr lang="en-US" sz="3600" b="1" dirty="0" smtClean="0">
                <a:solidFill>
                  <a:srgbClr val="0DBFD5"/>
                </a:solidFill>
                <a:latin typeface="Arial" charset="0"/>
              </a:rPr>
              <a:t>recautions</a:t>
            </a:r>
            <a:endParaRPr lang="en-US" sz="3600" b="1" dirty="0">
              <a:solidFill>
                <a:srgbClr val="0DBFD5"/>
              </a:solidFill>
              <a:latin typeface="Arial" charset="0"/>
            </a:endParaRPr>
          </a:p>
        </p:txBody>
      </p:sp>
      <p:pic>
        <p:nvPicPr>
          <p:cNvPr id="53251" name="Picture 6" descr="Sexuality bookl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399" y="4849813"/>
            <a:ext cx="11096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8" descr="New CCS Chemo booklet 2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876800"/>
            <a:ext cx="1165225"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1"/>
          <p:cNvSpPr>
            <a:spLocks noChangeArrowheads="1"/>
          </p:cNvSpPr>
          <p:nvPr/>
        </p:nvSpPr>
        <p:spPr bwMode="auto">
          <a:xfrm>
            <a:off x="631371" y="1447800"/>
            <a:ext cx="7772400" cy="50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363538" indent="-363538" eaLnBrk="1" hangingPunct="1">
              <a:lnSpc>
                <a:spcPct val="80000"/>
              </a:lnSpc>
              <a:spcBef>
                <a:spcPct val="0"/>
              </a:spcBef>
              <a:buClr>
                <a:srgbClr val="3C3C77"/>
              </a:buClr>
              <a:buSzTx/>
              <a:buFont typeface="Arial" charset="0"/>
              <a:buChar char="•"/>
            </a:pPr>
            <a:r>
              <a:rPr lang="en-US" altLang="en-US" sz="2800" dirty="0"/>
              <a:t>Flushing toilet - lid down to prevent splashing</a:t>
            </a:r>
          </a:p>
          <a:p>
            <a:pPr marL="363538" indent="-363538" eaLnBrk="1" hangingPunct="1">
              <a:lnSpc>
                <a:spcPct val="80000"/>
              </a:lnSpc>
              <a:spcBef>
                <a:spcPct val="0"/>
              </a:spcBef>
              <a:buClr>
                <a:srgbClr val="3C3C77"/>
              </a:buClr>
              <a:buSzTx/>
              <a:buFont typeface="Arial" charset="0"/>
              <a:buChar char="•"/>
            </a:pPr>
            <a:endParaRPr lang="en-US" altLang="en-US" sz="1200" dirty="0"/>
          </a:p>
          <a:p>
            <a:pPr marL="363538" indent="-363538" eaLnBrk="1" hangingPunct="1">
              <a:spcBef>
                <a:spcPct val="0"/>
              </a:spcBef>
              <a:buClr>
                <a:srgbClr val="3C3C77"/>
              </a:buClr>
              <a:buSzTx/>
              <a:buFont typeface="Arial" charset="0"/>
              <a:buChar char="•"/>
            </a:pPr>
            <a:r>
              <a:rPr lang="en-US" altLang="en-US" sz="2800" dirty="0"/>
              <a:t>If </a:t>
            </a:r>
            <a:r>
              <a:rPr lang="en-US" altLang="en-US" sz="2800" dirty="0" smtClean="0"/>
              <a:t>treatment drugs </a:t>
            </a:r>
            <a:r>
              <a:rPr lang="en-US" altLang="en-US" sz="2800" dirty="0"/>
              <a:t>or body wastes splash on your skin - wash the area with soap and water</a:t>
            </a:r>
          </a:p>
          <a:p>
            <a:pPr marL="363538" indent="-363538" eaLnBrk="1" hangingPunct="1">
              <a:lnSpc>
                <a:spcPct val="80000"/>
              </a:lnSpc>
              <a:spcBef>
                <a:spcPct val="0"/>
              </a:spcBef>
              <a:buClr>
                <a:srgbClr val="3C3C77"/>
              </a:buClr>
              <a:buSzTx/>
              <a:buFont typeface="Arial" charset="0"/>
              <a:buChar char="•"/>
            </a:pPr>
            <a:endParaRPr lang="en-US" altLang="en-US" sz="1200" dirty="0"/>
          </a:p>
          <a:p>
            <a:pPr marL="363538" indent="-363538" eaLnBrk="1" hangingPunct="1">
              <a:lnSpc>
                <a:spcPct val="80000"/>
              </a:lnSpc>
              <a:spcBef>
                <a:spcPct val="0"/>
              </a:spcBef>
              <a:buClr>
                <a:srgbClr val="3C3C77"/>
              </a:buClr>
              <a:buSzTx/>
              <a:buFont typeface="Arial" charset="0"/>
              <a:buChar char="•"/>
            </a:pPr>
            <a:r>
              <a:rPr lang="en-US" altLang="en-US" sz="2800" dirty="0"/>
              <a:t>Use a condom during intercourse</a:t>
            </a:r>
          </a:p>
          <a:p>
            <a:pPr marL="363538" indent="-363538" eaLnBrk="1" hangingPunct="1">
              <a:lnSpc>
                <a:spcPct val="80000"/>
              </a:lnSpc>
              <a:spcBef>
                <a:spcPct val="0"/>
              </a:spcBef>
              <a:buClr>
                <a:srgbClr val="3C3C77"/>
              </a:buClr>
              <a:buSzTx/>
              <a:buFont typeface="Arial" charset="0"/>
              <a:buChar char="•"/>
            </a:pPr>
            <a:endParaRPr lang="en-US" altLang="en-US" sz="1200" dirty="0"/>
          </a:p>
          <a:p>
            <a:pPr marL="363538" indent="-363538" eaLnBrk="1" hangingPunct="1">
              <a:lnSpc>
                <a:spcPct val="90000"/>
              </a:lnSpc>
              <a:spcBef>
                <a:spcPct val="0"/>
              </a:spcBef>
              <a:buClr>
                <a:srgbClr val="3C3C77"/>
              </a:buClr>
              <a:buSzTx/>
              <a:buFont typeface="Arial" charset="0"/>
              <a:buChar char="•"/>
            </a:pPr>
            <a:r>
              <a:rPr lang="en-US" altLang="en-US" sz="2800" dirty="0"/>
              <a:t>Pregnancy and breast feeding should be avoided</a:t>
            </a:r>
          </a:p>
          <a:p>
            <a:pPr algn="ctr" eaLnBrk="1" hangingPunct="1">
              <a:lnSpc>
                <a:spcPct val="90000"/>
              </a:lnSpc>
              <a:spcBef>
                <a:spcPct val="0"/>
              </a:spcBef>
              <a:buClr>
                <a:srgbClr val="3C3C77"/>
              </a:buClr>
              <a:buSzTx/>
              <a:buFontTx/>
              <a:buNone/>
            </a:pPr>
            <a:endParaRPr lang="en-US" altLang="en-US" sz="2400" b="1" dirty="0"/>
          </a:p>
          <a:p>
            <a:pPr algn="ctr" eaLnBrk="1" hangingPunct="1">
              <a:lnSpc>
                <a:spcPct val="90000"/>
              </a:lnSpc>
              <a:spcBef>
                <a:spcPct val="0"/>
              </a:spcBef>
              <a:buClr>
                <a:srgbClr val="3C3C77"/>
              </a:buClr>
              <a:buSzTx/>
              <a:buFontTx/>
              <a:buNone/>
            </a:pPr>
            <a:r>
              <a:rPr lang="en-US" altLang="en-US" sz="2800" b="1" dirty="0"/>
              <a:t>Resources: </a:t>
            </a:r>
          </a:p>
          <a:p>
            <a:pPr algn="ctr" eaLnBrk="1" hangingPunct="1">
              <a:lnSpc>
                <a:spcPct val="90000"/>
              </a:lnSpc>
              <a:spcBef>
                <a:spcPct val="0"/>
              </a:spcBef>
              <a:buClr>
                <a:srgbClr val="3C3C77"/>
              </a:buClr>
              <a:buSzTx/>
              <a:buFontTx/>
              <a:buNone/>
            </a:pPr>
            <a:r>
              <a:rPr lang="en-US" altLang="en-US" sz="2400" b="1" dirty="0"/>
              <a:t>“Chemotherapy and other Drug Therapies” </a:t>
            </a:r>
            <a:endParaRPr lang="en-US" altLang="en-US" sz="2400" b="1" dirty="0" smtClean="0"/>
          </a:p>
          <a:p>
            <a:pPr algn="ctr" eaLnBrk="1" hangingPunct="1">
              <a:lnSpc>
                <a:spcPct val="90000"/>
              </a:lnSpc>
              <a:spcBef>
                <a:spcPct val="0"/>
              </a:spcBef>
              <a:buClr>
                <a:srgbClr val="3C3C77"/>
              </a:buClr>
              <a:buSzTx/>
              <a:buFontTx/>
              <a:buNone/>
            </a:pPr>
            <a:r>
              <a:rPr lang="en-US" altLang="en-US" sz="2400" b="1" dirty="0" smtClean="0"/>
              <a:t>and</a:t>
            </a:r>
          </a:p>
          <a:p>
            <a:pPr algn="ctr" eaLnBrk="1" hangingPunct="1">
              <a:lnSpc>
                <a:spcPct val="90000"/>
              </a:lnSpc>
              <a:spcBef>
                <a:spcPct val="0"/>
              </a:spcBef>
              <a:buClr>
                <a:srgbClr val="3C3C77"/>
              </a:buClr>
              <a:buSzTx/>
              <a:buFontTx/>
              <a:buNone/>
            </a:pPr>
            <a:r>
              <a:rPr lang="en-US" altLang="en-US" sz="2400" b="1" dirty="0" smtClean="0"/>
              <a:t> “</a:t>
            </a:r>
            <a:r>
              <a:rPr lang="en-US" altLang="en-US" sz="2400" b="1" dirty="0"/>
              <a:t>Sexuality and Cancer”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0" y="228600"/>
            <a:ext cx="6934200" cy="1143000"/>
          </a:xfrm>
          <a:prstGeom prst="rect">
            <a:avLst/>
          </a:prstGeom>
        </p:spPr>
        <p:txBody>
          <a:bodyPr>
            <a:normAutofit/>
          </a:bodyPr>
          <a:lstStyle/>
          <a:p>
            <a:pPr algn="ctr" eaLnBrk="1" hangingPunct="1">
              <a:defRPr/>
            </a:pPr>
            <a:r>
              <a:rPr lang="en-US" sz="3600" b="1" dirty="0" smtClean="0">
                <a:solidFill>
                  <a:srgbClr val="0DBFD5"/>
                </a:solidFill>
                <a:latin typeface="Arial" charset="0"/>
              </a:rPr>
              <a:t>When </a:t>
            </a:r>
            <a:r>
              <a:rPr lang="en-US" sz="3600" b="1" dirty="0">
                <a:solidFill>
                  <a:srgbClr val="0DBFD5"/>
                </a:solidFill>
                <a:latin typeface="Arial" charset="0"/>
              </a:rPr>
              <a:t>to </a:t>
            </a:r>
            <a:r>
              <a:rPr lang="en-US" sz="3600" b="1" dirty="0" smtClean="0">
                <a:solidFill>
                  <a:srgbClr val="0DBFD5"/>
                </a:solidFill>
                <a:latin typeface="Arial" charset="0"/>
              </a:rPr>
              <a:t>Call?</a:t>
            </a:r>
            <a:endParaRPr lang="en-US" sz="3600" b="1" dirty="0">
              <a:solidFill>
                <a:srgbClr val="0DBFD5"/>
              </a:solidFill>
              <a:latin typeface="Arial" charset="0"/>
            </a:endParaRPr>
          </a:p>
        </p:txBody>
      </p:sp>
      <p:sp>
        <p:nvSpPr>
          <p:cNvPr id="5" name="Text Placeholder 4"/>
          <p:cNvSpPr>
            <a:spLocks noGrp="1"/>
          </p:cNvSpPr>
          <p:nvPr>
            <p:ph type="body" idx="1"/>
          </p:nvPr>
        </p:nvSpPr>
        <p:spPr>
          <a:xfrm>
            <a:off x="609600" y="1278864"/>
            <a:ext cx="7848600" cy="639762"/>
          </a:xfrm>
        </p:spPr>
        <p:txBody>
          <a:bodyPr>
            <a:noAutofit/>
          </a:bodyPr>
          <a:lstStyle/>
          <a:p>
            <a:r>
              <a:rPr lang="en-US" sz="2800" u="sng" dirty="0">
                <a:latin typeface="Arial" panose="020B0604020202020204" pitchFamily="34" charset="0"/>
                <a:cs typeface="Arial" panose="020B0604020202020204" pitchFamily="34" charset="0"/>
              </a:rPr>
              <a:t>CALL</a:t>
            </a:r>
            <a:r>
              <a:rPr lang="en-US" sz="2800" dirty="0">
                <a:latin typeface="Arial" panose="020B0604020202020204" pitchFamily="34" charset="0"/>
                <a:cs typeface="Arial" panose="020B0604020202020204" pitchFamily="34" charset="0"/>
              </a:rPr>
              <a:t> if you have problems such as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6" name="Content Placeholder 5"/>
          <p:cNvSpPr>
            <a:spLocks noGrp="1"/>
          </p:cNvSpPr>
          <p:nvPr>
            <p:ph sz="half" idx="2"/>
          </p:nvPr>
        </p:nvSpPr>
        <p:spPr>
          <a:xfrm>
            <a:off x="457200" y="2174875"/>
            <a:ext cx="4040188" cy="2701925"/>
          </a:xfrm>
        </p:spPr>
        <p:txBody>
          <a:bodyPr>
            <a:normAutofit/>
          </a:bodyPr>
          <a:lstStyle/>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Fevers (≥ 38°C) and/or shaking, chills</a:t>
            </a:r>
          </a:p>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Mouth sores, mouth pain </a:t>
            </a:r>
          </a:p>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Uncontrolled nausea or vomiting</a:t>
            </a:r>
          </a:p>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Diarrhea </a:t>
            </a:r>
          </a:p>
        </p:txBody>
      </p:sp>
      <p:sp>
        <p:nvSpPr>
          <p:cNvPr id="7" name="Text Placeholder 6"/>
          <p:cNvSpPr>
            <a:spLocks noGrp="1"/>
          </p:cNvSpPr>
          <p:nvPr>
            <p:ph type="body" sz="quarter" idx="3"/>
          </p:nvPr>
        </p:nvSpPr>
        <p:spPr>
          <a:xfrm>
            <a:off x="457200" y="5410200"/>
            <a:ext cx="8305800" cy="1143000"/>
          </a:xfrm>
        </p:spPr>
        <p:txBody>
          <a:bodyPr>
            <a:noAutofit/>
          </a:bodyPr>
          <a:lstStyle/>
          <a:p>
            <a:pPr>
              <a:lnSpc>
                <a:spcPct val="80000"/>
              </a:lnSpc>
              <a:buClr>
                <a:schemeClr val="accent2">
                  <a:lumMod val="50000"/>
                </a:schemeClr>
              </a:buClr>
              <a:defRPr/>
            </a:pPr>
            <a:endParaRPr lang="en-US" dirty="0"/>
          </a:p>
          <a:p>
            <a:pPr>
              <a:lnSpc>
                <a:spcPct val="80000"/>
              </a:lnSpc>
              <a:spcAft>
                <a:spcPts val="600"/>
              </a:spcAft>
              <a:buClr>
                <a:schemeClr val="accent2">
                  <a:lumMod val="50000"/>
                </a:schemeClr>
              </a:buClr>
              <a:defRPr/>
            </a:pPr>
            <a:r>
              <a:rPr lang="en-US" sz="2800" dirty="0">
                <a:latin typeface="Arial" panose="020B0604020202020204" pitchFamily="34" charset="0"/>
                <a:cs typeface="Arial" panose="020B0604020202020204" pitchFamily="34" charset="0"/>
              </a:rPr>
              <a:t>CALL: </a:t>
            </a:r>
          </a:p>
          <a:p>
            <a:pPr marL="457200" indent="-369888">
              <a:lnSpc>
                <a:spcPct val="80000"/>
              </a:lnSpc>
              <a:spcAft>
                <a:spcPts val="600"/>
              </a:spcAft>
              <a:buClr>
                <a:schemeClr val="accent2">
                  <a:lumMod val="50000"/>
                </a:schemeClr>
              </a:buClr>
              <a:buFont typeface="Arial" pitchFamily="34" charset="0"/>
              <a:buChar char="•"/>
              <a:defRPr/>
            </a:pPr>
            <a:r>
              <a:rPr lang="en-US" b="0" dirty="0">
                <a:latin typeface="Arial" panose="020B0604020202020204" pitchFamily="34" charset="0"/>
                <a:cs typeface="Arial" panose="020B0604020202020204" pitchFamily="34" charset="0"/>
              </a:rPr>
              <a:t>Telephone Regional Centre’s Nursing Line during clinic hours (see new patient package for numbers)</a:t>
            </a:r>
          </a:p>
          <a:p>
            <a:pPr marL="457200" indent="-369888">
              <a:lnSpc>
                <a:spcPct val="80000"/>
              </a:lnSpc>
              <a:buClr>
                <a:schemeClr val="accent2">
                  <a:lumMod val="50000"/>
                </a:schemeClr>
              </a:buClr>
              <a:buFont typeface="Arial" pitchFamily="34" charset="0"/>
              <a:buChar char="•"/>
              <a:defRPr/>
            </a:pPr>
            <a:r>
              <a:rPr lang="en-US" b="0" dirty="0">
                <a:latin typeface="Arial" panose="020B0604020202020204" pitchFamily="34" charset="0"/>
                <a:cs typeface="Arial" panose="020B0604020202020204" pitchFamily="34" charset="0"/>
              </a:rPr>
              <a:t>On-call Doctor after clinic </a:t>
            </a:r>
            <a:r>
              <a:rPr lang="en-US" b="0" dirty="0" smtClean="0">
                <a:latin typeface="Arial" panose="020B0604020202020204" pitchFamily="34" charset="0"/>
                <a:cs typeface="Arial" panose="020B0604020202020204" pitchFamily="34" charset="0"/>
              </a:rPr>
              <a:t>hours</a:t>
            </a:r>
            <a:endParaRPr lang="en-CA" b="0" dirty="0">
              <a:latin typeface="Arial" panose="020B0604020202020204" pitchFamily="34" charset="0"/>
              <a:cs typeface="Arial" panose="020B0604020202020204" pitchFamily="34" charset="0"/>
            </a:endParaRPr>
          </a:p>
        </p:txBody>
      </p:sp>
      <p:sp>
        <p:nvSpPr>
          <p:cNvPr id="8" name="Content Placeholder 7"/>
          <p:cNvSpPr>
            <a:spLocks noGrp="1"/>
          </p:cNvSpPr>
          <p:nvPr>
            <p:ph sz="quarter" idx="4"/>
          </p:nvPr>
        </p:nvSpPr>
        <p:spPr>
          <a:xfrm>
            <a:off x="4645025" y="2174875"/>
            <a:ext cx="4041775" cy="2701925"/>
          </a:xfrm>
        </p:spPr>
        <p:txBody>
          <a:bodyPr/>
          <a:lstStyle/>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Constipation</a:t>
            </a:r>
          </a:p>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Abnormal bleeding or bruising</a:t>
            </a:r>
          </a:p>
          <a:p>
            <a:pPr marL="449263" indent="-361950">
              <a:lnSpc>
                <a:spcPct val="80000"/>
              </a:lnSpc>
              <a:spcBef>
                <a:spcPts val="1000"/>
              </a:spcBef>
              <a:buClr>
                <a:schemeClr val="accent2">
                  <a:lumMod val="50000"/>
                </a:schemeClr>
              </a:buClr>
              <a:defRPr/>
            </a:pPr>
            <a:r>
              <a:rPr lang="en-US" dirty="0">
                <a:latin typeface="Arial" panose="020B0604020202020204" pitchFamily="34" charset="0"/>
                <a:cs typeface="Arial" panose="020B0604020202020204" pitchFamily="34" charset="0"/>
              </a:rPr>
              <a:t>Painful IV site</a:t>
            </a:r>
          </a:p>
          <a:p>
            <a:pPr marL="449263" indent="-361950">
              <a:lnSpc>
                <a:spcPct val="80000"/>
              </a:lnSpc>
              <a:spcBef>
                <a:spcPts val="1000"/>
              </a:spcBef>
              <a:buClr>
                <a:schemeClr val="accent2">
                  <a:lumMod val="50000"/>
                </a:schemeClr>
              </a:buClr>
              <a:defRPr/>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and if you are not sure…</a:t>
            </a:r>
          </a:p>
          <a:p>
            <a:endParaRPr lang="en-US"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468313" y="1989138"/>
            <a:ext cx="2438400" cy="830997"/>
          </a:xfrm>
          <a:prstGeom prst="rect">
            <a:avLst/>
          </a:prstGeom>
          <a:solidFill>
            <a:schemeClr val="accent2"/>
          </a:solidFill>
          <a:ln w="9525">
            <a:solidFill>
              <a:schemeClr val="tx1"/>
            </a:solidFill>
            <a:miter lim="800000"/>
            <a:headEnd/>
            <a:tailEnd/>
          </a:ln>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ts val="1200"/>
              </a:spcBef>
              <a:buClrTx/>
              <a:buSzTx/>
              <a:buNone/>
            </a:pPr>
            <a:r>
              <a:rPr lang="en-US" altLang="en-US" sz="2400" b="1" dirty="0">
                <a:solidFill>
                  <a:schemeClr val="bg2"/>
                </a:solidFill>
                <a:ea typeface="ＭＳ Ｐゴシック" pitchFamily="34" charset="-128"/>
              </a:rPr>
              <a:t>Drug Information</a:t>
            </a:r>
          </a:p>
        </p:txBody>
      </p:sp>
      <p:sp>
        <p:nvSpPr>
          <p:cNvPr id="55299" name="Text Box 7"/>
          <p:cNvSpPr txBox="1">
            <a:spLocks noChangeArrowheads="1"/>
          </p:cNvSpPr>
          <p:nvPr/>
        </p:nvSpPr>
        <p:spPr bwMode="auto">
          <a:xfrm>
            <a:off x="457200" y="4043363"/>
            <a:ext cx="2438400" cy="1014413"/>
          </a:xfrm>
          <a:prstGeom prst="rect">
            <a:avLst/>
          </a:prstGeom>
          <a:solidFill>
            <a:schemeClr val="accent2"/>
          </a:solidFill>
          <a:ln w="9525">
            <a:solidFill>
              <a:schemeClr val="tx1"/>
            </a:solidFill>
            <a:miter lim="800000"/>
            <a:headEnd/>
            <a:tailEnd/>
          </a:ln>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50000"/>
              </a:spcBef>
              <a:buClrTx/>
              <a:buSzTx/>
              <a:buFontTx/>
              <a:buNone/>
            </a:pPr>
            <a:r>
              <a:rPr lang="en-US" altLang="en-US" sz="2400" b="1" dirty="0">
                <a:solidFill>
                  <a:schemeClr val="bg2"/>
                </a:solidFill>
                <a:ea typeface="ＭＳ Ｐゴシック" pitchFamily="34" charset="-128"/>
              </a:rPr>
              <a:t>Natural Health</a:t>
            </a:r>
          </a:p>
          <a:p>
            <a:pPr algn="ctr">
              <a:spcBef>
                <a:spcPct val="50000"/>
              </a:spcBef>
              <a:buClrTx/>
              <a:buSzTx/>
              <a:buFontTx/>
              <a:buNone/>
            </a:pPr>
            <a:r>
              <a:rPr lang="en-US" altLang="en-US" sz="2400" b="1" dirty="0">
                <a:solidFill>
                  <a:schemeClr val="bg2"/>
                </a:solidFill>
                <a:ea typeface="ＭＳ Ｐゴシック" pitchFamily="34" charset="-128"/>
              </a:rPr>
              <a:t>Products</a:t>
            </a:r>
          </a:p>
        </p:txBody>
      </p:sp>
      <p:sp>
        <p:nvSpPr>
          <p:cNvPr id="55300" name="Text Box 9"/>
          <p:cNvSpPr txBox="1">
            <a:spLocks noChangeArrowheads="1"/>
          </p:cNvSpPr>
          <p:nvPr/>
        </p:nvSpPr>
        <p:spPr bwMode="auto">
          <a:xfrm>
            <a:off x="6248400" y="1981200"/>
            <a:ext cx="2438400" cy="984885"/>
          </a:xfrm>
          <a:prstGeom prst="rect">
            <a:avLst/>
          </a:prstGeom>
          <a:solidFill>
            <a:schemeClr val="accent2"/>
          </a:solidFill>
          <a:ln w="9525">
            <a:solidFill>
              <a:schemeClr val="tx1"/>
            </a:solidFill>
            <a:miter lim="800000"/>
            <a:headEnd/>
            <a:tailEnd/>
          </a:ln>
        </p:spPr>
        <p:txBody>
          <a:bodyPr>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ts val="1200"/>
              </a:spcBef>
              <a:buClrTx/>
              <a:buSzTx/>
              <a:buNone/>
            </a:pPr>
            <a:r>
              <a:rPr lang="en-US" altLang="en-US" sz="2400" b="1" dirty="0">
                <a:solidFill>
                  <a:schemeClr val="bg2"/>
                </a:solidFill>
                <a:ea typeface="ＭＳ Ｐゴシック" pitchFamily="34" charset="-128"/>
              </a:rPr>
              <a:t>Side </a:t>
            </a:r>
            <a:endParaRPr lang="en-US" altLang="en-US" sz="2400" b="1" dirty="0" smtClean="0">
              <a:solidFill>
                <a:schemeClr val="bg2"/>
              </a:solidFill>
              <a:ea typeface="ＭＳ Ｐゴシック" pitchFamily="34" charset="-128"/>
            </a:endParaRPr>
          </a:p>
          <a:p>
            <a:pPr algn="ctr">
              <a:spcBef>
                <a:spcPts val="1200"/>
              </a:spcBef>
              <a:buClrTx/>
              <a:buSzTx/>
              <a:buNone/>
            </a:pPr>
            <a:r>
              <a:rPr lang="en-US" altLang="en-US" sz="2400" b="1" dirty="0" smtClean="0">
                <a:solidFill>
                  <a:schemeClr val="bg2"/>
                </a:solidFill>
                <a:ea typeface="ＭＳ Ｐゴシック" pitchFamily="34" charset="-128"/>
              </a:rPr>
              <a:t>Effects</a:t>
            </a:r>
          </a:p>
        </p:txBody>
      </p:sp>
      <p:sp>
        <p:nvSpPr>
          <p:cNvPr id="55301" name="Text Box 11"/>
          <p:cNvSpPr txBox="1">
            <a:spLocks noChangeArrowheads="1"/>
          </p:cNvSpPr>
          <p:nvPr/>
        </p:nvSpPr>
        <p:spPr bwMode="auto">
          <a:xfrm>
            <a:off x="6248400" y="4202966"/>
            <a:ext cx="2438400" cy="830997"/>
          </a:xfrm>
          <a:prstGeom prst="rect">
            <a:avLst/>
          </a:prstGeom>
          <a:solidFill>
            <a:schemeClr val="accent2"/>
          </a:solidFill>
          <a:ln w="9525">
            <a:solidFill>
              <a:schemeClr val="tx1"/>
            </a:solidFill>
            <a:miter lim="800000"/>
            <a:headEnd/>
            <a:tailEnd/>
          </a:ln>
        </p:spPr>
        <p:txBody>
          <a:bodyPr wrap="square">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ctr">
              <a:spcBef>
                <a:spcPct val="50000"/>
              </a:spcBef>
              <a:buClrTx/>
              <a:buSzTx/>
              <a:buFontTx/>
              <a:buNone/>
            </a:pPr>
            <a:r>
              <a:rPr lang="en-US" altLang="en-US" sz="2400" b="1" dirty="0">
                <a:solidFill>
                  <a:schemeClr val="bg2"/>
                </a:solidFill>
                <a:ea typeface="ＭＳ Ｐゴシック" pitchFamily="34" charset="-128"/>
              </a:rPr>
              <a:t>Drug </a:t>
            </a:r>
            <a:r>
              <a:rPr lang="en-US" altLang="en-US" sz="2400" b="1" dirty="0" smtClean="0">
                <a:solidFill>
                  <a:schemeClr val="bg2"/>
                </a:solidFill>
                <a:ea typeface="ＭＳ Ｐゴシック" pitchFamily="34" charset="-128"/>
              </a:rPr>
              <a:t>Interactions</a:t>
            </a:r>
          </a:p>
        </p:txBody>
      </p:sp>
      <p:pic>
        <p:nvPicPr>
          <p:cNvPr id="55302" name="Picture 15" descr="Pharmacis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981200"/>
            <a:ext cx="3052763" cy="30527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7" name="Rectangle 9"/>
          <p:cNvSpPr>
            <a:spLocks noChangeArrowheads="1"/>
          </p:cNvSpPr>
          <p:nvPr/>
        </p:nvSpPr>
        <p:spPr bwMode="auto">
          <a:xfrm>
            <a:off x="900113" y="457200"/>
            <a:ext cx="7272337" cy="646331"/>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defRPr/>
            </a:pPr>
            <a:r>
              <a:rPr lang="en-CA" altLang="en-US" sz="3600" b="1" dirty="0">
                <a:solidFill>
                  <a:srgbClr val="0DBFD5"/>
                </a:solidFill>
                <a:ea typeface="+mj-ea"/>
                <a:cs typeface="+mj-cs"/>
              </a:rPr>
              <a:t>Pharmacy Services</a:t>
            </a:r>
            <a:endParaRPr lang="en-US" altLang="en-US" sz="3600" b="1" dirty="0">
              <a:solidFill>
                <a:srgbClr val="0DBFD5"/>
              </a:solidFill>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76400" y="95071"/>
            <a:ext cx="7010400" cy="1200329"/>
          </a:xfrm>
          <a:prstGeom prst="rect">
            <a:avLst/>
          </a:prstGeom>
          <a:noFill/>
          <a:ln w="9525">
            <a:noFill/>
            <a:miter lim="800000"/>
            <a:headEnd/>
            <a:tailEnd/>
          </a:ln>
          <a:effectLst/>
        </p:spPr>
        <p:txBody>
          <a:bodyPr wrap="square">
            <a:spAutoFit/>
          </a:bodyPr>
          <a:lstStyle/>
          <a:p>
            <a:pPr eaLnBrk="1" hangingPunct="1">
              <a:defRPr/>
            </a:pPr>
            <a:r>
              <a:rPr lang="en-CA" sz="3600" b="1" dirty="0">
                <a:solidFill>
                  <a:srgbClr val="0DBFD5"/>
                </a:solidFill>
                <a:ea typeface="+mj-ea"/>
                <a:cs typeface="+mj-cs"/>
              </a:rPr>
              <a:t>Identification </a:t>
            </a:r>
            <a:r>
              <a:rPr lang="en-CA" sz="3600" b="1" dirty="0" smtClean="0">
                <a:solidFill>
                  <a:srgbClr val="0DBFD5"/>
                </a:solidFill>
                <a:ea typeface="+mj-ea"/>
                <a:cs typeface="+mj-cs"/>
              </a:rPr>
              <a:t>Required </a:t>
            </a:r>
            <a:r>
              <a:rPr lang="en-CA" sz="3600" b="1" dirty="0">
                <a:solidFill>
                  <a:srgbClr val="0DBFD5"/>
                </a:solidFill>
                <a:ea typeface="+mj-ea"/>
                <a:cs typeface="+mj-cs"/>
              </a:rPr>
              <a:t>for </a:t>
            </a:r>
            <a:r>
              <a:rPr lang="en-CA" sz="3600" b="1" dirty="0" smtClean="0">
                <a:solidFill>
                  <a:srgbClr val="0DBFD5"/>
                </a:solidFill>
                <a:ea typeface="+mj-ea"/>
                <a:cs typeface="+mj-cs"/>
              </a:rPr>
              <a:t>Drug Pick-up</a:t>
            </a:r>
            <a:endParaRPr lang="en-US" sz="3600" b="1" dirty="0">
              <a:solidFill>
                <a:srgbClr val="0DBFD5"/>
              </a:solidFill>
              <a:ea typeface="+mj-ea"/>
              <a:cs typeface="+mj-cs"/>
            </a:endParaRPr>
          </a:p>
        </p:txBody>
      </p:sp>
      <p:sp>
        <p:nvSpPr>
          <p:cNvPr id="56323" name="Rectangle 8"/>
          <p:cNvSpPr>
            <a:spLocks noChangeArrowheads="1"/>
          </p:cNvSpPr>
          <p:nvPr/>
        </p:nvSpPr>
        <p:spPr bwMode="auto">
          <a:xfrm>
            <a:off x="228600" y="1524000"/>
            <a:ext cx="8763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spcBef>
                <a:spcPct val="20000"/>
              </a:spcBef>
              <a:buClr>
                <a:schemeClr val="bg2"/>
              </a:buClr>
              <a:buSzPct val="75000"/>
              <a:buFont typeface="Wingdings" pitchFamily="2" charset="2"/>
              <a:buChar char="n"/>
              <a:defRPr sz="3200">
                <a:solidFill>
                  <a:schemeClr val="tx1"/>
                </a:solidFill>
                <a:latin typeface="Arial" charset="0"/>
              </a:defRPr>
            </a:lvl1pPr>
            <a:lvl2pPr algn="l">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lgn="l">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lgn="l">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lgn="l">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marL="363538" indent="-363538" eaLnBrk="1" hangingPunct="1">
              <a:spcBef>
                <a:spcPct val="0"/>
              </a:spcBef>
              <a:spcAft>
                <a:spcPts val="600"/>
              </a:spcAft>
              <a:buClr>
                <a:srgbClr val="3C3C77"/>
              </a:buClr>
              <a:buSzTx/>
              <a:buFont typeface="Arial" panose="020B0604020202020204" pitchFamily="34" charset="0"/>
              <a:buChar char="•"/>
            </a:pPr>
            <a:r>
              <a:rPr lang="en-US" altLang="en-US" sz="2800" dirty="0" smtClean="0"/>
              <a:t>Patient </a:t>
            </a:r>
            <a:r>
              <a:rPr lang="en-US" altLang="en-US" sz="2800" dirty="0"/>
              <a:t>ID required for every prescription </a:t>
            </a:r>
          </a:p>
          <a:p>
            <a:pPr marL="800100" lvl="1" indent="-342900" eaLnBrk="1" hangingPunct="1">
              <a:spcBef>
                <a:spcPct val="0"/>
              </a:spcBef>
              <a:spcAft>
                <a:spcPts val="1200"/>
              </a:spcAft>
              <a:buClr>
                <a:srgbClr val="3C3C77"/>
              </a:buClr>
              <a:buSzTx/>
              <a:buFont typeface="Arial" panose="020B0604020202020204" pitchFamily="34" charset="0"/>
              <a:buChar char="•"/>
            </a:pPr>
            <a:r>
              <a:rPr lang="en-US" altLang="en-US" sz="2400" b="1" dirty="0"/>
              <a:t>Two identifiers each time </a:t>
            </a:r>
            <a:r>
              <a:rPr lang="en-US" altLang="en-US" sz="2400" dirty="0"/>
              <a:t>– </a:t>
            </a:r>
            <a:r>
              <a:rPr lang="en-US" altLang="en-US" sz="2400" dirty="0" smtClean="0"/>
              <a:t>e.g.. </a:t>
            </a:r>
            <a:r>
              <a:rPr lang="en-US" altLang="en-US" sz="2400" dirty="0"/>
              <a:t>birth date, address</a:t>
            </a:r>
          </a:p>
          <a:p>
            <a:pPr marL="363538" indent="-363538" eaLnBrk="1" hangingPunct="1">
              <a:spcBef>
                <a:spcPct val="0"/>
              </a:spcBef>
              <a:spcAft>
                <a:spcPts val="600"/>
              </a:spcAft>
              <a:buClr>
                <a:srgbClr val="3C3C77"/>
              </a:buClr>
              <a:buSzTx/>
              <a:buFont typeface="Arial" panose="020B0604020202020204" pitchFamily="34" charset="0"/>
              <a:buChar char="•"/>
            </a:pPr>
            <a:r>
              <a:rPr lang="en-US" altLang="en-US" sz="2800" dirty="0" smtClean="0"/>
              <a:t>One </a:t>
            </a:r>
            <a:r>
              <a:rPr lang="en-US" altLang="en-US" sz="2800" dirty="0"/>
              <a:t>primary piece of ID</a:t>
            </a:r>
          </a:p>
          <a:p>
            <a:pPr marL="800100" lvl="1" indent="-342900" eaLnBrk="1" hangingPunct="1">
              <a:spcBef>
                <a:spcPct val="0"/>
              </a:spcBef>
              <a:spcAft>
                <a:spcPts val="1200"/>
              </a:spcAft>
              <a:buClr>
                <a:srgbClr val="3C3C77"/>
              </a:buClr>
              <a:buSzTx/>
              <a:buFont typeface="Arial" panose="020B0604020202020204" pitchFamily="34" charset="0"/>
              <a:buChar char="•"/>
            </a:pPr>
            <a:r>
              <a:rPr lang="en-US" altLang="en-US" sz="2400" dirty="0" smtClean="0"/>
              <a:t>e.g.. </a:t>
            </a:r>
            <a:r>
              <a:rPr lang="en-US" altLang="en-US" sz="2400" dirty="0"/>
              <a:t>Driver’s license, BC provincial identity </a:t>
            </a:r>
            <a:r>
              <a:rPr lang="en-US" altLang="en-US" sz="2400" dirty="0" smtClean="0"/>
              <a:t>                card</a:t>
            </a:r>
            <a:r>
              <a:rPr lang="en-US" altLang="en-US" sz="2400" dirty="0"/>
              <a:t>, passport</a:t>
            </a:r>
          </a:p>
          <a:p>
            <a:pPr marL="363538" indent="-363538" eaLnBrk="1" hangingPunct="1">
              <a:spcBef>
                <a:spcPct val="0"/>
              </a:spcBef>
              <a:spcAft>
                <a:spcPts val="600"/>
              </a:spcAft>
              <a:buClr>
                <a:srgbClr val="3C3C77"/>
              </a:buClr>
              <a:buSzTx/>
              <a:buFont typeface="Arial" panose="020B0604020202020204" pitchFamily="34" charset="0"/>
              <a:buChar char="•"/>
            </a:pPr>
            <a:r>
              <a:rPr lang="en-US" altLang="en-US" sz="2800" dirty="0" smtClean="0"/>
              <a:t>Or </a:t>
            </a:r>
            <a:r>
              <a:rPr lang="en-US" altLang="en-US" sz="2800" dirty="0"/>
              <a:t>two pieces of secondary ID</a:t>
            </a:r>
          </a:p>
          <a:p>
            <a:pPr marL="800100" lvl="1" indent="-342900" eaLnBrk="1" hangingPunct="1">
              <a:spcBef>
                <a:spcPct val="0"/>
              </a:spcBef>
              <a:spcAft>
                <a:spcPts val="1200"/>
              </a:spcAft>
              <a:buClr>
                <a:srgbClr val="3C3C77"/>
              </a:buClr>
              <a:buSzTx/>
              <a:buFont typeface="Arial" panose="020B0604020202020204" pitchFamily="34" charset="0"/>
              <a:buChar char="•"/>
            </a:pPr>
            <a:r>
              <a:rPr lang="en-US" altLang="en-US" sz="2400" dirty="0" smtClean="0"/>
              <a:t>e.g.. </a:t>
            </a:r>
            <a:r>
              <a:rPr lang="en-US" altLang="en-US" sz="2400" dirty="0"/>
              <a:t>BCCA identification card, BC Care Card, birth certificate</a:t>
            </a:r>
          </a:p>
          <a:p>
            <a:pPr marL="363538" indent="-363538" eaLnBrk="1" hangingPunct="1">
              <a:spcBef>
                <a:spcPct val="0"/>
              </a:spcBef>
              <a:buClr>
                <a:srgbClr val="3C3C77"/>
              </a:buClr>
              <a:buSzTx/>
              <a:buFont typeface="Arial" panose="020B0604020202020204" pitchFamily="34" charset="0"/>
              <a:buChar char="•"/>
            </a:pPr>
            <a:r>
              <a:rPr lang="en-US" altLang="en-US" sz="2800" dirty="0"/>
              <a:t> </a:t>
            </a:r>
            <a:r>
              <a:rPr lang="en-US" altLang="en-US" sz="2800" dirty="0" smtClean="0"/>
              <a:t>When someone else picks up your drugs:</a:t>
            </a:r>
          </a:p>
          <a:p>
            <a:pPr marL="800100" lvl="1" indent="-342900" eaLnBrk="1" hangingPunct="1">
              <a:spcBef>
                <a:spcPct val="0"/>
              </a:spcBef>
              <a:buClr>
                <a:srgbClr val="3C3C77"/>
              </a:buClr>
              <a:buSzTx/>
              <a:buFont typeface="Arial" panose="020B0604020202020204" pitchFamily="34" charset="0"/>
              <a:buChar char="•"/>
            </a:pPr>
            <a:r>
              <a:rPr lang="en-US" altLang="en-US" sz="2400" dirty="0" smtClean="0"/>
              <a:t>Letter signed by patient indicating permission</a:t>
            </a:r>
          </a:p>
          <a:p>
            <a:pPr marL="800100" lvl="1" indent="-342900" eaLnBrk="1" hangingPunct="1">
              <a:spcBef>
                <a:spcPct val="0"/>
              </a:spcBef>
              <a:buClr>
                <a:srgbClr val="3C3C77"/>
              </a:buClr>
              <a:buSzTx/>
              <a:buFont typeface="Arial" panose="020B0604020202020204" pitchFamily="34" charset="0"/>
              <a:buChar char="•"/>
            </a:pPr>
            <a:r>
              <a:rPr lang="en-US" altLang="en-US" sz="2400" dirty="0" smtClean="0"/>
              <a:t>Or </a:t>
            </a:r>
            <a:r>
              <a:rPr lang="en-US" altLang="en-US" sz="2400" dirty="0"/>
              <a:t>two pieces of patient’s ID as indicated </a:t>
            </a:r>
            <a:r>
              <a:rPr lang="en-US" altLang="en-US" sz="2400" dirty="0" smtClean="0"/>
              <a:t>above </a:t>
            </a:r>
            <a:endParaRPr lang="en-US" altLang="en-US" sz="2400" dirty="0"/>
          </a:p>
        </p:txBody>
      </p:sp>
      <p:pic>
        <p:nvPicPr>
          <p:cNvPr id="5632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42308" t="52051" r="26923" b="6830"/>
          <a:stretch>
            <a:fillRect/>
          </a:stretch>
        </p:blipFill>
        <p:spPr bwMode="auto">
          <a:xfrm>
            <a:off x="7086600" y="2674257"/>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5"/>
          <p:cNvPicPr>
            <a:picLocks noChangeAspect="1" noChangeArrowheads="1"/>
          </p:cNvPicPr>
          <p:nvPr/>
        </p:nvPicPr>
        <p:blipFill>
          <a:blip r:embed="rId3">
            <a:extLst>
              <a:ext uri="{28A0092B-C50C-407E-A947-70E740481C1C}">
                <a14:useLocalDpi xmlns:a14="http://schemas.microsoft.com/office/drawing/2010/main" val="0"/>
              </a:ext>
            </a:extLst>
          </a:blip>
          <a:srcRect l="6250" r="9375" b="9778"/>
          <a:stretch>
            <a:fillRect/>
          </a:stretch>
        </p:blipFill>
        <p:spPr bwMode="auto">
          <a:xfrm>
            <a:off x="6553200" y="1400401"/>
            <a:ext cx="22860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2"/>
          <p:cNvSpPr>
            <a:spLocks noGrp="1" noChangeArrowheads="1"/>
          </p:cNvSpPr>
          <p:nvPr>
            <p:ph type="title" idx="4294967295"/>
          </p:nvPr>
        </p:nvSpPr>
        <p:spPr>
          <a:xfrm>
            <a:off x="870857" y="213858"/>
            <a:ext cx="8001000" cy="1219200"/>
          </a:xfrm>
          <a:prstGeom prst="rect">
            <a:avLst/>
          </a:prstGeom>
        </p:spPr>
        <p:txBody>
          <a:bodyPr/>
          <a:lstStyle/>
          <a:p>
            <a:pPr algn="ctr" eaLnBrk="1" hangingPunct="1">
              <a:defRPr/>
            </a:pPr>
            <a:r>
              <a:rPr lang="en-CA" altLang="en-US" sz="3600" b="1" dirty="0">
                <a:solidFill>
                  <a:srgbClr val="0DBFD5"/>
                </a:solidFill>
                <a:latin typeface="Arial" charset="0"/>
              </a:rPr>
              <a:t>Patient and </a:t>
            </a:r>
            <a:r>
              <a:rPr lang="en-CA" altLang="en-US" sz="3600" b="1" dirty="0" smtClean="0">
                <a:solidFill>
                  <a:srgbClr val="0DBFD5"/>
                </a:solidFill>
                <a:latin typeface="Arial" charset="0"/>
              </a:rPr>
              <a:t>Family</a:t>
            </a:r>
            <a:r>
              <a:rPr lang="en-CA" altLang="en-US" sz="3600" b="1" dirty="0">
                <a:solidFill>
                  <a:srgbClr val="0DBFD5"/>
                </a:solidFill>
                <a:latin typeface="Arial" charset="0"/>
              </a:rPr>
              <a:t> </a:t>
            </a:r>
            <a:r>
              <a:rPr lang="en-CA" altLang="en-US" sz="3600" b="1" dirty="0" smtClean="0">
                <a:solidFill>
                  <a:srgbClr val="0DBFD5"/>
                </a:solidFill>
                <a:latin typeface="Arial" charset="0"/>
              </a:rPr>
              <a:t>Counselling </a:t>
            </a:r>
            <a:r>
              <a:rPr lang="en-CA" altLang="en-US" sz="3600" b="1" dirty="0">
                <a:solidFill>
                  <a:srgbClr val="0DBFD5"/>
                </a:solidFill>
                <a:latin typeface="Arial" charset="0"/>
              </a:rPr>
              <a:t>Services</a:t>
            </a:r>
            <a:endParaRPr lang="en-US" altLang="en-US" sz="3600" b="1" dirty="0">
              <a:solidFill>
                <a:srgbClr val="0DBFD5"/>
              </a:solidFill>
              <a:latin typeface="Arial" charset="0"/>
            </a:endParaRPr>
          </a:p>
        </p:txBody>
      </p:sp>
      <p:sp>
        <p:nvSpPr>
          <p:cNvPr id="54276" name="Rectangle 4"/>
          <p:cNvSpPr>
            <a:spLocks noChangeArrowheads="1"/>
          </p:cNvSpPr>
          <p:nvPr/>
        </p:nvSpPr>
        <p:spPr bwMode="auto">
          <a:xfrm>
            <a:off x="457200" y="1472168"/>
            <a:ext cx="8382000" cy="5268109"/>
          </a:xfrm>
          <a:prstGeom prst="rect">
            <a:avLst/>
          </a:prstGeom>
          <a:noFill/>
          <a:ln w="9525">
            <a:noFill/>
            <a:miter lim="800000"/>
            <a:headEnd/>
            <a:tailEnd/>
          </a:ln>
        </p:spPr>
        <p:txBody>
          <a:bodyPr>
            <a:spAutoFit/>
          </a:bodyPr>
          <a:lstStyle/>
          <a:p>
            <a:pPr marL="363538" indent="-363538" algn="l" eaLnBrk="1" hangingPunct="1">
              <a:spcBef>
                <a:spcPts val="0"/>
              </a:spcBef>
              <a:spcAft>
                <a:spcPts val="600"/>
              </a:spcAft>
              <a:buClr>
                <a:schemeClr val="accent2">
                  <a:lumMod val="50000"/>
                </a:schemeClr>
              </a:buClr>
              <a:buFont typeface="Arial" pitchFamily="34" charset="0"/>
              <a:buChar char="•"/>
              <a:defRPr/>
            </a:pPr>
            <a:r>
              <a:rPr lang="en-CA" sz="2800" dirty="0">
                <a:ea typeface="ＭＳ Ｐゴシック" pitchFamily="34" charset="-128"/>
              </a:rPr>
              <a:t>Support and counselling are a </a:t>
            </a:r>
            <a:endParaRPr lang="en-CA" sz="2800" dirty="0" smtClean="0">
              <a:ea typeface="ＭＳ Ｐゴシック" pitchFamily="34" charset="-128"/>
            </a:endParaRPr>
          </a:p>
          <a:p>
            <a:pPr marL="363538" indent="-363538" algn="l" eaLnBrk="1" hangingPunct="1">
              <a:spcBef>
                <a:spcPts val="0"/>
              </a:spcBef>
              <a:spcAft>
                <a:spcPts val="600"/>
              </a:spcAft>
              <a:buClr>
                <a:schemeClr val="accent2">
                  <a:lumMod val="50000"/>
                </a:schemeClr>
              </a:buClr>
              <a:defRPr/>
            </a:pPr>
            <a:r>
              <a:rPr lang="en-CA" sz="2800" dirty="0" smtClean="0">
                <a:ea typeface="ＭＳ Ｐゴシック" pitchFamily="34" charset="-128"/>
              </a:rPr>
              <a:t>    vital part </a:t>
            </a:r>
            <a:r>
              <a:rPr lang="en-CA" sz="2800" dirty="0">
                <a:ea typeface="ＭＳ Ｐゴシック" pitchFamily="34" charset="-128"/>
              </a:rPr>
              <a:t>of coping</a:t>
            </a:r>
          </a:p>
          <a:p>
            <a:pPr marL="363538" indent="-363538" algn="l" eaLnBrk="1" hangingPunct="1">
              <a:spcBef>
                <a:spcPts val="1000"/>
              </a:spcBef>
              <a:spcAft>
                <a:spcPts val="600"/>
              </a:spcAft>
              <a:buClr>
                <a:schemeClr val="accent2">
                  <a:lumMod val="50000"/>
                </a:schemeClr>
              </a:buClr>
              <a:buFont typeface="Arial" pitchFamily="34" charset="0"/>
              <a:buChar char="•"/>
              <a:defRPr/>
            </a:pPr>
            <a:r>
              <a:rPr lang="en-CA" sz="2800" dirty="0"/>
              <a:t>Individuals, couples and families</a:t>
            </a:r>
          </a:p>
          <a:p>
            <a:pPr marL="363538" indent="-363538" algn="l" eaLnBrk="1" hangingPunct="1">
              <a:spcBef>
                <a:spcPts val="1000"/>
              </a:spcBef>
              <a:spcAft>
                <a:spcPts val="600"/>
              </a:spcAft>
              <a:buClr>
                <a:schemeClr val="accent2">
                  <a:lumMod val="50000"/>
                </a:schemeClr>
              </a:buClr>
              <a:buFont typeface="Arial" pitchFamily="34" charset="0"/>
              <a:buChar char="•"/>
              <a:defRPr/>
            </a:pPr>
            <a:r>
              <a:rPr lang="en-CA" sz="2800" dirty="0"/>
              <a:t>Support groups and programs </a:t>
            </a:r>
          </a:p>
          <a:p>
            <a:pPr marL="363538" indent="-363538" algn="l" eaLnBrk="1" hangingPunct="1">
              <a:spcBef>
                <a:spcPts val="1000"/>
              </a:spcBef>
              <a:spcAft>
                <a:spcPts val="600"/>
              </a:spcAft>
              <a:buClr>
                <a:schemeClr val="accent2">
                  <a:lumMod val="50000"/>
                </a:schemeClr>
              </a:buClr>
              <a:buFont typeface="Arial" pitchFamily="34" charset="0"/>
              <a:buChar char="•"/>
              <a:defRPr/>
            </a:pPr>
            <a:r>
              <a:rPr lang="en-CA" sz="2800" dirty="0"/>
              <a:t>Information and referral to community services </a:t>
            </a:r>
          </a:p>
          <a:p>
            <a:pPr marL="363538" indent="-363538" algn="l" eaLnBrk="1" hangingPunct="1">
              <a:spcBef>
                <a:spcPts val="1000"/>
              </a:spcBef>
              <a:spcAft>
                <a:spcPts val="600"/>
              </a:spcAft>
              <a:buClr>
                <a:schemeClr val="accent2">
                  <a:lumMod val="50000"/>
                </a:schemeClr>
              </a:buClr>
              <a:buFont typeface="Arial" pitchFamily="34" charset="0"/>
              <a:buChar char="•"/>
              <a:defRPr/>
            </a:pPr>
            <a:r>
              <a:rPr lang="en-CA" sz="2800" dirty="0"/>
              <a:t>Assistance and information about practical and financial </a:t>
            </a:r>
            <a:r>
              <a:rPr lang="en-CA" sz="2800" dirty="0" smtClean="0"/>
              <a:t>concerns</a:t>
            </a:r>
            <a:endParaRPr lang="en-CA" sz="2400" dirty="0" smtClean="0"/>
          </a:p>
          <a:p>
            <a:pPr>
              <a:spcAft>
                <a:spcPts val="600"/>
              </a:spcAft>
              <a:defRPr/>
            </a:pPr>
            <a:r>
              <a:rPr lang="en-CA" sz="2400" b="1" dirty="0" smtClean="0">
                <a:ea typeface="ＭＳ Ｐゴシック" pitchFamily="34" charset="-128"/>
              </a:rPr>
              <a:t>Resources: </a:t>
            </a:r>
          </a:p>
          <a:p>
            <a:pPr>
              <a:spcAft>
                <a:spcPts val="600"/>
              </a:spcAft>
              <a:defRPr/>
            </a:pPr>
            <a:r>
              <a:rPr lang="en-CA" sz="2400" b="1" dirty="0" smtClean="0">
                <a:ea typeface="ＭＳ Ｐゴシック" pitchFamily="34" charset="-128"/>
              </a:rPr>
              <a:t>BC Cancer booklet “Financial </a:t>
            </a:r>
            <a:r>
              <a:rPr lang="en-CA" sz="2400" b="1" dirty="0">
                <a:ea typeface="ＭＳ Ｐゴシック" pitchFamily="34" charset="-128"/>
              </a:rPr>
              <a:t>Information for Cancer Patients</a:t>
            </a:r>
            <a:r>
              <a:rPr lang="en-CA" sz="2400" b="1" dirty="0" smtClean="0">
                <a:ea typeface="ＭＳ Ｐゴシック" pitchFamily="34" charset="-128"/>
              </a:rPr>
              <a:t>”</a:t>
            </a:r>
            <a:endParaRPr lang="en-US" sz="24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752600" y="363538"/>
            <a:ext cx="7391400" cy="838200"/>
          </a:xfrm>
          <a:prstGeom prst="rect">
            <a:avLst/>
          </a:prstGeom>
        </p:spPr>
        <p:txBody>
          <a:bodyPr/>
          <a:lstStyle/>
          <a:p>
            <a:pPr algn="ctr" eaLnBrk="1" hangingPunct="1">
              <a:defRPr/>
            </a:pPr>
            <a:r>
              <a:rPr lang="en-US" altLang="en-US" sz="3600" b="1" dirty="0">
                <a:solidFill>
                  <a:srgbClr val="0DBFD5"/>
                </a:solidFill>
                <a:latin typeface="Arial" charset="0"/>
              </a:rPr>
              <a:t>Nutrition Services</a:t>
            </a:r>
          </a:p>
        </p:txBody>
      </p:sp>
      <p:pic>
        <p:nvPicPr>
          <p:cNvPr id="58371" name="Picture 6" descr="dietitian 2"/>
          <p:cNvPicPr>
            <a:picLocks noChangeAspect="1" noChangeArrowheads="1"/>
          </p:cNvPicPr>
          <p:nvPr/>
        </p:nvPicPr>
        <p:blipFill>
          <a:blip r:embed="rId3">
            <a:extLst>
              <a:ext uri="{28A0092B-C50C-407E-A947-70E740481C1C}">
                <a14:useLocalDpi xmlns:a14="http://schemas.microsoft.com/office/drawing/2010/main" val="0"/>
              </a:ext>
            </a:extLst>
          </a:blip>
          <a:srcRect l="29024"/>
          <a:stretch>
            <a:fillRect/>
          </a:stretch>
        </p:blipFill>
        <p:spPr bwMode="auto">
          <a:xfrm>
            <a:off x="43995" y="127000"/>
            <a:ext cx="159543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1387475"/>
            <a:ext cx="8915400" cy="2072362"/>
          </a:xfrm>
          <a:prstGeom prst="rect">
            <a:avLst/>
          </a:prstGeom>
        </p:spPr>
        <p:txBody>
          <a:bodyPr wrap="square">
            <a:spAutoFit/>
          </a:bodyPr>
          <a:lstStyle/>
          <a:p>
            <a:pPr marL="363538" indent="-363538" algn="l" eaLnBrk="1" hangingPunct="1">
              <a:spcBef>
                <a:spcPts val="1000"/>
              </a:spcBef>
              <a:buFont typeface="Arial" pitchFamily="34" charset="0"/>
              <a:buChar char="•"/>
              <a:defRPr/>
            </a:pPr>
            <a:r>
              <a:rPr lang="en-US" altLang="en-US" sz="2800" dirty="0"/>
              <a:t>Oncology Dietitian available at each Cancer </a:t>
            </a:r>
            <a:r>
              <a:rPr lang="en-US" altLang="en-US" sz="2800" dirty="0" smtClean="0"/>
              <a:t>Centre</a:t>
            </a:r>
            <a:endParaRPr lang="en-US" altLang="en-US" sz="2800" dirty="0"/>
          </a:p>
          <a:p>
            <a:pPr marL="363538" indent="-363538" algn="l" eaLnBrk="1" hangingPunct="1">
              <a:spcBef>
                <a:spcPts val="1000"/>
              </a:spcBef>
              <a:buFont typeface="Arial" pitchFamily="34" charset="0"/>
              <a:buChar char="•"/>
              <a:defRPr/>
            </a:pPr>
            <a:r>
              <a:rPr lang="en-US" altLang="en-US" sz="2800" dirty="0"/>
              <a:t>Able to support you with difficulty eating, drinking, swallowing or maintaining your weight</a:t>
            </a:r>
          </a:p>
          <a:p>
            <a:pPr marL="363538" indent="-363538" algn="l" eaLnBrk="1" hangingPunct="1">
              <a:spcBef>
                <a:spcPts val="1000"/>
              </a:spcBef>
              <a:buFont typeface="Arial" pitchFamily="34" charset="0"/>
              <a:buChar char="•"/>
              <a:defRPr/>
            </a:pPr>
            <a:r>
              <a:rPr lang="en-US" altLang="en-US" sz="2800" dirty="0"/>
              <a:t> Ask </a:t>
            </a:r>
            <a:r>
              <a:rPr lang="en-US" altLang="en-US" sz="2800" dirty="0" smtClean="0"/>
              <a:t>for a </a:t>
            </a:r>
            <a:r>
              <a:rPr lang="en-US" altLang="en-US" sz="2800" dirty="0"/>
              <a:t>referral</a:t>
            </a:r>
          </a:p>
        </p:txBody>
      </p:sp>
      <p:pic>
        <p:nvPicPr>
          <p:cNvPr id="5837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2819400"/>
            <a:ext cx="121285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 y="3467579"/>
            <a:ext cx="8528050" cy="3197798"/>
          </a:xfrm>
          <a:prstGeom prst="rect">
            <a:avLst/>
          </a:prstGeom>
        </p:spPr>
        <p:txBody>
          <a:bodyPr wrap="square">
            <a:spAutoFit/>
          </a:bodyPr>
          <a:lstStyle/>
          <a:p>
            <a:pPr eaLnBrk="1" hangingPunct="1">
              <a:buClr>
                <a:schemeClr val="accent2">
                  <a:lumMod val="50000"/>
                </a:schemeClr>
              </a:buClr>
              <a:defRPr/>
            </a:pPr>
            <a:r>
              <a:rPr lang="en-US" sz="2400" b="1" dirty="0"/>
              <a:t>Resources:</a:t>
            </a:r>
          </a:p>
          <a:p>
            <a:pPr eaLnBrk="1" hangingPunct="1">
              <a:spcAft>
                <a:spcPts val="600"/>
              </a:spcAft>
              <a:buClr>
                <a:schemeClr val="accent2">
                  <a:lumMod val="50000"/>
                </a:schemeClr>
              </a:buClr>
              <a:defRPr/>
            </a:pPr>
            <a:r>
              <a:rPr lang="en-US" sz="2400" b="1" dirty="0" smtClean="0"/>
              <a:t>BC Cancer </a:t>
            </a:r>
            <a:r>
              <a:rPr lang="en-US" sz="2400" b="1" dirty="0"/>
              <a:t>Website - Coping with </a:t>
            </a:r>
            <a:r>
              <a:rPr lang="en-US" sz="2400" b="1" dirty="0" smtClean="0"/>
              <a:t>Cancer</a:t>
            </a:r>
            <a:endParaRPr lang="en-US" sz="2400" b="1" dirty="0"/>
          </a:p>
          <a:p>
            <a:pPr marL="739775" lvl="1" indent="-282575" eaLnBrk="1" hangingPunct="1">
              <a:lnSpc>
                <a:spcPct val="80000"/>
              </a:lnSpc>
              <a:buClr>
                <a:schemeClr val="accent2">
                  <a:lumMod val="50000"/>
                </a:schemeClr>
              </a:buClr>
              <a:buFont typeface="Wingdings" pitchFamily="2" charset="2"/>
              <a:buChar char="ü"/>
              <a:defRPr/>
            </a:pPr>
            <a:r>
              <a:rPr lang="en-US" sz="2400" dirty="0" smtClean="0">
                <a:hlinkClick r:id="rId5"/>
              </a:rPr>
              <a:t>Nutritional Support: BC Cancer </a:t>
            </a:r>
            <a:endParaRPr lang="en-US" sz="2400" dirty="0"/>
          </a:p>
          <a:p>
            <a:pPr marL="457200" indent="-457200" eaLnBrk="1" hangingPunct="1">
              <a:lnSpc>
                <a:spcPct val="80000"/>
              </a:lnSpc>
              <a:buClr>
                <a:schemeClr val="accent2">
                  <a:lumMod val="50000"/>
                </a:schemeClr>
              </a:buClr>
              <a:buFont typeface="Wingdings" panose="05000000000000000000" pitchFamily="2" charset="2"/>
              <a:buChar char="q"/>
              <a:defRPr/>
            </a:pPr>
            <a:endParaRPr lang="en-US" sz="2400" dirty="0"/>
          </a:p>
          <a:p>
            <a:pPr eaLnBrk="1" hangingPunct="1">
              <a:buClr>
                <a:schemeClr val="accent2">
                  <a:lumMod val="50000"/>
                </a:schemeClr>
              </a:buClr>
              <a:defRPr/>
            </a:pPr>
            <a:r>
              <a:rPr lang="en-US" sz="2400" b="1" dirty="0"/>
              <a:t>Health Link BC </a:t>
            </a:r>
            <a:endParaRPr lang="en-US" sz="2400" dirty="0"/>
          </a:p>
          <a:p>
            <a:pPr eaLnBrk="1" hangingPunct="1">
              <a:buClr>
                <a:schemeClr val="accent2">
                  <a:lumMod val="50000"/>
                </a:schemeClr>
              </a:buClr>
              <a:defRPr/>
            </a:pPr>
            <a:r>
              <a:rPr lang="en-US" sz="2400" b="1" dirty="0" smtClean="0"/>
              <a:t>Dial </a:t>
            </a:r>
            <a:r>
              <a:rPr lang="en-US" sz="2400" b="1" dirty="0"/>
              <a:t>8-1-1 </a:t>
            </a:r>
            <a:r>
              <a:rPr lang="en-US" sz="2400" dirty="0"/>
              <a:t>for general nutrition questions or </a:t>
            </a:r>
          </a:p>
          <a:p>
            <a:pPr marL="739775" lvl="1" indent="-282575" eaLnBrk="1" hangingPunct="1">
              <a:buClr>
                <a:schemeClr val="accent2">
                  <a:lumMod val="50000"/>
                </a:schemeClr>
              </a:buClr>
              <a:buSzPct val="105000"/>
              <a:defRPr/>
            </a:pPr>
            <a:r>
              <a:rPr lang="en-US" sz="2400" dirty="0"/>
              <a:t>Speak with a </a:t>
            </a:r>
            <a:r>
              <a:rPr lang="en-US" sz="2400" dirty="0" smtClean="0"/>
              <a:t>specialized Registered Dietitian </a:t>
            </a:r>
            <a:endParaRPr lang="en-US" sz="2400" dirty="0"/>
          </a:p>
          <a:p>
            <a:pPr lvl="1" indent="-457200" eaLnBrk="1" hangingPunct="1">
              <a:lnSpc>
                <a:spcPct val="80000"/>
              </a:lnSpc>
              <a:buClr>
                <a:schemeClr val="accent2">
                  <a:lumMod val="50000"/>
                </a:schemeClr>
              </a:buClr>
              <a:buSzPct val="105000"/>
              <a:defRPr/>
            </a:pPr>
            <a:endParaRPr lang="en-US" sz="2400" b="1" dirty="0"/>
          </a:p>
          <a:p>
            <a:pPr lvl="1" indent="-457200" eaLnBrk="1" hangingPunct="1">
              <a:lnSpc>
                <a:spcPct val="80000"/>
              </a:lnSpc>
              <a:buClr>
                <a:schemeClr val="accent2">
                  <a:lumMod val="50000"/>
                </a:schemeClr>
              </a:buClr>
              <a:buSzPct val="105000"/>
              <a:defRPr/>
            </a:pPr>
            <a:r>
              <a:rPr lang="en-US" sz="2400" b="1" dirty="0"/>
              <a:t>Resource: “Eating Well When You Have Cancer” </a:t>
            </a:r>
            <a:endParaRPr lang="en-CA"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pPr algn="ctr"/>
            <a:r>
              <a:rPr lang="en-CA" sz="3600" b="1" dirty="0">
                <a:solidFill>
                  <a:srgbClr val="0DBFD5"/>
                </a:solidFill>
                <a:latin typeface="Arial" charset="0"/>
              </a:rPr>
              <a:t>Speech-Language Pathology</a:t>
            </a:r>
          </a:p>
        </p:txBody>
      </p:sp>
      <p:sp>
        <p:nvSpPr>
          <p:cNvPr id="3" name="Content Placeholder 2"/>
          <p:cNvSpPr>
            <a:spLocks noGrp="1"/>
          </p:cNvSpPr>
          <p:nvPr>
            <p:ph idx="1"/>
          </p:nvPr>
        </p:nvSpPr>
        <p:spPr>
          <a:xfrm>
            <a:off x="457200" y="1219200"/>
            <a:ext cx="8534400" cy="5791200"/>
          </a:xfrm>
        </p:spPr>
        <p:txBody>
          <a:bodyPr>
            <a:normAutofit/>
          </a:bodyPr>
          <a:lstStyle/>
          <a:p>
            <a:pPr marL="457200" indent="-457200">
              <a:spcAft>
                <a:spcPts val="1200"/>
              </a:spcAft>
              <a:buFont typeface="Arial" panose="020B0604020202020204" pitchFamily="34" charset="0"/>
              <a:buChar char="•"/>
            </a:pPr>
            <a:r>
              <a:rPr lang="en-CA" sz="2600" dirty="0" smtClean="0">
                <a:latin typeface="Arial" panose="020B0604020202020204" pitchFamily="34" charset="0"/>
                <a:cs typeface="Arial" panose="020B0604020202020204" pitchFamily="34" charset="0"/>
              </a:rPr>
              <a:t>Cancer and its treatments can affect voice, swallowing, speech, language, and quality of life. </a:t>
            </a:r>
          </a:p>
          <a:p>
            <a:pPr marL="457200" indent="-457200">
              <a:spcAft>
                <a:spcPts val="1200"/>
              </a:spcAft>
              <a:buFont typeface="Arial" panose="020B0604020202020204" pitchFamily="34" charset="0"/>
              <a:buChar char="•"/>
            </a:pPr>
            <a:r>
              <a:rPr lang="en-CA" sz="2600" dirty="0" smtClean="0">
                <a:latin typeface="Arial" panose="020B0604020202020204" pitchFamily="34" charset="0"/>
                <a:cs typeface="Arial" panose="020B0604020202020204" pitchFamily="34" charset="0"/>
              </a:rPr>
              <a:t>Speech </a:t>
            </a:r>
            <a:r>
              <a:rPr lang="en-CA" sz="2600" dirty="0">
                <a:latin typeface="Arial" panose="020B0604020202020204" pitchFamily="34" charset="0"/>
                <a:cs typeface="Arial" panose="020B0604020202020204" pitchFamily="34" charset="0"/>
              </a:rPr>
              <a:t>Language </a:t>
            </a:r>
            <a:r>
              <a:rPr lang="en-CA" sz="2600" dirty="0" smtClean="0">
                <a:latin typeface="Arial" panose="020B0604020202020204" pitchFamily="34" charset="0"/>
                <a:cs typeface="Arial" panose="020B0604020202020204" pitchFamily="34" charset="0"/>
              </a:rPr>
              <a:t>Pathologists can </a:t>
            </a:r>
            <a:r>
              <a:rPr lang="en-CA" sz="2600" dirty="0">
                <a:latin typeface="Arial" panose="020B0604020202020204" pitchFamily="34" charset="0"/>
                <a:cs typeface="Arial" panose="020B0604020202020204" pitchFamily="34" charset="0"/>
              </a:rPr>
              <a:t>help you manage communication and swallowing </a:t>
            </a:r>
            <a:r>
              <a:rPr lang="en-CA" sz="2600" dirty="0" smtClean="0">
                <a:latin typeface="Arial" panose="020B0604020202020204" pitchFamily="34" charset="0"/>
                <a:cs typeface="Arial" panose="020B0604020202020204" pitchFamily="34" charset="0"/>
              </a:rPr>
              <a:t>issues</a:t>
            </a:r>
          </a:p>
          <a:p>
            <a:pPr marL="857250" lvl="1" indent="-457200">
              <a:spcAft>
                <a:spcPts val="1200"/>
              </a:spcAft>
              <a:buFont typeface="Arial" panose="020B0604020202020204" pitchFamily="34" charset="0"/>
              <a:buChar char="•"/>
            </a:pPr>
            <a:r>
              <a:rPr lang="en-CA" sz="2400" dirty="0">
                <a:latin typeface="Arial" panose="020B0604020202020204" pitchFamily="34" charset="0"/>
                <a:cs typeface="Arial" panose="020B0604020202020204" pitchFamily="34" charset="0"/>
              </a:rPr>
              <a:t>P</a:t>
            </a:r>
            <a:r>
              <a:rPr lang="en-CA" sz="2400" dirty="0" smtClean="0">
                <a:latin typeface="Arial" panose="020B0604020202020204" pitchFamily="34" charset="0"/>
                <a:cs typeface="Arial" panose="020B0604020202020204" pitchFamily="34" charset="0"/>
              </a:rPr>
              <a:t>atients </a:t>
            </a:r>
            <a:r>
              <a:rPr lang="en-CA" sz="2400" dirty="0">
                <a:latin typeface="Arial" panose="020B0604020202020204" pitchFamily="34" charset="0"/>
                <a:cs typeface="Arial" panose="020B0604020202020204" pitchFamily="34" charset="0"/>
              </a:rPr>
              <a:t>with head and neck </a:t>
            </a:r>
            <a:r>
              <a:rPr lang="en-CA" sz="2400" dirty="0" smtClean="0">
                <a:latin typeface="Arial" panose="020B0604020202020204" pitchFamily="34" charset="0"/>
                <a:cs typeface="Arial" panose="020B0604020202020204" pitchFamily="34" charset="0"/>
              </a:rPr>
              <a:t>cancer may benefit from doing </a:t>
            </a:r>
            <a:r>
              <a:rPr lang="en-CA" sz="2400" dirty="0">
                <a:latin typeface="Arial" panose="020B0604020202020204" pitchFamily="34" charset="0"/>
                <a:cs typeface="Arial" panose="020B0604020202020204" pitchFamily="34" charset="0"/>
              </a:rPr>
              <a:t>swallowing exercises </a:t>
            </a:r>
            <a:r>
              <a:rPr lang="en-CA" sz="2400" i="1" dirty="0">
                <a:latin typeface="Arial" panose="020B0604020202020204" pitchFamily="34" charset="0"/>
                <a:cs typeface="Arial" panose="020B0604020202020204" pitchFamily="34" charset="0"/>
              </a:rPr>
              <a:t>before </a:t>
            </a:r>
            <a:r>
              <a:rPr lang="en-CA" sz="2400" dirty="0" smtClean="0">
                <a:latin typeface="Arial" panose="020B0604020202020204" pitchFamily="34" charset="0"/>
                <a:cs typeface="Arial" panose="020B0604020202020204" pitchFamily="34" charset="0"/>
              </a:rPr>
              <a:t>beginning treatment.</a:t>
            </a:r>
          </a:p>
          <a:p>
            <a:pPr marL="857250" lvl="1" indent="-457200">
              <a:spcAft>
                <a:spcPts val="1200"/>
              </a:spcAft>
              <a:buFont typeface="Arial" panose="020B0604020202020204" pitchFamily="34" charset="0"/>
              <a:buChar char="•"/>
            </a:pPr>
            <a:r>
              <a:rPr lang="en-CA" sz="2400" dirty="0">
                <a:latin typeface="Arial" panose="020B0604020202020204" pitchFamily="34" charset="0"/>
                <a:cs typeface="Arial" panose="020B0604020202020204" pitchFamily="34" charset="0"/>
              </a:rPr>
              <a:t>C</a:t>
            </a:r>
            <a:r>
              <a:rPr lang="en-CA" sz="2400" dirty="0" smtClean="0">
                <a:latin typeface="Arial" panose="020B0604020202020204" pitchFamily="34" charset="0"/>
                <a:cs typeface="Arial" panose="020B0604020202020204" pitchFamily="34" charset="0"/>
              </a:rPr>
              <a:t>an help if you are having difficulty swallowing pills</a:t>
            </a:r>
          </a:p>
          <a:p>
            <a:pPr marL="457200" lvl="1" indent="-457200" defTabSz="449263">
              <a:spcAft>
                <a:spcPts val="1200"/>
              </a:spcAft>
              <a:buFont typeface="Arial" panose="020B0604020202020204" pitchFamily="34" charset="0"/>
              <a:buChar char="•"/>
            </a:pPr>
            <a:r>
              <a:rPr lang="en-CA" sz="2600" dirty="0" smtClean="0">
                <a:latin typeface="Arial" panose="020B0604020202020204" pitchFamily="34" charset="0"/>
                <a:cs typeface="Arial" panose="020B0604020202020204" pitchFamily="34" charset="0"/>
              </a:rPr>
              <a:t>Ask </a:t>
            </a:r>
            <a:r>
              <a:rPr lang="en-CA" sz="2600" dirty="0">
                <a:latin typeface="Arial" panose="020B0604020202020204" pitchFamily="34" charset="0"/>
                <a:cs typeface="Arial" panose="020B0604020202020204" pitchFamily="34" charset="0"/>
              </a:rPr>
              <a:t>your nurse or doctor for a </a:t>
            </a:r>
            <a:r>
              <a:rPr lang="en-CA" sz="2600" dirty="0" smtClean="0">
                <a:latin typeface="Arial" panose="020B0604020202020204" pitchFamily="34" charset="0"/>
                <a:cs typeface="Arial" panose="020B0604020202020204" pitchFamily="34" charset="0"/>
              </a:rPr>
              <a:t>referral</a:t>
            </a:r>
            <a:endParaRPr lang="en-CA" sz="2600" dirty="0">
              <a:solidFill>
                <a:srgbClr val="00B0F0"/>
              </a:solidFill>
              <a:latin typeface="Arial" panose="020B0604020202020204" pitchFamily="34" charset="0"/>
              <a:cs typeface="Arial" panose="020B0604020202020204" pitchFamily="34" charset="0"/>
            </a:endParaRPr>
          </a:p>
          <a:p>
            <a:pPr marL="0" indent="0" algn="ctr">
              <a:buNone/>
            </a:pPr>
            <a:r>
              <a:rPr lang="en-CA" sz="2600" b="1" dirty="0" smtClean="0">
                <a:latin typeface="Arial" panose="020B0604020202020204" pitchFamily="34" charset="0"/>
                <a:cs typeface="Arial" panose="020B0604020202020204" pitchFamily="34" charset="0"/>
              </a:rPr>
              <a:t>Resource: BC Cancer website – Coping with Cancer </a:t>
            </a:r>
          </a:p>
          <a:p>
            <a:pPr marL="0" indent="0" algn="ctr">
              <a:buNone/>
            </a:pPr>
            <a:r>
              <a:rPr lang="en-CA" sz="2600" dirty="0" smtClean="0">
                <a:solidFill>
                  <a:srgbClr val="00B0F0"/>
                </a:solidFill>
                <a:latin typeface="Arial" panose="020B0604020202020204" pitchFamily="34" charset="0"/>
                <a:cs typeface="Arial" panose="020B0604020202020204" pitchFamily="34" charset="0"/>
                <a:hlinkClick r:id="rId3"/>
              </a:rPr>
              <a:t>Speech Language Pathology</a:t>
            </a:r>
            <a:endParaRPr lang="en-US" sz="26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23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750888" y="533400"/>
            <a:ext cx="8031147" cy="731226"/>
          </a:xfrm>
          <a:prstGeom prst="rect">
            <a:avLst/>
          </a:prstGeom>
        </p:spPr>
        <p:txBody>
          <a:bodyPr lIns="0" tIns="0" rIns="0" bIns="0"/>
          <a:lstStyle/>
          <a:p>
            <a:pPr lvl="0" eaLnBrk="1" hangingPunct="1">
              <a:defRPr/>
            </a:pPr>
            <a:r>
              <a:rPr lang="en-US" sz="3600" b="1" dirty="0" smtClean="0">
                <a:solidFill>
                  <a:srgbClr val="0DBFD5"/>
                </a:solidFill>
              </a:rPr>
              <a:t>Stopping Smoking</a:t>
            </a:r>
            <a:endParaRPr lang="en-US" sz="3600" b="1" dirty="0">
              <a:solidFill>
                <a:srgbClr val="0DBFD5"/>
              </a:solidFill>
            </a:endParaRPr>
          </a:p>
          <a:p>
            <a:pPr algn="ctr" eaLnBrk="0" hangingPunct="0">
              <a:lnSpc>
                <a:spcPts val="3800"/>
              </a:lnSpc>
              <a:buFont typeface="Arial" charset="0"/>
              <a:buNone/>
              <a:defRPr/>
            </a:pPr>
            <a:r>
              <a:rPr lang="en-CA" sz="3600" b="1" kern="0" spc="30" dirty="0" smtClean="0">
                <a:solidFill>
                  <a:srgbClr val="48DBDA"/>
                </a:solidFill>
                <a:ea typeface="Arial" charset="0"/>
                <a:cs typeface="Arial" charset="0"/>
              </a:rPr>
              <a:t> </a:t>
            </a:r>
            <a:endParaRPr lang="en-US" sz="3600" b="1" kern="0" spc="30" dirty="0">
              <a:solidFill>
                <a:srgbClr val="48DBDA"/>
              </a:solidFill>
              <a:ea typeface="Arial" charset="0"/>
              <a:cs typeface="Arial" charset="0"/>
            </a:endParaRPr>
          </a:p>
        </p:txBody>
      </p:sp>
      <p:sp>
        <p:nvSpPr>
          <p:cNvPr id="6" name="Text Placeholder 2"/>
          <p:cNvSpPr txBox="1">
            <a:spLocks/>
          </p:cNvSpPr>
          <p:nvPr/>
        </p:nvSpPr>
        <p:spPr>
          <a:xfrm>
            <a:off x="750886" y="1558306"/>
            <a:ext cx="7802099" cy="4795179"/>
          </a:xfrm>
          <a:prstGeom prst="rect">
            <a:avLst/>
          </a:prstGeom>
        </p:spPr>
        <p:txBody>
          <a:bodyPr lIns="0" tIns="0" rIns="0" bIns="0"/>
          <a:lstStyle/>
          <a:p>
            <a:pPr marL="457200" lvl="0" indent="-457200" algn="l" eaLnBrk="0" hangingPunct="0">
              <a:spcBef>
                <a:spcPct val="20000"/>
              </a:spcBef>
              <a:spcAft>
                <a:spcPts val="1200"/>
              </a:spcAft>
              <a:buFont typeface="Arial" panose="020B0604020202020204" pitchFamily="34" charset="0"/>
              <a:buChar char="•"/>
              <a:defRPr/>
            </a:pPr>
            <a:r>
              <a:rPr lang="en-CA" sz="2800" kern="0" spc="30" dirty="0" smtClean="0">
                <a:ea typeface="Arial" charset="0"/>
                <a:cs typeface="Arial" charset="0"/>
              </a:rPr>
              <a:t>Helps your treatment work better to fight the cancer</a:t>
            </a:r>
            <a:endParaRPr lang="en-CA" sz="2800" kern="0" spc="30" dirty="0">
              <a:ea typeface="Arial" charset="0"/>
              <a:cs typeface="Arial" charset="0"/>
            </a:endParaRPr>
          </a:p>
          <a:p>
            <a:pPr marL="457200" lvl="0" indent="-457200" algn="l" eaLnBrk="0" hangingPunct="0">
              <a:spcBef>
                <a:spcPct val="20000"/>
              </a:spcBef>
              <a:spcAft>
                <a:spcPts val="1200"/>
              </a:spcAft>
              <a:buFont typeface="Arial" panose="020B0604020202020204" pitchFamily="34" charset="0"/>
              <a:buChar char="•"/>
              <a:defRPr/>
            </a:pPr>
            <a:r>
              <a:rPr lang="en-CA" sz="2800" kern="0" spc="30" dirty="0" smtClean="0">
                <a:ea typeface="Arial" charset="0"/>
                <a:cs typeface="Arial" charset="0"/>
              </a:rPr>
              <a:t>Lowers your chance of having a complication or bad reaction to treatment</a:t>
            </a:r>
          </a:p>
          <a:p>
            <a:pPr marL="457200" lvl="0" indent="-457200" algn="l" eaLnBrk="0" hangingPunct="0">
              <a:spcBef>
                <a:spcPct val="20000"/>
              </a:spcBef>
              <a:spcAft>
                <a:spcPts val="1200"/>
              </a:spcAft>
              <a:buFont typeface="Arial" panose="020B0604020202020204" pitchFamily="34" charset="0"/>
              <a:buChar char="•"/>
              <a:defRPr/>
            </a:pPr>
            <a:r>
              <a:rPr lang="en-CA" sz="2800" kern="0" spc="30" dirty="0" smtClean="0">
                <a:ea typeface="Arial" charset="0"/>
                <a:cs typeface="Arial" charset="0"/>
              </a:rPr>
              <a:t>Can help your wounds heal faster, less chance of infection</a:t>
            </a:r>
          </a:p>
          <a:p>
            <a:pPr marL="457200" lvl="0" indent="-457200" algn="l" eaLnBrk="0" hangingPunct="0">
              <a:spcBef>
                <a:spcPct val="20000"/>
              </a:spcBef>
              <a:spcAft>
                <a:spcPts val="1200"/>
              </a:spcAft>
              <a:buFont typeface="Arial" panose="020B0604020202020204" pitchFamily="34" charset="0"/>
              <a:buChar char="•"/>
              <a:defRPr/>
            </a:pPr>
            <a:r>
              <a:rPr lang="en-CA" sz="2800" kern="0" spc="30" dirty="0" smtClean="0">
                <a:ea typeface="Arial" charset="0"/>
                <a:cs typeface="Arial" charset="0"/>
              </a:rPr>
              <a:t>Lowers treatment toxicity/severity of your side effects</a:t>
            </a:r>
          </a:p>
          <a:p>
            <a:pPr marL="457200" lvl="0" indent="-457200" algn="l" eaLnBrk="0" hangingPunct="0">
              <a:spcBef>
                <a:spcPct val="20000"/>
              </a:spcBef>
              <a:spcAft>
                <a:spcPts val="1200"/>
              </a:spcAft>
              <a:buFont typeface="Arial" panose="020B0604020202020204" pitchFamily="34" charset="0"/>
              <a:buChar char="•"/>
              <a:defRPr/>
            </a:pPr>
            <a:r>
              <a:rPr lang="en-CA" sz="2800" kern="0" spc="30" dirty="0" smtClean="0">
                <a:ea typeface="Arial" charset="0"/>
                <a:cs typeface="Arial" charset="0"/>
              </a:rPr>
              <a:t>Improves your prognosis</a:t>
            </a:r>
          </a:p>
          <a:p>
            <a:pPr marL="457200" lvl="0" indent="-457200" algn="l" eaLnBrk="0" hangingPunct="0">
              <a:spcBef>
                <a:spcPct val="20000"/>
              </a:spcBef>
              <a:buFont typeface="Arial" panose="020B0604020202020204" pitchFamily="34" charset="0"/>
              <a:buChar char="•"/>
              <a:defRPr/>
            </a:pPr>
            <a:endParaRPr lang="en-CA" sz="2400" kern="0" spc="30" dirty="0" smtClean="0">
              <a:solidFill>
                <a:prstClr val="black">
                  <a:lumMod val="75000"/>
                  <a:lumOff val="25000"/>
                </a:prstClr>
              </a:solidFill>
              <a:ea typeface="Arial" charset="0"/>
              <a:cs typeface="Arial" charset="0"/>
            </a:endParaRPr>
          </a:p>
          <a:p>
            <a:pPr marL="457200" lvl="0" indent="-457200" algn="l" eaLnBrk="0" hangingPunct="0">
              <a:spcBef>
                <a:spcPct val="20000"/>
              </a:spcBef>
              <a:buFont typeface="Arial" panose="020B0604020202020204" pitchFamily="34" charset="0"/>
              <a:buChar char="•"/>
              <a:defRPr/>
            </a:pPr>
            <a:endParaRPr lang="en-CA" sz="2400" kern="0" spc="30" dirty="0">
              <a:solidFill>
                <a:prstClr val="black">
                  <a:lumMod val="75000"/>
                  <a:lumOff val="25000"/>
                </a:prstClr>
              </a:solidFill>
              <a:ea typeface="Arial" charset="0"/>
              <a:cs typeface="Arial" charset="0"/>
            </a:endParaRPr>
          </a:p>
          <a:p>
            <a:pPr lvl="1" algn="l" eaLnBrk="0" hangingPunct="0">
              <a:spcBef>
                <a:spcPct val="20000"/>
              </a:spcBef>
              <a:defRPr/>
            </a:pPr>
            <a:endParaRPr lang="en-CA" sz="2400" kern="0" spc="30" dirty="0" smtClean="0">
              <a:solidFill>
                <a:schemeClr val="tx1">
                  <a:lumMod val="75000"/>
                  <a:lumOff val="25000"/>
                </a:schemeClr>
              </a:solidFill>
              <a:ea typeface="Arial" charset="0"/>
              <a:cs typeface="Arial" charset="0"/>
            </a:endParaRPr>
          </a:p>
          <a:p>
            <a:pPr algn="l" eaLnBrk="0" hangingPunct="0">
              <a:spcBef>
                <a:spcPct val="20000"/>
              </a:spcBef>
              <a:buFont typeface="Arial" charset="0"/>
              <a:buNone/>
              <a:defRPr/>
            </a:pPr>
            <a:endParaRPr lang="en-CA" sz="2000" b="1" kern="0" spc="30" dirty="0">
              <a:solidFill>
                <a:schemeClr val="tx1">
                  <a:lumMod val="75000"/>
                  <a:lumOff val="25000"/>
                </a:schemeClr>
              </a:solidFill>
              <a:ea typeface="Arial" charset="0"/>
              <a:cs typeface="Arial" charset="0"/>
            </a:endParaRPr>
          </a:p>
          <a:p>
            <a:pPr algn="l" eaLnBrk="0" hangingPunct="0">
              <a:spcBef>
                <a:spcPct val="20000"/>
              </a:spcBef>
              <a:buFont typeface="Arial" charset="0"/>
              <a:buNone/>
              <a:defRPr/>
            </a:pPr>
            <a:endParaRPr lang="en-US" sz="1700" kern="0" spc="30" dirty="0">
              <a:solidFill>
                <a:srgbClr val="002040"/>
              </a:solidFill>
              <a:ea typeface="Arial" charset="0"/>
              <a:cs typeface="Arial" charset="0"/>
            </a:endParaRPr>
          </a:p>
          <a:p>
            <a:pPr algn="l" eaLnBrk="0" hangingPunct="0">
              <a:spcBef>
                <a:spcPct val="20000"/>
              </a:spcBef>
              <a:buFont typeface="Arial" charset="0"/>
              <a:buNone/>
              <a:defRPr/>
            </a:pPr>
            <a:endParaRPr lang="en-US" sz="1700" kern="0" spc="30" dirty="0">
              <a:solidFill>
                <a:srgbClr val="002040"/>
              </a:solidFill>
              <a:ea typeface="Arial" charset="0"/>
              <a:cs typeface="Arial" charset="0"/>
            </a:endParaRPr>
          </a:p>
        </p:txBody>
      </p:sp>
    </p:spTree>
    <p:extLst>
      <p:ext uri="{BB962C8B-B14F-4D97-AF65-F5344CB8AC3E}">
        <p14:creationId xmlns:p14="http://schemas.microsoft.com/office/powerpoint/2010/main" val="8397375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990600" y="457200"/>
            <a:ext cx="8153400" cy="762000"/>
          </a:xfrm>
          <a:prstGeom prst="rect">
            <a:avLst/>
          </a:prstGeom>
        </p:spPr>
        <p:txBody>
          <a:bodyPr/>
          <a:lstStyle/>
          <a:p>
            <a:pPr algn="ctr" eaLnBrk="1" hangingPunct="1">
              <a:defRPr/>
            </a:pPr>
            <a:r>
              <a:rPr lang="en-US" altLang="en-US" sz="3600" b="1" dirty="0">
                <a:solidFill>
                  <a:srgbClr val="0DBFD5"/>
                </a:solidFill>
                <a:latin typeface="Arial" charset="0"/>
              </a:rPr>
              <a:t>Library Services</a:t>
            </a:r>
          </a:p>
        </p:txBody>
      </p:sp>
      <p:pic>
        <p:nvPicPr>
          <p:cNvPr id="593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707456"/>
            <a:ext cx="2870654" cy="31564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85800" y="1676400"/>
            <a:ext cx="5410200" cy="4216539"/>
          </a:xfrm>
          <a:prstGeom prst="rect">
            <a:avLst/>
          </a:prstGeom>
        </p:spPr>
        <p:txBody>
          <a:bodyPr wrap="square">
            <a:spAutoFit/>
          </a:bodyPr>
          <a:lstStyle/>
          <a:p>
            <a:pPr marL="363538" indent="-363538" algn="l" eaLnBrk="1" hangingPunct="1">
              <a:spcBef>
                <a:spcPts val="1200"/>
              </a:spcBef>
              <a:spcAft>
                <a:spcPts val="0"/>
              </a:spcAft>
              <a:buClr>
                <a:schemeClr val="accent2">
                  <a:lumMod val="50000"/>
                </a:schemeClr>
              </a:buClr>
              <a:buFont typeface="Arial" pitchFamily="34" charset="0"/>
              <a:buChar char="•"/>
              <a:defRPr/>
            </a:pPr>
            <a:r>
              <a:rPr lang="en-US" sz="2800" dirty="0"/>
              <a:t>Librarian available at each </a:t>
            </a:r>
            <a:r>
              <a:rPr lang="en-US" sz="2800" dirty="0" smtClean="0"/>
              <a:t>BC Cancer Centre</a:t>
            </a:r>
          </a:p>
          <a:p>
            <a:pPr marL="363538" indent="-363538" algn="l" eaLnBrk="1" hangingPunct="1">
              <a:spcBef>
                <a:spcPts val="1200"/>
              </a:spcBef>
              <a:spcAft>
                <a:spcPts val="0"/>
              </a:spcAft>
              <a:buClr>
                <a:schemeClr val="accent2">
                  <a:lumMod val="50000"/>
                </a:schemeClr>
              </a:buClr>
              <a:buFont typeface="Arial" pitchFamily="34" charset="0"/>
              <a:buChar char="•"/>
              <a:defRPr/>
            </a:pPr>
            <a:endParaRPr lang="en-US" sz="1000" dirty="0"/>
          </a:p>
          <a:p>
            <a:pPr marL="457200" indent="-457200" algn="l" eaLnBrk="1" hangingPunct="1">
              <a:spcBef>
                <a:spcPts val="0"/>
              </a:spcBef>
              <a:spcAft>
                <a:spcPts val="1200"/>
              </a:spcAft>
              <a:buClr>
                <a:schemeClr val="accent2">
                  <a:lumMod val="50000"/>
                </a:schemeClr>
              </a:buClr>
              <a:defRPr/>
            </a:pPr>
            <a:r>
              <a:rPr lang="en-US" sz="2800" b="1" dirty="0"/>
              <a:t>Resources:</a:t>
            </a:r>
          </a:p>
          <a:p>
            <a:pPr marL="363538" indent="-363538" algn="l" eaLnBrk="1" hangingPunct="1">
              <a:spcBef>
                <a:spcPts val="0"/>
              </a:spcBef>
              <a:buClr>
                <a:schemeClr val="accent2">
                  <a:lumMod val="50000"/>
                </a:schemeClr>
              </a:buClr>
              <a:buFont typeface="Arial" pitchFamily="34" charset="0"/>
              <a:buChar char="•"/>
              <a:defRPr/>
            </a:pPr>
            <a:r>
              <a:rPr lang="en-US" sz="2400" dirty="0"/>
              <a:t>Books, pamphlets, audio and videotapes </a:t>
            </a:r>
          </a:p>
          <a:p>
            <a:pPr marL="363538" indent="-363538" algn="l" eaLnBrk="1" hangingPunct="1">
              <a:spcBef>
                <a:spcPts val="1200"/>
              </a:spcBef>
              <a:buClr>
                <a:schemeClr val="accent2">
                  <a:lumMod val="50000"/>
                </a:schemeClr>
              </a:buClr>
              <a:buFont typeface="Arial" pitchFamily="34" charset="0"/>
              <a:buChar char="•"/>
              <a:defRPr/>
            </a:pPr>
            <a:r>
              <a:rPr lang="en-US" sz="2400" dirty="0"/>
              <a:t>Cancer, treatment, coping with cancer, care-giving, healing, relaxation, sexuality and other topics of interest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idx="1"/>
          </p:nvPr>
        </p:nvSpPr>
        <p:spPr>
          <a:xfrm>
            <a:off x="457200" y="2667000"/>
            <a:ext cx="8229600" cy="1600200"/>
          </a:xfrm>
        </p:spPr>
        <p:txBody>
          <a:bodyPr/>
          <a:lstStyle/>
          <a:p>
            <a:pPr marL="0" indent="0" algn="ctr" eaLnBrk="1" hangingPunct="1">
              <a:buFont typeface="Wingdings" pitchFamily="2" charset="2"/>
              <a:buNone/>
              <a:defRPr/>
            </a:pPr>
            <a:r>
              <a:rPr lang="en-US" altLang="en-US" sz="6600" b="1" dirty="0">
                <a:solidFill>
                  <a:srgbClr val="0DBFD5"/>
                </a:solidFill>
                <a:latin typeface="Arial" charset="0"/>
                <a:ea typeface="+mj-ea"/>
                <a:cs typeface="+mj-cs"/>
              </a:rPr>
              <a:t>QUESTIONS?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20"/>
            <a:ext cx="8229600" cy="1081668"/>
          </a:xfrm>
        </p:spPr>
        <p:txBody>
          <a:bodyPr>
            <a:normAutofit/>
          </a:bodyPr>
          <a:lstStyle/>
          <a:p>
            <a:pPr lvl="0" fontAlgn="base">
              <a:spcAft>
                <a:spcPct val="0"/>
              </a:spcAft>
              <a:defRPr/>
            </a:pPr>
            <a:r>
              <a:rPr lang="en-US" sz="3600" b="1" dirty="0" smtClean="0">
                <a:solidFill>
                  <a:srgbClr val="0DBFD5"/>
                </a:solidFill>
                <a:latin typeface="Arial" charset="0"/>
                <a:ea typeface="+mn-ea"/>
                <a:cs typeface="+mn-cs"/>
              </a:rPr>
              <a:t>Smoking Cessation Support</a:t>
            </a:r>
            <a:endParaRPr lang="en-US" sz="3600" b="1" dirty="0">
              <a:solidFill>
                <a:srgbClr val="48DBDA"/>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295400"/>
            <a:ext cx="8161835" cy="5562600"/>
          </a:xfrm>
        </p:spPr>
        <p:txBody>
          <a:bodyPr>
            <a:normAutofit fontScale="92500" lnSpcReduction="20000"/>
          </a:bodyPr>
          <a:lstStyle/>
          <a:p>
            <a:pPr>
              <a:spcAft>
                <a:spcPts val="600"/>
              </a:spcAft>
            </a:pPr>
            <a:r>
              <a:rPr lang="en-CA" sz="2800" dirty="0" smtClean="0">
                <a:latin typeface="Arial" panose="020B0604020202020204" pitchFamily="34" charset="0"/>
                <a:cs typeface="Arial" panose="020B0604020202020204" pitchFamily="34" charset="0"/>
              </a:rPr>
              <a:t>Free nicotine replacement (NRT) is available from any pharmacy</a:t>
            </a:r>
          </a:p>
          <a:p>
            <a:pPr>
              <a:spcAft>
                <a:spcPts val="600"/>
              </a:spcAft>
            </a:pPr>
            <a:endParaRPr lang="en-CA" sz="1000" dirty="0" smtClean="0">
              <a:latin typeface="Arial" panose="020B0604020202020204" pitchFamily="34" charset="0"/>
              <a:cs typeface="Arial" panose="020B0604020202020204" pitchFamily="34" charset="0"/>
            </a:endParaRPr>
          </a:p>
          <a:p>
            <a:pPr>
              <a:spcAft>
                <a:spcPts val="600"/>
              </a:spcAft>
            </a:pPr>
            <a:r>
              <a:rPr lang="en-CA" sz="2800" dirty="0" smtClean="0">
                <a:latin typeface="Arial" panose="020B0604020202020204" pitchFamily="34" charset="0"/>
                <a:cs typeface="Arial" panose="020B0604020202020204" pitchFamily="34" charset="0"/>
              </a:rPr>
              <a:t>Quitnow.ca, gives customized programs:</a:t>
            </a:r>
          </a:p>
          <a:p>
            <a:pPr lvl="1">
              <a:spcAft>
                <a:spcPts val="600"/>
              </a:spcAft>
            </a:pPr>
            <a:r>
              <a:rPr lang="en-CA" sz="2000" dirty="0" smtClean="0">
                <a:latin typeface="Arial" panose="020B0604020202020204" pitchFamily="34" charset="0"/>
                <a:cs typeface="Arial" panose="020B0604020202020204" pitchFamily="34" charset="0"/>
              </a:rPr>
              <a:t>smoking cessation counselling </a:t>
            </a:r>
          </a:p>
          <a:p>
            <a:pPr lvl="1">
              <a:spcAft>
                <a:spcPts val="600"/>
              </a:spcAft>
            </a:pPr>
            <a:r>
              <a:rPr lang="en-CA" sz="2000" dirty="0">
                <a:latin typeface="Arial" panose="020B0604020202020204" pitchFamily="34" charset="0"/>
                <a:cs typeface="Arial" panose="020B0604020202020204" pitchFamily="34" charset="0"/>
              </a:rPr>
              <a:t>q</a:t>
            </a:r>
            <a:r>
              <a:rPr lang="en-CA" sz="2000" dirty="0" smtClean="0">
                <a:latin typeface="Arial" panose="020B0604020202020204" pitchFamily="34" charset="0"/>
                <a:cs typeface="Arial" panose="020B0604020202020204" pitchFamily="34" charset="0"/>
              </a:rPr>
              <a:t>uit plans</a:t>
            </a:r>
          </a:p>
          <a:p>
            <a:pPr lvl="1">
              <a:spcAft>
                <a:spcPts val="600"/>
              </a:spcAft>
            </a:pPr>
            <a:endParaRPr lang="en-CA" sz="1000" dirty="0" smtClean="0">
              <a:latin typeface="Arial" panose="020B0604020202020204" pitchFamily="34" charset="0"/>
              <a:cs typeface="Arial" panose="020B0604020202020204" pitchFamily="34" charset="0"/>
            </a:endParaRPr>
          </a:p>
          <a:p>
            <a:pPr>
              <a:spcAft>
                <a:spcPts val="600"/>
              </a:spcAft>
            </a:pPr>
            <a:r>
              <a:rPr lang="en-CA" sz="2800" dirty="0">
                <a:latin typeface="Arial" panose="020B0604020202020204" pitchFamily="34" charset="0"/>
                <a:cs typeface="Arial" panose="020B0604020202020204" pitchFamily="34" charset="0"/>
              </a:rPr>
              <a:t>VGH smoking cessation </a:t>
            </a:r>
            <a:r>
              <a:rPr lang="en-CA" sz="2800" dirty="0" smtClean="0">
                <a:latin typeface="Arial" panose="020B0604020202020204" pitchFamily="34" charset="0"/>
                <a:cs typeface="Arial" panose="020B0604020202020204" pitchFamily="34" charset="0"/>
              </a:rPr>
              <a:t>clinic:</a:t>
            </a:r>
          </a:p>
          <a:p>
            <a:pPr lvl="1">
              <a:spcAft>
                <a:spcPts val="600"/>
              </a:spcAft>
            </a:pPr>
            <a:r>
              <a:rPr lang="en-CA" sz="2000" dirty="0" smtClean="0">
                <a:latin typeface="Arial" panose="020B0604020202020204" pitchFamily="34" charset="0"/>
                <a:cs typeface="Arial" panose="020B0604020202020204" pitchFamily="34" charset="0"/>
              </a:rPr>
              <a:t>Appointments with staff trained </a:t>
            </a:r>
            <a:r>
              <a:rPr lang="en-CA" sz="2000" dirty="0">
                <a:latin typeface="Arial" panose="020B0604020202020204" pitchFamily="34" charset="0"/>
                <a:cs typeface="Arial" panose="020B0604020202020204" pitchFamily="34" charset="0"/>
              </a:rPr>
              <a:t>in tobacco dependence </a:t>
            </a:r>
            <a:r>
              <a:rPr lang="en-CA" sz="2000" dirty="0" smtClean="0">
                <a:latin typeface="Arial" panose="020B0604020202020204" pitchFamily="34" charset="0"/>
                <a:cs typeface="Arial" panose="020B0604020202020204" pitchFamily="34" charset="0"/>
              </a:rPr>
              <a:t>treatment</a:t>
            </a:r>
          </a:p>
          <a:p>
            <a:pPr lvl="1">
              <a:spcAft>
                <a:spcPts val="600"/>
              </a:spcAft>
            </a:pPr>
            <a:endParaRPr lang="en-CA" sz="1000" dirty="0" smtClean="0">
              <a:latin typeface="Arial" panose="020B0604020202020204" pitchFamily="34" charset="0"/>
              <a:cs typeface="Arial" panose="020B0604020202020204" pitchFamily="34" charset="0"/>
            </a:endParaRPr>
          </a:p>
          <a:p>
            <a:pPr>
              <a:spcAft>
                <a:spcPts val="600"/>
              </a:spcAft>
            </a:pPr>
            <a:r>
              <a:rPr lang="en-CA" sz="2800" dirty="0" smtClean="0">
                <a:latin typeface="Arial" panose="020B0604020202020204" pitchFamily="34" charset="0"/>
                <a:cs typeface="Arial" panose="020B0604020202020204" pitchFamily="34" charset="0"/>
                <a:hlinkClick r:id="rId3"/>
              </a:rPr>
              <a:t>First Nations Health Authority</a:t>
            </a:r>
            <a:endParaRPr lang="en-CA" sz="2800" dirty="0" smtClean="0">
              <a:latin typeface="Arial" panose="020B0604020202020204" pitchFamily="34" charset="0"/>
              <a:cs typeface="Arial" panose="020B0604020202020204" pitchFamily="34" charset="0"/>
            </a:endParaRPr>
          </a:p>
          <a:p>
            <a:pPr lvl="1">
              <a:spcAft>
                <a:spcPts val="600"/>
              </a:spcAft>
            </a:pPr>
            <a:r>
              <a:rPr lang="en-CA" sz="2000" dirty="0" smtClean="0">
                <a:latin typeface="Arial" panose="020B0604020202020204" pitchFamily="34" charset="0"/>
                <a:cs typeface="Arial" panose="020B0604020202020204" pitchFamily="34" charset="0"/>
              </a:rPr>
              <a:t>Tobacco Timeout Challenge </a:t>
            </a:r>
          </a:p>
          <a:p>
            <a:pPr lvl="1">
              <a:spcAft>
                <a:spcPts val="600"/>
              </a:spcAft>
            </a:pPr>
            <a:r>
              <a:rPr lang="en-CA" sz="2000" dirty="0" smtClean="0">
                <a:latin typeface="Arial" panose="020B0604020202020204" pitchFamily="34" charset="0"/>
                <a:cs typeface="Arial" panose="020B0604020202020204" pitchFamily="34" charset="0"/>
              </a:rPr>
              <a:t>Factsheet &amp; resources for NRT through First Nations Health benefits</a:t>
            </a:r>
            <a:endParaRPr lang="en-CA" dirty="0" smtClean="0">
              <a:latin typeface="Arial" panose="020B0604020202020204" pitchFamily="34" charset="0"/>
              <a:cs typeface="Arial" panose="020B0604020202020204" pitchFamily="34" charset="0"/>
            </a:endParaRPr>
          </a:p>
          <a:p>
            <a:pPr>
              <a:spcAft>
                <a:spcPts val="600"/>
              </a:spcAft>
            </a:pPr>
            <a:r>
              <a:rPr lang="en-CA" sz="2800" dirty="0" smtClean="0">
                <a:latin typeface="Arial" panose="020B0604020202020204" pitchFamily="34" charset="0"/>
                <a:cs typeface="Arial" panose="020B0604020202020204" pitchFamily="34" charset="0"/>
              </a:rPr>
              <a:t>BC </a:t>
            </a:r>
            <a:r>
              <a:rPr lang="en-CA" sz="2800" dirty="0">
                <a:latin typeface="Arial" panose="020B0604020202020204" pitchFamily="34" charset="0"/>
                <a:cs typeface="Arial" panose="020B0604020202020204" pitchFamily="34" charset="0"/>
              </a:rPr>
              <a:t>Cancer nursing </a:t>
            </a:r>
            <a:r>
              <a:rPr lang="en-CA" sz="2800" dirty="0" smtClean="0">
                <a:latin typeface="Arial" panose="020B0604020202020204" pitchFamily="34" charset="0"/>
                <a:cs typeface="Arial" panose="020B0604020202020204" pitchFamily="34" charset="0"/>
              </a:rPr>
              <a:t>support - </a:t>
            </a:r>
            <a:r>
              <a:rPr lang="en-CA" sz="2800" b="1" dirty="0" smtClean="0">
                <a:latin typeface="Arial" panose="020B0604020202020204" pitchFamily="34" charset="0"/>
                <a:cs typeface="Arial" panose="020B0604020202020204" pitchFamily="34" charset="0"/>
              </a:rPr>
              <a:t>We are here to help!</a:t>
            </a:r>
            <a:endParaRPr lang="en-CA" sz="2800" dirty="0">
              <a:latin typeface="Arial" panose="020B0604020202020204" pitchFamily="34" charset="0"/>
              <a:cs typeface="Arial" panose="020B0604020202020204" pitchFamily="34" charset="0"/>
            </a:endParaRPr>
          </a:p>
          <a:p>
            <a:pPr marL="0" indent="0">
              <a:buNone/>
            </a:pPr>
            <a:endParaRPr lang="en-CA" dirty="0" smtClean="0"/>
          </a:p>
          <a:p>
            <a:endParaRPr lang="en-US" dirty="0"/>
          </a:p>
        </p:txBody>
      </p:sp>
    </p:spTree>
    <p:extLst>
      <p:ext uri="{BB962C8B-B14F-4D97-AF65-F5344CB8AC3E}">
        <p14:creationId xmlns:p14="http://schemas.microsoft.com/office/powerpoint/2010/main" val="2827482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228600"/>
            <a:ext cx="8229600" cy="1143000"/>
          </a:xfrm>
        </p:spPr>
        <p:txBody>
          <a:bodyPr/>
          <a:lstStyle/>
          <a:p>
            <a:pPr algn="ctr" eaLnBrk="1" hangingPunct="1">
              <a:defRPr/>
            </a:pPr>
            <a:r>
              <a:rPr lang="en-US" sz="3600" b="1" dirty="0">
                <a:solidFill>
                  <a:srgbClr val="0DBFD5"/>
                </a:solidFill>
                <a:latin typeface="Arial" charset="0"/>
              </a:rPr>
              <a:t>What is Systemic Therapy?</a:t>
            </a:r>
          </a:p>
        </p:txBody>
      </p:sp>
      <p:sp>
        <p:nvSpPr>
          <p:cNvPr id="6" name="Content Placeholder 5"/>
          <p:cNvSpPr>
            <a:spLocks noGrp="1"/>
          </p:cNvSpPr>
          <p:nvPr>
            <p:ph sz="half" idx="2"/>
          </p:nvPr>
        </p:nvSpPr>
        <p:spPr>
          <a:xfrm>
            <a:off x="381000" y="1524000"/>
            <a:ext cx="3848100" cy="2590800"/>
          </a:xfrm>
        </p:spPr>
        <p:txBody>
          <a:bodyPr/>
          <a:lstStyle/>
          <a:p>
            <a:pPr marL="0" indent="0" eaLnBrk="1" hangingPunct="1">
              <a:lnSpc>
                <a:spcPct val="200000"/>
              </a:lnSpc>
              <a:buFont typeface="Wingdings" pitchFamily="2" charset="2"/>
              <a:buNone/>
              <a:defRPr/>
            </a:pPr>
            <a:r>
              <a:rPr lang="en-US" altLang="en-US" sz="2800" b="1" dirty="0">
                <a:solidFill>
                  <a:srgbClr val="0DBFD5"/>
                </a:solidFill>
                <a:latin typeface="Arial" charset="0"/>
                <a:ea typeface="+mj-ea"/>
                <a:cs typeface="+mj-cs"/>
              </a:rPr>
              <a:t>Chemotherapy </a:t>
            </a:r>
          </a:p>
          <a:p>
            <a:pPr marL="363538" indent="-276225">
              <a:lnSpc>
                <a:spcPct val="90000"/>
              </a:lnSpc>
              <a:buClr>
                <a:srgbClr val="3C3C77"/>
              </a:buClr>
              <a:buFont typeface="Arial" pitchFamily="34" charset="0"/>
              <a:buChar char="•"/>
              <a:defRPr/>
            </a:pPr>
            <a:r>
              <a:rPr lang="en-CA" altLang="en-US" dirty="0">
                <a:latin typeface="Arial" panose="020B0604020202020204" pitchFamily="34" charset="0"/>
                <a:cs typeface="Arial" panose="020B0604020202020204" pitchFamily="34" charset="0"/>
              </a:rPr>
              <a:t>Drugs that </a:t>
            </a:r>
            <a:r>
              <a:rPr lang="en-CA" altLang="en-US" dirty="0" smtClean="0">
                <a:latin typeface="Arial" panose="020B0604020202020204" pitchFamily="34" charset="0"/>
                <a:cs typeface="Arial" panose="020B0604020202020204" pitchFamily="34" charset="0"/>
              </a:rPr>
              <a:t>destroy cancer cells</a:t>
            </a:r>
            <a:endParaRPr lang="en-US" altLang="en-US" dirty="0">
              <a:latin typeface="Arial" panose="020B0604020202020204" pitchFamily="34" charset="0"/>
              <a:cs typeface="Arial" panose="020B0604020202020204" pitchFamily="34" charset="0"/>
            </a:endParaRPr>
          </a:p>
          <a:p>
            <a:pPr marL="0" indent="0" eaLnBrk="1" hangingPunct="1">
              <a:lnSpc>
                <a:spcPct val="90000"/>
              </a:lnSpc>
              <a:buClr>
                <a:srgbClr val="3C3C77"/>
              </a:buClr>
              <a:buFont typeface="Wingdings" pitchFamily="2" charset="2"/>
              <a:buNone/>
              <a:defRPr/>
            </a:pPr>
            <a:endParaRPr lang="en-US" altLang="en-US" dirty="0">
              <a:solidFill>
                <a:srgbClr val="3C3C77"/>
              </a:solidFill>
            </a:endParaRPr>
          </a:p>
          <a:p>
            <a:pPr marL="233363" indent="-233363" eaLnBrk="1" hangingPunct="1">
              <a:lnSpc>
                <a:spcPct val="90000"/>
              </a:lnSpc>
              <a:buClr>
                <a:srgbClr val="3C3C77"/>
              </a:buClr>
              <a:buFont typeface="Arial" pitchFamily="34" charset="0"/>
              <a:buChar char="•"/>
              <a:defRPr/>
            </a:pPr>
            <a:endParaRPr lang="en-US" altLang="en-US" sz="1100" dirty="0">
              <a:solidFill>
                <a:srgbClr val="3C3C77"/>
              </a:solidFill>
            </a:endParaRPr>
          </a:p>
        </p:txBody>
      </p:sp>
      <p:sp>
        <p:nvSpPr>
          <p:cNvPr id="12" name="Content Placeholder 5"/>
          <p:cNvSpPr txBox="1">
            <a:spLocks/>
          </p:cNvSpPr>
          <p:nvPr/>
        </p:nvSpPr>
        <p:spPr bwMode="auto">
          <a:xfrm>
            <a:off x="4695598" y="1524000"/>
            <a:ext cx="4062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a:lstStyle>
          <a:p>
            <a:pPr marL="0" indent="0" eaLnBrk="1" hangingPunct="1">
              <a:lnSpc>
                <a:spcPct val="200000"/>
              </a:lnSpc>
              <a:buFont typeface="Wingdings" pitchFamily="2" charset="2"/>
              <a:buNone/>
              <a:defRPr/>
            </a:pPr>
            <a:r>
              <a:rPr lang="en-US" altLang="en-US" sz="2800" b="1" dirty="0">
                <a:solidFill>
                  <a:srgbClr val="0DBFD5"/>
                </a:solidFill>
                <a:latin typeface="Arial" charset="0"/>
                <a:ea typeface="+mj-ea"/>
                <a:cs typeface="+mj-cs"/>
              </a:rPr>
              <a:t>Immunotherapy</a:t>
            </a:r>
          </a:p>
          <a:p>
            <a:pPr marL="363538" indent="-276225" defTabSz="457200" eaLnBrk="1" hangingPunct="1">
              <a:lnSpc>
                <a:spcPct val="90000"/>
              </a:lnSpc>
              <a:buClr>
                <a:srgbClr val="3C3C77"/>
              </a:buClr>
              <a:buSzPct val="100000"/>
              <a:buFont typeface="Arial" pitchFamily="34" charset="0"/>
              <a:buChar char="•"/>
              <a:defRPr/>
            </a:pPr>
            <a:r>
              <a:rPr lang="en-CA" altLang="en-US" dirty="0">
                <a:latin typeface="Arial" panose="020B0604020202020204" pitchFamily="34" charset="0"/>
                <a:cs typeface="Arial" panose="020B0604020202020204" pitchFamily="34" charset="0"/>
              </a:rPr>
              <a:t>Drugs that activate your own immune system to find and destroy cancer cells</a:t>
            </a:r>
            <a:endParaRPr lang="en-US" altLang="en-US" dirty="0">
              <a:latin typeface="Arial" panose="020B0604020202020204" pitchFamily="34" charset="0"/>
              <a:cs typeface="Arial" panose="020B0604020202020204" pitchFamily="34" charset="0"/>
            </a:endParaRPr>
          </a:p>
          <a:p>
            <a:pPr marL="233363" indent="-233363" eaLnBrk="1" hangingPunct="1">
              <a:lnSpc>
                <a:spcPct val="90000"/>
              </a:lnSpc>
              <a:buClr>
                <a:srgbClr val="3C3C77"/>
              </a:buClr>
              <a:buFont typeface="Arial" pitchFamily="34" charset="0"/>
              <a:buChar char="•"/>
              <a:defRPr/>
            </a:pPr>
            <a:endParaRPr lang="en-US" altLang="en-US" sz="1100" kern="0" dirty="0" smtClean="0">
              <a:solidFill>
                <a:srgbClr val="3C3C77"/>
              </a:solidFill>
            </a:endParaRPr>
          </a:p>
          <a:p>
            <a:pPr>
              <a:defRPr/>
            </a:pPr>
            <a:endParaRPr lang="en-US" kern="0" dirty="0"/>
          </a:p>
        </p:txBody>
      </p:sp>
      <p:sp>
        <p:nvSpPr>
          <p:cNvPr id="13" name="Content Placeholder 5"/>
          <p:cNvSpPr txBox="1">
            <a:spLocks/>
          </p:cNvSpPr>
          <p:nvPr/>
        </p:nvSpPr>
        <p:spPr bwMode="auto">
          <a:xfrm>
            <a:off x="4695598" y="3853542"/>
            <a:ext cx="417512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a:lstStyle>
          <a:p>
            <a:pPr marL="0" indent="0" eaLnBrk="1" hangingPunct="1">
              <a:lnSpc>
                <a:spcPct val="200000"/>
              </a:lnSpc>
              <a:buNone/>
              <a:defRPr/>
            </a:pPr>
            <a:r>
              <a:rPr lang="en-US" altLang="en-US" sz="2800" b="1" dirty="0">
                <a:solidFill>
                  <a:srgbClr val="0DBFD5"/>
                </a:solidFill>
                <a:latin typeface="Arial" charset="0"/>
                <a:ea typeface="+mj-ea"/>
                <a:cs typeface="+mj-cs"/>
              </a:rPr>
              <a:t>Targeted Therapy</a:t>
            </a:r>
          </a:p>
          <a:p>
            <a:pPr marL="363538" indent="-276225" defTabSz="457200" eaLnBrk="1" hangingPunct="1">
              <a:buClr>
                <a:srgbClr val="3C3C77"/>
              </a:buClr>
              <a:buSzPct val="100000"/>
              <a:buFont typeface="Arial" pitchFamily="34" charset="0"/>
              <a:buChar char="•"/>
              <a:tabLst>
                <a:tab pos="363538" algn="l"/>
              </a:tabLst>
              <a:defRPr/>
            </a:pPr>
            <a:r>
              <a:rPr lang="en-US" altLang="en-US" dirty="0">
                <a:latin typeface="Arial" panose="020B0604020202020204" pitchFamily="34" charset="0"/>
                <a:cs typeface="Arial" panose="020B0604020202020204" pitchFamily="34" charset="0"/>
              </a:rPr>
              <a:t>Drugs that target specific molecules that stop cancer cells from growing and spreading</a:t>
            </a:r>
          </a:p>
        </p:txBody>
      </p:sp>
      <p:sp>
        <p:nvSpPr>
          <p:cNvPr id="7" name="Content Placeholder 5"/>
          <p:cNvSpPr txBox="1">
            <a:spLocks/>
          </p:cNvSpPr>
          <p:nvPr/>
        </p:nvSpPr>
        <p:spPr bwMode="auto">
          <a:xfrm>
            <a:off x="381000" y="3886199"/>
            <a:ext cx="4062413" cy="26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18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16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1600">
                <a:solidFill>
                  <a:schemeClr val="tx1"/>
                </a:solidFill>
                <a:latin typeface="+mn-lt"/>
              </a:defRPr>
            </a:lvl9pPr>
          </a:lstStyle>
          <a:p>
            <a:pPr marL="0" indent="0" eaLnBrk="1" hangingPunct="1">
              <a:lnSpc>
                <a:spcPct val="200000"/>
              </a:lnSpc>
              <a:buNone/>
              <a:defRPr/>
            </a:pPr>
            <a:r>
              <a:rPr lang="en-US" altLang="en-US" sz="2800" b="1" dirty="0">
                <a:solidFill>
                  <a:srgbClr val="0DBFD5"/>
                </a:solidFill>
                <a:latin typeface="Arial" charset="0"/>
                <a:ea typeface="+mj-ea"/>
                <a:cs typeface="+mj-cs"/>
              </a:rPr>
              <a:t>Hormone Therapy</a:t>
            </a:r>
          </a:p>
          <a:p>
            <a:pPr marL="363538" indent="-276225" defTabSz="457200" eaLnBrk="1" hangingPunct="1">
              <a:lnSpc>
                <a:spcPct val="90000"/>
              </a:lnSpc>
              <a:buClr>
                <a:srgbClr val="3C3C77"/>
              </a:buClr>
              <a:buSzPct val="100000"/>
              <a:buFont typeface="Arial" panose="020B0604020202020204" pitchFamily="34" charset="0"/>
              <a:buChar char="•"/>
              <a:defRPr/>
            </a:pPr>
            <a:r>
              <a:rPr lang="en-CA" altLang="en-US" dirty="0" smtClean="0">
                <a:latin typeface="Arial" panose="020B0604020202020204" pitchFamily="34" charset="0"/>
                <a:cs typeface="Arial" panose="020B0604020202020204" pitchFamily="34" charset="0"/>
              </a:rPr>
              <a:t>Drugs that change levels of hormones to stop or slow down cancer cell growth.</a:t>
            </a:r>
            <a:endParaRPr lang="en-US" altLang="en-US" dirty="0"/>
          </a:p>
          <a:p>
            <a:pPr marL="233363" indent="-233363" defTabSz="457200" eaLnBrk="1" hangingPunct="1">
              <a:lnSpc>
                <a:spcPct val="90000"/>
              </a:lnSpc>
              <a:buClr>
                <a:srgbClr val="3C3C77"/>
              </a:buClr>
              <a:buFont typeface="Arial" pitchFamily="34" charset="0"/>
              <a:buChar char="•"/>
              <a:defRPr/>
            </a:pPr>
            <a:endParaRPr lang="en-US" dirty="0"/>
          </a:p>
        </p:txBody>
      </p:sp>
    </p:spTree>
    <p:extLst>
      <p:ext uri="{BB962C8B-B14F-4D97-AF65-F5344CB8AC3E}">
        <p14:creationId xmlns:p14="http://schemas.microsoft.com/office/powerpoint/2010/main" val="355521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752600" y="457200"/>
            <a:ext cx="6629400" cy="1066800"/>
          </a:xfrm>
          <a:prstGeom prst="rect">
            <a:avLst/>
          </a:prstGeom>
        </p:spPr>
        <p:txBody>
          <a:bodyPr>
            <a:noAutofit/>
          </a:bodyPr>
          <a:lstStyle/>
          <a:p>
            <a:pPr algn="ctr" eaLnBrk="1" hangingPunct="1">
              <a:defRPr/>
            </a:pPr>
            <a:r>
              <a:rPr lang="en-US" sz="3600" b="1" dirty="0">
                <a:solidFill>
                  <a:srgbClr val="0DBFD5"/>
                </a:solidFill>
                <a:latin typeface="Arial" charset="0"/>
              </a:rPr>
              <a:t>Goals of Systemic Therapy Treatment</a:t>
            </a:r>
          </a:p>
        </p:txBody>
      </p:sp>
      <p:sp>
        <p:nvSpPr>
          <p:cNvPr id="13315" name="Rectangle 3"/>
          <p:cNvSpPr>
            <a:spLocks noGrp="1" noChangeArrowheads="1"/>
          </p:cNvSpPr>
          <p:nvPr>
            <p:ph type="body" sz="half" idx="4294967295"/>
          </p:nvPr>
        </p:nvSpPr>
        <p:spPr>
          <a:xfrm>
            <a:off x="838200" y="1981200"/>
            <a:ext cx="7848600" cy="4191000"/>
          </a:xfrm>
          <a:prstGeom prst="rect">
            <a:avLst/>
          </a:prstGeom>
        </p:spPr>
        <p:txBody>
          <a:bodyPr/>
          <a:lstStyle/>
          <a:p>
            <a:pPr marL="363538" indent="-363538" eaLnBrk="1" hangingPunct="1">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Eliminate the cancer</a:t>
            </a:r>
          </a:p>
          <a:p>
            <a:pPr marL="363538" indent="-363538" eaLnBrk="1" hangingPunct="1">
              <a:buClr>
                <a:schemeClr val="accent2">
                  <a:lumMod val="50000"/>
                </a:schemeClr>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363538" indent="-363538" eaLnBrk="1" hangingPunct="1">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Shrink the tumour</a:t>
            </a:r>
          </a:p>
          <a:p>
            <a:pPr marL="363538" indent="-363538" eaLnBrk="1" hangingPunct="1">
              <a:buClr>
                <a:schemeClr val="accent2">
                  <a:lumMod val="50000"/>
                </a:schemeClr>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363538" indent="-363538" eaLnBrk="1" hangingPunct="1">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Prevent cancer from spreading</a:t>
            </a:r>
          </a:p>
          <a:p>
            <a:pPr marL="363538" indent="-363538" eaLnBrk="1" hangingPunct="1">
              <a:buClr>
                <a:schemeClr val="accent2">
                  <a:lumMod val="50000"/>
                </a:schemeClr>
              </a:buClr>
              <a:buFont typeface="Arial" pitchFamily="34" charset="0"/>
              <a:buChar char="•"/>
              <a:defRPr/>
            </a:pPr>
            <a:endParaRPr lang="en-US" sz="2800" dirty="0" smtClean="0">
              <a:latin typeface="Arial" panose="020B0604020202020204" pitchFamily="34" charset="0"/>
              <a:cs typeface="Arial" panose="020B0604020202020204" pitchFamily="34" charset="0"/>
            </a:endParaRPr>
          </a:p>
          <a:p>
            <a:pPr marL="363538" indent="-363538" eaLnBrk="1" hangingPunct="1">
              <a:buClr>
                <a:schemeClr val="accent2">
                  <a:lumMod val="50000"/>
                </a:schemeClr>
              </a:buClr>
              <a:buFont typeface="Arial" pitchFamily="34" charset="0"/>
              <a:buChar char="•"/>
              <a:defRPr/>
            </a:pPr>
            <a:r>
              <a:rPr lang="en-US" sz="2800" dirty="0" smtClean="0">
                <a:latin typeface="Arial" panose="020B0604020202020204" pitchFamily="34" charset="0"/>
                <a:cs typeface="Arial" panose="020B0604020202020204" pitchFamily="34" charset="0"/>
              </a:rPr>
              <a:t>Relieve symptoms from cancer, such as pain</a:t>
            </a:r>
          </a:p>
          <a:p>
            <a:pPr eaLnBrk="1" hangingPunct="1">
              <a:buFont typeface="Wingdings" pitchFamily="2" charset="2"/>
              <a:buChar char="q"/>
              <a:defRPr/>
            </a:pPr>
            <a:endParaRPr lang="en-US" sz="2800" dirty="0" smtClean="0">
              <a:solidFill>
                <a:schemeClr val="accent2">
                  <a:lumMod val="50000"/>
                </a:schemeClr>
              </a:solidFill>
            </a:endParaRPr>
          </a:p>
          <a:p>
            <a:pPr eaLnBrk="1" hangingPunct="1">
              <a:buFont typeface="Wingdings" pitchFamily="2" charset="2"/>
              <a:buChar char="q"/>
              <a:defRPr/>
            </a:pPr>
            <a:endParaRPr lang="en-US" sz="2800" dirty="0" smtClean="0">
              <a:solidFill>
                <a:schemeClr val="accent2">
                  <a:lumMod val="50000"/>
                </a:schemeClr>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Custom Document" ma:contentTypeID="0x010100984A2337B286C341A791B54B16C0211200CEAF59530D3ECF45AF70DE929AB20957" ma:contentTypeVersion="7" ma:contentTypeDescription="Create a new document." ma:contentTypeScope="" ma:versionID="65ca04543a908666ca5d657f3dcefea8">
  <xsd:schema xmlns:xsd="http://www.w3.org/2001/XMLSchema" xmlns:xs="http://www.w3.org/2001/XMLSchema" xmlns:p="http://schemas.microsoft.com/office/2006/metadata/properties" xmlns:ns2="f3283638-ecb5-48cd-817d-0c18a07ccd89" xmlns:ns3="4de64c37-ebdf-406a-9f1b-af099cf715f4" targetNamespace="http://schemas.microsoft.com/office/2006/metadata/properties" ma:root="true" ma:fieldsID="707fc531935494a5b66cd7a833b2ba4b" ns2:_="" ns3:_="">
    <xsd:import namespace="f3283638-ecb5-48cd-817d-0c18a07ccd89"/>
    <xsd:import namespace="4de64c37-ebdf-406a-9f1b-af099cf715f4"/>
    <xsd:element name="properties">
      <xsd:complexType>
        <xsd:sequence>
          <xsd:element name="documentManagement">
            <xsd:complexType>
              <xsd:all>
                <xsd:element ref="ns2:d54dd449c2c54af89444c3906a20b699" minOccurs="0"/>
                <xsd:element ref="ns2:TaxCatchAll" minOccurs="0"/>
                <xsd:element ref="ns2:TaxCatchAllLabel" minOccurs="0"/>
                <xsd:element ref="ns2:k05366dfea714127ab8826af69afb524" minOccurs="0"/>
                <xsd:element ref="ns3:DocumentDescription" minOccurs="0"/>
                <xsd:element ref="ns3:DocumentLanguage" minOccurs="0"/>
                <xsd:element ref="ns3:Audience1"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83638-ecb5-48cd-817d-0c18a07ccd89" elementFormDefault="qualified">
    <xsd:import namespace="http://schemas.microsoft.com/office/2006/documentManagement/types"/>
    <xsd:import namespace="http://schemas.microsoft.com/office/infopath/2007/PartnerControls"/>
    <xsd:element name="d54dd449c2c54af89444c3906a20b699" ma:index="8" nillable="true" ma:taxonomy="true" ma:internalName="d54dd449c2c54af89444c3906a20b699" ma:taxonomyFieldName="ResourceCategory" ma:displayName="Resource Category" ma:default="" ma:fieldId="{d54dd449-c2c5-4af8-9444-c3906a20b699}" ma:taxonomyMulti="true" ma:sspId="e5481489-1c4e-4a78-9d25-61807e18e714" ma:termSetId="d951ee64-c3ba-4c08-a09c-902853831bd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b254438-659e-4bce-a4bf-a18194ade3a5}" ma:internalName="TaxCatchAll" ma:showField="CatchAllData" ma:web="f3283638-ecb5-48cd-817d-0c18a07ccd8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b254438-659e-4bce-a4bf-a18194ade3a5}" ma:internalName="TaxCatchAllLabel" ma:readOnly="true" ma:showField="CatchAllDataLabel" ma:web="f3283638-ecb5-48cd-817d-0c18a07ccd89">
      <xsd:complexType>
        <xsd:complexContent>
          <xsd:extension base="dms:MultiChoiceLookup">
            <xsd:sequence>
              <xsd:element name="Value" type="dms:Lookup" maxOccurs="unbounded" minOccurs="0" nillable="true"/>
            </xsd:sequence>
          </xsd:extension>
        </xsd:complexContent>
      </xsd:complexType>
    </xsd:element>
    <xsd:element name="k05366dfea714127ab8826af69afb524" ma:index="12" nillable="true" ma:taxonomy="true" ma:internalName="k05366dfea714127ab8826af69afb524" ma:taxonomyFieldName="ResourceType" ma:displayName="ResourceType" ma:fieldId="{405366df-ea71-4127-ab88-26af69afb524}" ma:taxonomyMulti="true" ma:sspId="e5481489-1c4e-4a78-9d25-61807e18e714" ma:termSetId="f367d6b2-406a-443d-b850-249d3ebc6bd2"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de64c37-ebdf-406a-9f1b-af099cf715f4" elementFormDefault="qualified">
    <xsd:import namespace="http://schemas.microsoft.com/office/2006/documentManagement/types"/>
    <xsd:import namespace="http://schemas.microsoft.com/office/infopath/2007/PartnerControls"/>
    <xsd:element name="DocumentDescription" ma:index="14" nillable="true" ma:displayName="Resource Description" ma:internalName="DocumentDescription">
      <xsd:simpleType>
        <xsd:restriction base="dms:Note">
          <xsd:maxLength value="255"/>
        </xsd:restriction>
      </xsd:simpleType>
    </xsd:element>
    <xsd:element name="DocumentLanguage" ma:index="15" nillable="true" ma:displayName="Resource Language" ma:format="Dropdown" ma:internalName="DocumentLanguage">
      <xsd:simpleType>
        <xsd:restriction base="dms:Choice">
          <xsd:enumeration value="Arabic"/>
          <xsd:enumeration value="Chinese (Simplified)"/>
          <xsd:enumeration value="Chinese (Traditional)"/>
          <xsd:enumeration value="French"/>
          <xsd:enumeration value="Spanish"/>
          <xsd:enumeration value="Russian"/>
          <xsd:enumeration value="Vietnamese"/>
        </xsd:restriction>
      </xsd:simpleType>
    </xsd:element>
    <xsd:element name="Audience1" ma:index="16" nillable="true" ma:displayName="Audience" ma:internalName="Audience1">
      <xsd:complexType>
        <xsd:complexContent>
          <xsd:extension base="dms:MultiChoice">
            <xsd:sequence>
              <xsd:element name="Value" maxOccurs="unbounded" minOccurs="0" nillable="true">
                <xsd:simpleType>
                  <xsd:restriction base="dms:Choice">
                    <xsd:enumeration value="Health Professionals"/>
                    <xsd:enumeration value="Patients and Families"/>
                    <xsd:enumeration value="Physicians"/>
                    <xsd:enumeration value="Research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Audience1 xmlns="4de64c37-ebdf-406a-9f1b-af099cf715f4"/>
    <TaxCatchAll xmlns="f3283638-ecb5-48cd-817d-0c18a07ccd89"/>
    <k05366dfea714127ab8826af69afb524 xmlns="f3283638-ecb5-48cd-817d-0c18a07ccd89">
      <Terms xmlns="http://schemas.microsoft.com/office/infopath/2007/PartnerControls"/>
    </k05366dfea714127ab8826af69afb524>
    <d54dd449c2c54af89444c3906a20b699 xmlns="f3283638-ecb5-48cd-817d-0c18a07ccd89">
      <Terms xmlns="http://schemas.microsoft.com/office/infopath/2007/PartnerControls"/>
    </d54dd449c2c54af89444c3906a20b699>
    <DocumentLanguage xmlns="4de64c37-ebdf-406a-9f1b-af099cf715f4" xsi:nil="true"/>
    <DocumentDescription xmlns="4de64c37-ebdf-406a-9f1b-af099cf715f4" xsi:nil="true"/>
    <_dlc_DocId xmlns="f3283638-ecb5-48cd-817d-0c18a07ccd89">HCFWNZZVFMD4-134-197</_dlc_DocId>
    <_dlc_DocIdUrl xmlns="f3283638-ecb5-48cd-817d-0c18a07ccd89">
      <Url>https://editbcca.phsa.ca/nursing-site/_layouts/15/DocIdRedir.aspx?ID=HCFWNZZVFMD4-134-197</Url>
      <Description>HCFWNZZVFMD4-134-197</Description>
    </_dlc_DocIdUrl>
  </documentManagement>
</p:properties>
</file>

<file path=customXml/itemProps1.xml><?xml version="1.0" encoding="utf-8"?>
<ds:datastoreItem xmlns:ds="http://schemas.openxmlformats.org/officeDocument/2006/customXml" ds:itemID="{ABA24111-260C-4968-A332-69B13C57E388}">
  <ds:schemaRefs>
    <ds:schemaRef ds:uri="http://schemas.microsoft.com/sharepoint/events"/>
  </ds:schemaRefs>
</ds:datastoreItem>
</file>

<file path=customXml/itemProps2.xml><?xml version="1.0" encoding="utf-8"?>
<ds:datastoreItem xmlns:ds="http://schemas.openxmlformats.org/officeDocument/2006/customXml" ds:itemID="{7F4C0558-3182-4F71-BC25-D6AC8C508FD5}">
  <ds:schemaRefs>
    <ds:schemaRef ds:uri="http://schemas.microsoft.com/sharepoint/v3/contenttype/forms"/>
  </ds:schemaRefs>
</ds:datastoreItem>
</file>

<file path=customXml/itemProps3.xml><?xml version="1.0" encoding="utf-8"?>
<ds:datastoreItem xmlns:ds="http://schemas.openxmlformats.org/officeDocument/2006/customXml" ds:itemID="{3786ACE7-0091-427B-AB33-889B042E33F2}">
  <ds:schemaRefs>
    <ds:schemaRef ds:uri="http://schemas.microsoft.com/office/2006/metadata/longProperties"/>
  </ds:schemaRefs>
</ds:datastoreItem>
</file>

<file path=customXml/itemProps4.xml><?xml version="1.0" encoding="utf-8"?>
<ds:datastoreItem xmlns:ds="http://schemas.openxmlformats.org/officeDocument/2006/customXml" ds:itemID="{9702CB5A-1D16-4A4C-A469-472D2C0364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283638-ecb5-48cd-817d-0c18a07ccd89"/>
    <ds:schemaRef ds:uri="4de64c37-ebdf-406a-9f1b-af099cf71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1584FBA2-96EC-42B4-BCC6-CAD98E6FA67A}">
  <ds:schemaRefs>
    <ds:schemaRef ds:uri="f3283638-ecb5-48cd-817d-0c18a07ccd89"/>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4de64c37-ebdf-406a-9f1b-af099cf715f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BCCancer_PowerPoint_Presentation_Content_Slide-Template</Template>
  <TotalTime>9184</TotalTime>
  <Words>6054</Words>
  <Application>Microsoft Office PowerPoint</Application>
  <PresentationFormat>On-screen Show (4:3)</PresentationFormat>
  <Paragraphs>909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Custom Design</vt:lpstr>
      <vt:lpstr>An Introduction to  Systemic Therapy</vt:lpstr>
      <vt:lpstr>Welcome and Introduction</vt:lpstr>
      <vt:lpstr>Health Care Team</vt:lpstr>
      <vt:lpstr>What is Cancer?</vt:lpstr>
      <vt:lpstr>PowerPoint Presentation</vt:lpstr>
      <vt:lpstr>PowerPoint Presentation</vt:lpstr>
      <vt:lpstr>Smoking Cessation Support</vt:lpstr>
      <vt:lpstr>What is Systemic Therapy?</vt:lpstr>
      <vt:lpstr>Goals of Systemic Therapy Treatment</vt:lpstr>
      <vt:lpstr>Systemic Therapy is given by…</vt:lpstr>
      <vt:lpstr>Side Effects from Systemic Therapy</vt:lpstr>
      <vt:lpstr>Potential Side Effects</vt:lpstr>
      <vt:lpstr>PowerPoint Presentation</vt:lpstr>
      <vt:lpstr>Bone Marrow Suppression</vt:lpstr>
      <vt:lpstr>Checking Blood Cells</vt:lpstr>
      <vt:lpstr>Low White Blood Cells  (Neutropenia)</vt:lpstr>
      <vt:lpstr>Signs and Symptoms of Infection</vt:lpstr>
      <vt:lpstr>If your temperature is 38°C or more (or 100.4°F or more)…</vt:lpstr>
      <vt:lpstr>How you can prevent infection</vt:lpstr>
      <vt:lpstr>Do I come to the clinic if I have an infection?</vt:lpstr>
      <vt:lpstr>Low Platelets  (Thrombocytopenia)</vt:lpstr>
      <vt:lpstr>Signs and Symptoms of Low Platelets</vt:lpstr>
      <vt:lpstr> How to Manage Low Platelets</vt:lpstr>
      <vt:lpstr>PowerPoint Presentation</vt:lpstr>
      <vt:lpstr>Signs and Symptoms of Low  Red Blood Cells</vt:lpstr>
      <vt:lpstr>Fatigue</vt:lpstr>
      <vt:lpstr>How to Manage Fatigue</vt:lpstr>
      <vt:lpstr>Blood clots</vt:lpstr>
      <vt:lpstr>Nausea and Vomiting</vt:lpstr>
      <vt:lpstr>Medications to Prevent  Nausea and Vomiting</vt:lpstr>
      <vt:lpstr>How to Manage  Nausea and Vomiting</vt:lpstr>
      <vt:lpstr> Constipation</vt:lpstr>
      <vt:lpstr>How to Manage Constipation</vt:lpstr>
      <vt:lpstr>Diarrhea</vt:lpstr>
      <vt:lpstr>How to Manage Diarrhea</vt:lpstr>
      <vt:lpstr>Dehydration</vt:lpstr>
      <vt:lpstr>PowerPoint Presentation</vt:lpstr>
      <vt:lpstr>Mouth Sores</vt:lpstr>
      <vt:lpstr>How to Manage Mouth Sores</vt:lpstr>
      <vt:lpstr>Skin Changes</vt:lpstr>
      <vt:lpstr>How to Manage Skin Changes</vt:lpstr>
      <vt:lpstr>Hair Loss</vt:lpstr>
      <vt:lpstr>Resources for Hair Loss</vt:lpstr>
      <vt:lpstr>Sensory Changes</vt:lpstr>
      <vt:lpstr>PowerPoint Presentation</vt:lpstr>
      <vt:lpstr>Memory Changes</vt:lpstr>
      <vt:lpstr>Reproductive and Hormonal Changes</vt:lpstr>
      <vt:lpstr>Tips for Treatment Day</vt:lpstr>
      <vt:lpstr>More Tips</vt:lpstr>
      <vt:lpstr>Why do we mention to “drink plenty of fluids”?</vt:lpstr>
      <vt:lpstr>Natural Health Products (NHPs): Are they safe during cancer treatment?</vt:lpstr>
      <vt:lpstr>Safety Precautions</vt:lpstr>
      <vt:lpstr>More Precautions</vt:lpstr>
      <vt:lpstr>When to Call?</vt:lpstr>
      <vt:lpstr>PowerPoint Presentation</vt:lpstr>
      <vt:lpstr>PowerPoint Presentation</vt:lpstr>
      <vt:lpstr>Patient and Family Counselling Services</vt:lpstr>
      <vt:lpstr>Nutrition Services</vt:lpstr>
      <vt:lpstr>Speech-Language Pathology</vt:lpstr>
      <vt:lpstr>Library Services</vt:lpstr>
      <vt:lpstr>PowerPoint Presentation</vt:lpstr>
    </vt:vector>
  </TitlesOfParts>
  <Company>PHSABC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PHSABC</dc:creator>
  <cp:lastModifiedBy>Start, Veronica</cp:lastModifiedBy>
  <cp:revision>541</cp:revision>
  <dcterms:created xsi:type="dcterms:W3CDTF">2013-10-09T19:23:09Z</dcterms:created>
  <dcterms:modified xsi:type="dcterms:W3CDTF">2019-11-04T17:00:13Z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HCFWNZZVFMD4-134-153</vt:lpwstr>
  </property>
  <property fmtid="{D5CDD505-2E9C-101B-9397-08002B2CF9AE}" pid="3" name="_dlc_DocIdItemGuid">
    <vt:lpwstr>076763c7-4399-48df-976d-8b8d417eaf41</vt:lpwstr>
  </property>
  <property fmtid="{D5CDD505-2E9C-101B-9397-08002B2CF9AE}" pid="4" name="_dlc_DocIdUrl">
    <vt:lpwstr>https://editbcca.phsa.ca/nursing-site/_layouts/15/DocIdRedir.aspx?ID=HCFWNZZVFMD4-134-153, HCFWNZZVFMD4-134-153</vt:lpwstr>
  </property>
  <property fmtid="{D5CDD505-2E9C-101B-9397-08002B2CF9AE}" pid="5" name="ResourceCategory">
    <vt:lpwstr/>
  </property>
  <property fmtid="{D5CDD505-2E9C-101B-9397-08002B2CF9AE}" pid="6" name="ResourceType">
    <vt:lpwstr/>
  </property>
  <property fmtid="{D5CDD505-2E9C-101B-9397-08002B2CF9AE}" pid="7" name="_MarkAsFinal">
    <vt:bool>true</vt:bool>
  </property>
  <property fmtid="{D5CDD505-2E9C-101B-9397-08002B2CF9AE}" pid="8" name="ContentTypeId">
    <vt:lpwstr>0x010100984A2337B286C341A791B54B16C0211200CEAF59530D3ECF45AF70DE929AB20957</vt:lpwstr>
  </property>
</Properties>
</file>