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4"/>
  </p:sldMasterIdLst>
  <p:notesMasterIdLst>
    <p:notesMasterId r:id="rId21"/>
  </p:notesMasterIdLst>
  <p:handoutMasterIdLst>
    <p:handoutMasterId r:id="rId22"/>
  </p:handoutMasterIdLst>
  <p:sldIdLst>
    <p:sldId id="299" r:id="rId5"/>
    <p:sldId id="300" r:id="rId6"/>
    <p:sldId id="359" r:id="rId7"/>
    <p:sldId id="339" r:id="rId8"/>
    <p:sldId id="340" r:id="rId9"/>
    <p:sldId id="364" r:id="rId10"/>
    <p:sldId id="360" r:id="rId11"/>
    <p:sldId id="357" r:id="rId12"/>
    <p:sldId id="361" r:id="rId13"/>
    <p:sldId id="362" r:id="rId14"/>
    <p:sldId id="358" r:id="rId15"/>
    <p:sldId id="332" r:id="rId16"/>
    <p:sldId id="338" r:id="rId17"/>
    <p:sldId id="363" r:id="rId18"/>
    <p:sldId id="365" r:id="rId19"/>
    <p:sldId id="349"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Bahr" initials="K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5" autoAdjust="0"/>
    <p:restoredTop sz="86352" autoAdjust="0"/>
  </p:normalViewPr>
  <p:slideViewPr>
    <p:cSldViewPr>
      <p:cViewPr varScale="1">
        <p:scale>
          <a:sx n="55" d="100"/>
          <a:sy n="55" d="100"/>
        </p:scale>
        <p:origin x="2268" y="78"/>
      </p:cViewPr>
      <p:guideLst>
        <p:guide orient="horz" pos="2160"/>
        <p:guide pos="2880"/>
      </p:guideLst>
    </p:cSldViewPr>
  </p:slideViewPr>
  <p:outlineViewPr>
    <p:cViewPr>
      <p:scale>
        <a:sx n="33" d="100"/>
        <a:sy n="33" d="100"/>
      </p:scale>
      <p:origin x="0" y="1732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22T21:14:26.677" idx="2">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F9F82B6-BFBB-45A0-A3D7-025E97121A7A}" type="datetimeFigureOut">
              <a:rPr lang="en-CA"/>
              <a:pPr>
                <a:defRPr/>
              </a:pPr>
              <a:t>2021-10-19</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64EE9E4-F9C5-4468-B5EE-84E72A77684C}" type="slidenum">
              <a:rPr lang="en-CA"/>
              <a:pPr>
                <a:defRPr/>
              </a:pPr>
              <a:t>‹#›</a:t>
            </a:fld>
            <a:endParaRPr lang="en-CA"/>
          </a:p>
        </p:txBody>
      </p:sp>
    </p:spTree>
    <p:extLst>
      <p:ext uri="{BB962C8B-B14F-4D97-AF65-F5344CB8AC3E}">
        <p14:creationId xmlns:p14="http://schemas.microsoft.com/office/powerpoint/2010/main" val="3998391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ea typeface="+mn-ea"/>
              </a:defRPr>
            </a:lvl1pPr>
          </a:lstStyle>
          <a:p>
            <a:pPr>
              <a:defRPr/>
            </a:pPr>
            <a:fld id="{D21DB38F-08CE-422D-8974-3BEF027DA319}" type="datetimeFigureOut">
              <a:rPr lang="en-US"/>
              <a:pPr>
                <a:defRPr/>
              </a:pPr>
              <a:t>10/19/2021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ea typeface="+mn-ea"/>
              </a:defRPr>
            </a:lvl1pPr>
          </a:lstStyle>
          <a:p>
            <a:pPr>
              <a:defRPr/>
            </a:pPr>
            <a:fld id="{462792BC-27F6-49F2-9BDC-EBD07781D9AC}" type="slidenum">
              <a:rPr lang="en-US"/>
              <a:pPr>
                <a:defRPr/>
              </a:pPr>
              <a:t>‹#›</a:t>
            </a:fld>
            <a:endParaRPr lang="en-US"/>
          </a:p>
        </p:txBody>
      </p:sp>
    </p:spTree>
    <p:extLst>
      <p:ext uri="{BB962C8B-B14F-4D97-AF65-F5344CB8AC3E}">
        <p14:creationId xmlns:p14="http://schemas.microsoft.com/office/powerpoint/2010/main" val="2348253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173038" indent="-173038" eaLnBrk="1" hangingPunct="1">
              <a:spcBef>
                <a:spcPct val="0"/>
              </a:spcBef>
              <a:buFontTx/>
              <a:buChar char="•"/>
            </a:pPr>
            <a:endParaRPr lang="en-US" altLang="en-US" dirty="0">
              <a:ea typeface="ＭＳ Ｐゴシック" pitchFamily="34" charset="-128"/>
            </a:endParaRP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F1168-4A11-4C5F-90AA-0D492A88B7FD}" type="slidenum">
              <a:rPr lang="en-US" altLang="en-US" smtClean="0">
                <a:solidFill>
                  <a:srgbClr val="000000"/>
                </a:solidFill>
                <a:ea typeface="ＭＳ Ｐゴシック" pitchFamily="34" charset="-128"/>
              </a:rPr>
              <a:pPr/>
              <a:t>1</a:t>
            </a:fld>
            <a:endParaRPr lang="en-US" altLang="en-US">
              <a:solidFill>
                <a:srgbClr val="000000"/>
              </a:solidFill>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10</a:t>
            </a:fld>
            <a:endParaRPr lang="en-US"/>
          </a:p>
        </p:txBody>
      </p:sp>
    </p:spTree>
    <p:extLst>
      <p:ext uri="{BB962C8B-B14F-4D97-AF65-F5344CB8AC3E}">
        <p14:creationId xmlns:p14="http://schemas.microsoft.com/office/powerpoint/2010/main" val="408768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11</a:t>
            </a:fld>
            <a:endParaRPr lang="en-US"/>
          </a:p>
        </p:txBody>
      </p:sp>
    </p:spTree>
    <p:extLst>
      <p:ext uri="{BB962C8B-B14F-4D97-AF65-F5344CB8AC3E}">
        <p14:creationId xmlns:p14="http://schemas.microsoft.com/office/powerpoint/2010/main" val="2845543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13</a:t>
            </a:fld>
            <a:endParaRPr lang="en-US"/>
          </a:p>
        </p:txBody>
      </p:sp>
    </p:spTree>
    <p:extLst>
      <p:ext uri="{BB962C8B-B14F-4D97-AF65-F5344CB8AC3E}">
        <p14:creationId xmlns:p14="http://schemas.microsoft.com/office/powerpoint/2010/main" val="5819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5FB08B6A-A87C-4233-80BF-334BB59CBC7D}" type="slidenum">
              <a:rPr lang="en-US" altLang="en-US" smtClean="0"/>
              <a:pPr>
                <a:defRPr/>
              </a:pPr>
              <a:t>15</a:t>
            </a:fld>
            <a:endParaRPr lang="en-US" altLang="en-US" dirty="0"/>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16</a:t>
            </a:fld>
            <a:endParaRPr lang="en-US"/>
          </a:p>
        </p:txBody>
      </p:sp>
    </p:spTree>
    <p:extLst>
      <p:ext uri="{BB962C8B-B14F-4D97-AF65-F5344CB8AC3E}">
        <p14:creationId xmlns:p14="http://schemas.microsoft.com/office/powerpoint/2010/main" val="394838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ea typeface="ＭＳ Ｐゴシック" pitchFamily="34" charset="-128"/>
            </a:endParaRP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85413-5191-4DF8-92D4-1981A7EBAB63}" type="slidenum">
              <a:rPr lang="en-US" altLang="en-US" smtClean="0">
                <a:solidFill>
                  <a:srgbClr val="000000"/>
                </a:solidFill>
                <a:ea typeface="ＭＳ Ｐゴシック" pitchFamily="34" charset="-128"/>
              </a:rPr>
              <a:pPr/>
              <a:t>2</a:t>
            </a:fld>
            <a:endParaRPr lang="en-US" altLang="en-US">
              <a:solidFill>
                <a:srgbClr val="000000"/>
              </a:solidFill>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4</a:t>
            </a:fld>
            <a:endParaRPr lang="en-US"/>
          </a:p>
        </p:txBody>
      </p:sp>
    </p:spTree>
    <p:extLst>
      <p:ext uri="{BB962C8B-B14F-4D97-AF65-F5344CB8AC3E}">
        <p14:creationId xmlns:p14="http://schemas.microsoft.com/office/powerpoint/2010/main" val="187907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62792BC-27F6-49F2-9BDC-EBD07781D9A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7</a:t>
            </a:fld>
            <a:endParaRPr lang="en-US"/>
          </a:p>
        </p:txBody>
      </p:sp>
    </p:spTree>
    <p:extLst>
      <p:ext uri="{BB962C8B-B14F-4D97-AF65-F5344CB8AC3E}">
        <p14:creationId xmlns:p14="http://schemas.microsoft.com/office/powerpoint/2010/main" val="162634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8</a:t>
            </a:fld>
            <a:endParaRPr lang="en-US"/>
          </a:p>
        </p:txBody>
      </p:sp>
    </p:spTree>
    <p:extLst>
      <p:ext uri="{BB962C8B-B14F-4D97-AF65-F5344CB8AC3E}">
        <p14:creationId xmlns:p14="http://schemas.microsoft.com/office/powerpoint/2010/main" val="269698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2792BC-27F6-49F2-9BDC-EBD07781D9AC}" type="slidenum">
              <a:rPr lang="en-US" smtClean="0"/>
              <a:pPr>
                <a:defRPr/>
              </a:pPr>
              <a:t>9</a:t>
            </a:fld>
            <a:endParaRPr lang="en-US"/>
          </a:p>
        </p:txBody>
      </p:sp>
    </p:spTree>
    <p:extLst>
      <p:ext uri="{BB962C8B-B14F-4D97-AF65-F5344CB8AC3E}">
        <p14:creationId xmlns:p14="http://schemas.microsoft.com/office/powerpoint/2010/main" val="2574146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44463" y="152400"/>
            <a:ext cx="2446337" cy="1676400"/>
          </a:xfrm>
          <a:prstGeom prst="rect">
            <a:avLst/>
          </a:prstGeom>
          <a:noFill/>
          <a:ln w="9525">
            <a:noFill/>
            <a:miter lim="800000"/>
            <a:headEnd/>
            <a:tailEnd/>
          </a:ln>
        </p:spPr>
      </p:pic>
      <p:sp>
        <p:nvSpPr>
          <p:cNvPr id="3074" name="Rectangle 2"/>
          <p:cNvSpPr>
            <a:spLocks noGrp="1" noChangeArrowheads="1"/>
          </p:cNvSpPr>
          <p:nvPr>
            <p:ph type="ctrTitle"/>
          </p:nvPr>
        </p:nvSpPr>
        <p:spPr>
          <a:xfrm>
            <a:off x="838200" y="1752600"/>
            <a:ext cx="7772400" cy="1470025"/>
          </a:xfrm>
        </p:spPr>
        <p:txBody>
          <a:bodyPr/>
          <a:lstStyle>
            <a:lvl1pPr>
              <a:defRPr sz="2800" b="0"/>
            </a:lvl1pPr>
          </a:lstStyle>
          <a:p>
            <a:pPr lvl="0"/>
            <a:r>
              <a:rPr lang="en-US" noProof="0"/>
              <a:t>Click to edit Master title style</a:t>
            </a:r>
          </a:p>
        </p:txBody>
      </p:sp>
      <p:sp>
        <p:nvSpPr>
          <p:cNvPr id="3075" name="Rectangle 3"/>
          <p:cNvSpPr>
            <a:spLocks noGrp="1" noChangeArrowheads="1"/>
          </p:cNvSpPr>
          <p:nvPr>
            <p:ph type="subTitle" idx="1"/>
          </p:nvPr>
        </p:nvSpPr>
        <p:spPr>
          <a:xfrm>
            <a:off x="838200" y="3429000"/>
            <a:ext cx="6400800" cy="1752600"/>
          </a:xfrm>
        </p:spPr>
        <p:txBody>
          <a:bodyPr/>
          <a:lstStyle>
            <a:lvl1pPr marL="0" indent="0">
              <a:buFontTx/>
              <a:buNone/>
              <a:defRPr sz="2000">
                <a:latin typeface="Arial Narrow"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457200"/>
            <a:ext cx="1981200" cy="498316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762000" y="457200"/>
            <a:ext cx="5791200" cy="498316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762000" y="1600200"/>
            <a:ext cx="3886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800600" y="1600200"/>
            <a:ext cx="38862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62000" y="1600200"/>
            <a:ext cx="79248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762000" y="457200"/>
            <a:ext cx="7924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8" name="Picture 5"/>
          <p:cNvPicPr>
            <a:picLocks noChangeAspect="1" noChangeArrowheads="1"/>
          </p:cNvPicPr>
          <p:nvPr userDrawn="1"/>
        </p:nvPicPr>
        <p:blipFill>
          <a:blip r:embed="rId13" cstate="print"/>
          <a:srcRect/>
          <a:stretch>
            <a:fillRect/>
          </a:stretch>
        </p:blipFill>
        <p:spPr bwMode="auto">
          <a:xfrm>
            <a:off x="152400" y="5459413"/>
            <a:ext cx="1819275" cy="1246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4"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Lst>
  <p:hf sldNum="0" hdr="0" dt="0"/>
  <p:txStyles>
    <p:titleStyle>
      <a:lvl1pPr algn="l" rtl="0" eaLnBrk="0" fontAlgn="base" hangingPunct="0">
        <a:spcBef>
          <a:spcPct val="0"/>
        </a:spcBef>
        <a:spcAft>
          <a:spcPct val="0"/>
        </a:spcAft>
        <a:defRPr sz="3200" b="1">
          <a:solidFill>
            <a:srgbClr val="1B2061"/>
          </a:solidFill>
          <a:latin typeface="+mj-lt"/>
          <a:ea typeface="+mj-ea"/>
          <a:cs typeface="ＭＳ Ｐゴシック" charset="0"/>
        </a:defRPr>
      </a:lvl1pPr>
      <a:lvl2pPr algn="l" rtl="0" eaLnBrk="0" fontAlgn="base" hangingPunct="0">
        <a:spcBef>
          <a:spcPct val="0"/>
        </a:spcBef>
        <a:spcAft>
          <a:spcPct val="0"/>
        </a:spcAft>
        <a:defRPr sz="3200" b="1">
          <a:solidFill>
            <a:srgbClr val="1B2061"/>
          </a:solidFill>
          <a:latin typeface="Arial Narrow" charset="0"/>
          <a:ea typeface="ＭＳ Ｐゴシック" charset="0"/>
          <a:cs typeface="ＭＳ Ｐゴシック" charset="0"/>
        </a:defRPr>
      </a:lvl2pPr>
      <a:lvl3pPr algn="l" rtl="0" eaLnBrk="0" fontAlgn="base" hangingPunct="0">
        <a:spcBef>
          <a:spcPct val="0"/>
        </a:spcBef>
        <a:spcAft>
          <a:spcPct val="0"/>
        </a:spcAft>
        <a:defRPr sz="3200" b="1">
          <a:solidFill>
            <a:srgbClr val="1B2061"/>
          </a:solidFill>
          <a:latin typeface="Arial Narrow" charset="0"/>
          <a:ea typeface="ＭＳ Ｐゴシック" charset="0"/>
          <a:cs typeface="ＭＳ Ｐゴシック" charset="0"/>
        </a:defRPr>
      </a:lvl3pPr>
      <a:lvl4pPr algn="l" rtl="0" eaLnBrk="0" fontAlgn="base" hangingPunct="0">
        <a:spcBef>
          <a:spcPct val="0"/>
        </a:spcBef>
        <a:spcAft>
          <a:spcPct val="0"/>
        </a:spcAft>
        <a:defRPr sz="3200" b="1">
          <a:solidFill>
            <a:srgbClr val="1B2061"/>
          </a:solidFill>
          <a:latin typeface="Arial Narrow" charset="0"/>
          <a:ea typeface="ＭＳ Ｐゴシック" charset="0"/>
          <a:cs typeface="ＭＳ Ｐゴシック" charset="0"/>
        </a:defRPr>
      </a:lvl4pPr>
      <a:lvl5pPr algn="l" rtl="0" eaLnBrk="0" fontAlgn="base" hangingPunct="0">
        <a:spcBef>
          <a:spcPct val="0"/>
        </a:spcBef>
        <a:spcAft>
          <a:spcPct val="0"/>
        </a:spcAft>
        <a:defRPr sz="3200" b="1">
          <a:solidFill>
            <a:srgbClr val="1B2061"/>
          </a:solidFill>
          <a:latin typeface="Arial Narrow" charset="0"/>
          <a:ea typeface="ＭＳ Ｐゴシック" charset="0"/>
          <a:cs typeface="ＭＳ Ｐゴシック" charset="0"/>
        </a:defRPr>
      </a:lvl5pPr>
      <a:lvl6pPr marL="457200" algn="l" rtl="0" fontAlgn="base">
        <a:spcBef>
          <a:spcPct val="0"/>
        </a:spcBef>
        <a:spcAft>
          <a:spcPct val="0"/>
        </a:spcAft>
        <a:defRPr sz="3200" b="1">
          <a:solidFill>
            <a:srgbClr val="1B2061"/>
          </a:solidFill>
          <a:latin typeface="Arial Narrow" charset="0"/>
          <a:ea typeface="ＭＳ Ｐゴシック" charset="0"/>
        </a:defRPr>
      </a:lvl6pPr>
      <a:lvl7pPr marL="914400" algn="l" rtl="0" fontAlgn="base">
        <a:spcBef>
          <a:spcPct val="0"/>
        </a:spcBef>
        <a:spcAft>
          <a:spcPct val="0"/>
        </a:spcAft>
        <a:defRPr sz="3200" b="1">
          <a:solidFill>
            <a:srgbClr val="1B2061"/>
          </a:solidFill>
          <a:latin typeface="Arial Narrow" charset="0"/>
          <a:ea typeface="ＭＳ Ｐゴシック" charset="0"/>
        </a:defRPr>
      </a:lvl7pPr>
      <a:lvl8pPr marL="1371600" algn="l" rtl="0" fontAlgn="base">
        <a:spcBef>
          <a:spcPct val="0"/>
        </a:spcBef>
        <a:spcAft>
          <a:spcPct val="0"/>
        </a:spcAft>
        <a:defRPr sz="3200" b="1">
          <a:solidFill>
            <a:srgbClr val="1B2061"/>
          </a:solidFill>
          <a:latin typeface="Arial Narrow" charset="0"/>
          <a:ea typeface="ＭＳ Ｐゴシック" charset="0"/>
        </a:defRPr>
      </a:lvl8pPr>
      <a:lvl9pPr marL="1828800" algn="l" rtl="0" fontAlgn="base">
        <a:spcBef>
          <a:spcPct val="0"/>
        </a:spcBef>
        <a:spcAft>
          <a:spcPct val="0"/>
        </a:spcAft>
        <a:defRPr sz="3200" b="1">
          <a:solidFill>
            <a:srgbClr val="1B2061"/>
          </a:solidFill>
          <a:latin typeface="Arial Narrow" charset="0"/>
          <a:ea typeface="ＭＳ Ｐゴシック" charset="0"/>
        </a:defRPr>
      </a:lvl9pPr>
    </p:titleStyle>
    <p:bodyStyle>
      <a:lvl1pPr marL="342900" indent="-342900" algn="l" rtl="0" eaLnBrk="0" fontAlgn="base" hangingPunct="0">
        <a:spcBef>
          <a:spcPct val="20000"/>
        </a:spcBef>
        <a:spcAft>
          <a:spcPct val="0"/>
        </a:spcAft>
        <a:buChar char="•"/>
        <a:defRPr sz="2400">
          <a:solidFill>
            <a:srgbClr val="1B206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1B2061"/>
          </a:solidFill>
          <a:latin typeface="+mn-lt"/>
          <a:ea typeface="+mn-ea"/>
          <a:cs typeface="ＭＳ Ｐゴシック" charset="0"/>
        </a:defRPr>
      </a:lvl2pPr>
      <a:lvl3pPr marL="11430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5pPr>
      <a:lvl6pPr marL="2514600" indent="-228600" algn="l" rtl="0" fontAlgn="base">
        <a:spcBef>
          <a:spcPct val="20000"/>
        </a:spcBef>
        <a:spcAft>
          <a:spcPct val="0"/>
        </a:spcAft>
        <a:buChar char="»"/>
        <a:defRPr sz="2000">
          <a:solidFill>
            <a:srgbClr val="1B2061"/>
          </a:solidFill>
          <a:latin typeface="+mn-lt"/>
          <a:ea typeface="+mn-ea"/>
        </a:defRPr>
      </a:lvl6pPr>
      <a:lvl7pPr marL="2971800" indent="-228600" algn="l" rtl="0" fontAlgn="base">
        <a:spcBef>
          <a:spcPct val="20000"/>
        </a:spcBef>
        <a:spcAft>
          <a:spcPct val="0"/>
        </a:spcAft>
        <a:buChar char="»"/>
        <a:defRPr sz="2000">
          <a:solidFill>
            <a:srgbClr val="1B2061"/>
          </a:solidFill>
          <a:latin typeface="+mn-lt"/>
          <a:ea typeface="+mn-ea"/>
        </a:defRPr>
      </a:lvl7pPr>
      <a:lvl8pPr marL="3429000" indent="-228600" algn="l" rtl="0" fontAlgn="base">
        <a:spcBef>
          <a:spcPct val="20000"/>
        </a:spcBef>
        <a:spcAft>
          <a:spcPct val="0"/>
        </a:spcAft>
        <a:buChar char="»"/>
        <a:defRPr sz="2000">
          <a:solidFill>
            <a:srgbClr val="1B2061"/>
          </a:solidFill>
          <a:latin typeface="+mn-lt"/>
          <a:ea typeface="+mn-ea"/>
        </a:defRPr>
      </a:lvl8pPr>
      <a:lvl9pPr marL="3886200" indent="-228600" algn="l" rtl="0" fontAlgn="base">
        <a:spcBef>
          <a:spcPct val="20000"/>
        </a:spcBef>
        <a:spcAft>
          <a:spcPct val="0"/>
        </a:spcAft>
        <a:buChar char="»"/>
        <a:defRPr sz="2000">
          <a:solidFill>
            <a:srgbClr val="1B206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838200" y="3505200"/>
            <a:ext cx="6400800" cy="1752600"/>
          </a:xfrm>
        </p:spPr>
        <p:txBody>
          <a:bodyPr/>
          <a:lstStyle/>
          <a:p>
            <a:endParaRPr lang="en-US" altLang="en-US" sz="2400">
              <a:latin typeface="Arial Narrow" pitchFamily="34" charset="0"/>
            </a:endParaRPr>
          </a:p>
          <a:p>
            <a:endParaRPr lang="en-US" altLang="en-US" sz="2400">
              <a:latin typeface="Arial Narrow" pitchFamily="34" charset="0"/>
            </a:endParaRPr>
          </a:p>
          <a:p>
            <a:endParaRPr lang="en-US" altLang="en-US" sz="2400">
              <a:latin typeface="Arial Narrow" pitchFamily="34" charset="0"/>
            </a:endParaRPr>
          </a:p>
        </p:txBody>
      </p:sp>
      <p:pic>
        <p:nvPicPr>
          <p:cNvPr id="3075" name="Picture 4" descr="U:\Images\pedscan\pedscan5.jpg"/>
          <p:cNvPicPr>
            <a:picLocks noChangeAspect="1" noChangeArrowheads="1"/>
          </p:cNvPicPr>
          <p:nvPr/>
        </p:nvPicPr>
        <p:blipFill>
          <a:blip r:embed="rId3" cstate="print"/>
          <a:srcRect b="19830"/>
          <a:stretch>
            <a:fillRect/>
          </a:stretch>
        </p:blipFill>
        <p:spPr bwMode="auto">
          <a:xfrm>
            <a:off x="1212850" y="2057400"/>
            <a:ext cx="6718300" cy="4038600"/>
          </a:xfrm>
          <a:prstGeom prst="rect">
            <a:avLst/>
          </a:prstGeom>
          <a:noFill/>
          <a:ln w="28575">
            <a:solidFill>
              <a:srgbClr val="000000"/>
            </a:solidFill>
            <a:miter lim="800000"/>
            <a:headEnd/>
            <a:tailEnd/>
          </a:ln>
        </p:spPr>
      </p:pic>
      <p:sp>
        <p:nvSpPr>
          <p:cNvPr id="2" name="Title 1"/>
          <p:cNvSpPr>
            <a:spLocks noGrp="1"/>
          </p:cNvSpPr>
          <p:nvPr>
            <p:ph type="ctrTitle"/>
          </p:nvPr>
        </p:nvSpPr>
        <p:spPr>
          <a:xfrm>
            <a:off x="1212850" y="2819400"/>
            <a:ext cx="7010400" cy="3810000"/>
          </a:xfrm>
        </p:spPr>
        <p:txBody>
          <a:bodyPr/>
          <a:lstStyle/>
          <a:p>
            <a:pPr algn="ctr">
              <a:defRPr/>
            </a:pPr>
            <a:r>
              <a:rPr lang="en-CA" altLang="en-US" sz="4400" b="1" dirty="0">
                <a:solidFill>
                  <a:srgbClr val="0DBFD5"/>
                </a:solidFill>
                <a:effectLst>
                  <a:outerShdw blurRad="38100" dist="38100" dir="2700000" algn="tl">
                    <a:srgbClr val="000000">
                      <a:alpha val="43137"/>
                    </a:srgbClr>
                  </a:outerShdw>
                </a:effectLst>
              </a:rPr>
              <a:t>Pediatric PET/CT </a:t>
            </a:r>
            <a:r>
              <a:rPr lang="en-CA" altLang="en-US" sz="4400" b="1" dirty="0">
                <a:solidFill>
                  <a:srgbClr val="0DBFD5"/>
                </a:solidFill>
              </a:rPr>
              <a:t/>
            </a:r>
            <a:br>
              <a:rPr lang="en-CA" altLang="en-US" sz="4400" b="1" dirty="0">
                <a:solidFill>
                  <a:srgbClr val="0DBFD5"/>
                </a:solidFill>
              </a:rPr>
            </a:br>
            <a:r>
              <a:rPr lang="en-CA" altLang="en-US" sz="4400" b="1" dirty="0">
                <a:solidFill>
                  <a:srgbClr val="0DBFD5"/>
                </a:solidFill>
              </a:rPr>
              <a:t/>
            </a:r>
            <a:br>
              <a:rPr lang="en-CA" altLang="en-US" sz="4400" b="1" dirty="0">
                <a:solidFill>
                  <a:srgbClr val="0DBFD5"/>
                </a:solidFill>
              </a:rPr>
            </a:br>
            <a:r>
              <a:rPr lang="en-CA" altLang="en-US" sz="4400" b="1" dirty="0">
                <a:solidFill>
                  <a:srgbClr val="0DBFD5"/>
                </a:solidFill>
              </a:rPr>
              <a:t/>
            </a:r>
            <a:br>
              <a:rPr lang="en-CA" altLang="en-US" sz="4400" b="1" dirty="0">
                <a:solidFill>
                  <a:srgbClr val="0DBFD5"/>
                </a:solidFill>
              </a:rPr>
            </a:br>
            <a:r>
              <a:rPr lang="en-CA" altLang="en-US" sz="4400" b="1" dirty="0">
                <a:solidFill>
                  <a:srgbClr val="0DBFD5"/>
                </a:solidFill>
                <a:effectLst>
                  <a:outerShdw blurRad="38100" dist="38100" dir="2700000" algn="tl">
                    <a:srgbClr val="000000">
                      <a:alpha val="43137"/>
                    </a:srgbClr>
                  </a:outerShdw>
                </a:effectLst>
              </a:rPr>
              <a:t>at </a:t>
            </a:r>
            <a:br>
              <a:rPr lang="en-CA" altLang="en-US" sz="4400" b="1" dirty="0">
                <a:solidFill>
                  <a:srgbClr val="0DBFD5"/>
                </a:solidFill>
                <a:effectLst>
                  <a:outerShdw blurRad="38100" dist="38100" dir="2700000" algn="tl">
                    <a:srgbClr val="000000">
                      <a:alpha val="43137"/>
                    </a:srgbClr>
                  </a:outerShdw>
                </a:effectLst>
              </a:rPr>
            </a:br>
            <a:r>
              <a:rPr lang="en-CA" altLang="en-US" sz="4400" b="1" dirty="0">
                <a:solidFill>
                  <a:srgbClr val="0DBFD5"/>
                </a:solidFill>
                <a:effectLst>
                  <a:outerShdw blurRad="38100" dist="38100" dir="2700000" algn="tl">
                    <a:srgbClr val="000000">
                      <a:alpha val="43137"/>
                    </a:srgbClr>
                  </a:outerShdw>
                </a:effectLst>
              </a:rPr>
              <a:t>BC CANCER-Vancouver</a:t>
            </a:r>
            <a:br>
              <a:rPr lang="en-CA" altLang="en-US" sz="4400" b="1" dirty="0">
                <a:solidFill>
                  <a:srgbClr val="0DBFD5"/>
                </a:solidFill>
                <a:effectLst>
                  <a:outerShdw blurRad="38100" dist="38100" dir="2700000" algn="tl">
                    <a:srgbClr val="000000">
                      <a:alpha val="43137"/>
                    </a:srgbClr>
                  </a:outerShdw>
                </a:effectLst>
              </a:rPr>
            </a:br>
            <a:endParaRPr lang="en-CA" altLang="en-US" sz="4400" b="1" dirty="0">
              <a:solidFill>
                <a:srgbClr val="0DBFD5"/>
              </a:solidFill>
              <a:effectLst>
                <a:outerShdw blurRad="38100" dist="38100" dir="2700000" algn="tl">
                  <a:srgbClr val="000000">
                    <a:alpha val="43137"/>
                  </a:srgbClr>
                </a:outerShdw>
              </a:effectLst>
            </a:endParaRPr>
          </a:p>
        </p:txBody>
      </p:sp>
      <p:pic>
        <p:nvPicPr>
          <p:cNvPr id="3077" name="Picture 6" descr="Image result for bc childrens logo"/>
          <p:cNvPicPr>
            <a:picLocks noChangeAspect="1" noChangeArrowheads="1"/>
          </p:cNvPicPr>
          <p:nvPr/>
        </p:nvPicPr>
        <p:blipFill>
          <a:blip r:embed="rId4" cstate="print"/>
          <a:srcRect/>
          <a:stretch>
            <a:fillRect/>
          </a:stretch>
        </p:blipFill>
        <p:spPr bwMode="auto">
          <a:xfrm>
            <a:off x="6553200" y="152400"/>
            <a:ext cx="2514600" cy="150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Uptake Time</a:t>
            </a:r>
          </a:p>
        </p:txBody>
      </p:sp>
      <p:sp>
        <p:nvSpPr>
          <p:cNvPr id="12291" name="Content Placeholder 2"/>
          <p:cNvSpPr>
            <a:spLocks noGrp="1"/>
          </p:cNvSpPr>
          <p:nvPr>
            <p:ph idx="1"/>
          </p:nvPr>
        </p:nvSpPr>
        <p:spPr>
          <a:xfrm>
            <a:off x="609600" y="2168525"/>
            <a:ext cx="7924800" cy="2803525"/>
          </a:xfrm>
        </p:spPr>
        <p:txBody>
          <a:bodyPr/>
          <a:lstStyle/>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In order to get good pictures of your body, we need to let the tracer circulate inside you for 1 hour before the scan starts.</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This hour is called the “uptake time” and you will stay resting comfortably in the exam room.  You can listen to music, or watch a movie, but we ask that you try to rest your muscles as much as possible.  </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This person was playing a video game with lots of button </a:t>
            </a:r>
          </a:p>
          <a:p>
            <a:pPr marL="0" indent="0">
              <a:buFontTx/>
              <a:buNone/>
            </a:pPr>
            <a:r>
              <a:rPr lang="en-CA" altLang="en-US" sz="1600" dirty="0">
                <a:latin typeface="Comic Sans MS" pitchFamily="66" charset="0"/>
              </a:rPr>
              <a:t>pushing, which made the tracer go to their arm muscles!</a:t>
            </a:r>
          </a:p>
        </p:txBody>
      </p:sp>
      <p:pic>
        <p:nvPicPr>
          <p:cNvPr id="12292" name="Picture 5" descr="H:\FuncImagPET\3 PET-CT\Continuing Education\Case studies\texting-muscle uptake.jpg"/>
          <p:cNvPicPr>
            <a:picLocks noChangeAspect="1" noChangeArrowheads="1"/>
          </p:cNvPicPr>
          <p:nvPr/>
        </p:nvPicPr>
        <p:blipFill>
          <a:blip r:embed="rId3" cstate="print"/>
          <a:srcRect l="23853" t="22150" r="23355" b="49539"/>
          <a:stretch>
            <a:fillRect/>
          </a:stretch>
        </p:blipFill>
        <p:spPr bwMode="auto">
          <a:xfrm>
            <a:off x="6381750" y="4278313"/>
            <a:ext cx="2305050" cy="2471737"/>
          </a:xfrm>
          <a:prstGeom prst="rect">
            <a:avLst/>
          </a:prstGeom>
          <a:noFill/>
          <a:ln w="9525">
            <a:noFill/>
            <a:miter lim="800000"/>
            <a:headEnd/>
            <a:tailEnd/>
          </a:ln>
        </p:spPr>
      </p:pic>
      <p:cxnSp>
        <p:nvCxnSpPr>
          <p:cNvPr id="5" name="Straight Arrow Connector 4"/>
          <p:cNvCxnSpPr/>
          <p:nvPr/>
        </p:nvCxnSpPr>
        <p:spPr>
          <a:xfrm>
            <a:off x="6019800" y="4974535"/>
            <a:ext cx="609600" cy="1905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2294" name="Picture 5"/>
          <p:cNvPicPr>
            <a:picLocks noChangeAspect="1" noChangeArrowheads="1"/>
          </p:cNvPicPr>
          <p:nvPr/>
        </p:nvPicPr>
        <p:blipFill>
          <a:blip r:embed="rId4" cstate="print"/>
          <a:srcRect l="33188" t="3751" r="33188" b="14091"/>
          <a:stretch>
            <a:fillRect/>
          </a:stretch>
        </p:blipFill>
        <p:spPr bwMode="auto">
          <a:xfrm>
            <a:off x="3876675" y="95250"/>
            <a:ext cx="1809750"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PET/CT Scan</a:t>
            </a:r>
          </a:p>
        </p:txBody>
      </p:sp>
      <p:pic>
        <p:nvPicPr>
          <p:cNvPr id="13315" name="Picture 2" descr="U:\Images\Scanner\scannerPR2.jpg"/>
          <p:cNvPicPr>
            <a:picLocks noChangeAspect="1" noChangeArrowheads="1"/>
          </p:cNvPicPr>
          <p:nvPr/>
        </p:nvPicPr>
        <p:blipFill>
          <a:blip r:embed="rId3" cstate="print"/>
          <a:srcRect/>
          <a:stretch>
            <a:fillRect/>
          </a:stretch>
        </p:blipFill>
        <p:spPr bwMode="auto">
          <a:xfrm>
            <a:off x="714375" y="1281836"/>
            <a:ext cx="3857625" cy="2614613"/>
          </a:xfrm>
          <a:prstGeom prst="rect">
            <a:avLst/>
          </a:prstGeom>
          <a:noFill/>
          <a:ln w="28575">
            <a:solidFill>
              <a:srgbClr val="002060"/>
            </a:solidFill>
            <a:miter lim="800000"/>
            <a:headEnd/>
            <a:tailEnd/>
          </a:ln>
        </p:spPr>
      </p:pic>
      <p:pic>
        <p:nvPicPr>
          <p:cNvPr id="13316" name="Picture 5" descr="U:\Images\pedscan\pedscan1.jpg"/>
          <p:cNvPicPr>
            <a:picLocks noChangeAspect="1" noChangeArrowheads="1"/>
          </p:cNvPicPr>
          <p:nvPr/>
        </p:nvPicPr>
        <p:blipFill>
          <a:blip r:embed="rId4" cstate="print"/>
          <a:srcRect/>
          <a:stretch>
            <a:fillRect/>
          </a:stretch>
        </p:blipFill>
        <p:spPr bwMode="auto">
          <a:xfrm>
            <a:off x="5029200" y="1282459"/>
            <a:ext cx="3485320" cy="2613990"/>
          </a:xfrm>
          <a:prstGeom prst="rect">
            <a:avLst/>
          </a:prstGeom>
          <a:noFill/>
          <a:ln w="28575">
            <a:solidFill>
              <a:srgbClr val="000000"/>
            </a:solidFill>
            <a:miter lim="800000"/>
            <a:headEnd/>
            <a:tailEnd/>
          </a:ln>
        </p:spPr>
      </p:pic>
      <p:sp>
        <p:nvSpPr>
          <p:cNvPr id="13317" name="Content Placeholder 2"/>
          <p:cNvSpPr>
            <a:spLocks noGrp="1"/>
          </p:cNvSpPr>
          <p:nvPr>
            <p:ph idx="1"/>
          </p:nvPr>
        </p:nvSpPr>
        <p:spPr>
          <a:xfrm>
            <a:off x="609600" y="3949459"/>
            <a:ext cx="7772400" cy="2133600"/>
          </a:xfrm>
        </p:spPr>
        <p:txBody>
          <a:bodyPr/>
          <a:lstStyle/>
          <a:p>
            <a:pPr marL="0" indent="0">
              <a:buFontTx/>
              <a:buNone/>
            </a:pPr>
            <a:r>
              <a:rPr lang="en-CA" altLang="en-US" sz="1600" dirty="0">
                <a:latin typeface="Comic Sans MS" pitchFamily="66" charset="0"/>
              </a:rPr>
              <a:t>After you’ve had a chance to go pee in the bathroom, the Technologist will position you on the scanner bed.  </a:t>
            </a:r>
            <a:r>
              <a:rPr lang="en-CA" altLang="en-US" sz="1600" dirty="0" smtClean="0">
                <a:latin typeface="Comic Sans MS" pitchFamily="66" charset="0"/>
              </a:rPr>
              <a:t>Your caregiver can come </a:t>
            </a:r>
            <a:r>
              <a:rPr lang="en-CA" altLang="en-US" sz="1600" smtClean="0">
                <a:latin typeface="Comic Sans MS" pitchFamily="66" charset="0"/>
              </a:rPr>
              <a:t>with you.</a:t>
            </a:r>
            <a:endParaRPr lang="en-CA" altLang="en-US" sz="1600" dirty="0">
              <a:latin typeface="Comic Sans MS" pitchFamily="66" charset="0"/>
            </a:endParaRPr>
          </a:p>
          <a:p>
            <a:pPr marL="0" indent="0">
              <a:buFontTx/>
              <a:buNone/>
            </a:pPr>
            <a:r>
              <a:rPr lang="en-CA" altLang="en-US" sz="1600" dirty="0">
                <a:latin typeface="Comic Sans MS" pitchFamily="66" charset="0"/>
              </a:rPr>
              <a:t>Sometimes you will go head first, but usually you will go feet first.</a:t>
            </a:r>
          </a:p>
          <a:p>
            <a:pPr marL="0" indent="0">
              <a:buFontTx/>
              <a:buNone/>
            </a:pPr>
            <a:r>
              <a:rPr lang="en-CA" altLang="en-US" sz="1600" dirty="0">
                <a:latin typeface="Comic Sans MS" pitchFamily="66" charset="0"/>
              </a:rPr>
              <a:t>You will have your arms up, unless the Doctor asks for them down in the picture</a:t>
            </a:r>
            <a:r>
              <a:rPr lang="en-CA" altLang="en-US" sz="1600" dirty="0" smtClean="0">
                <a:latin typeface="Comic Sans MS" pitchFamily="66" charset="0"/>
              </a:rPr>
              <a:t>.</a:t>
            </a:r>
            <a:endParaRPr lang="en-CA" altLang="en-US" sz="1600" dirty="0">
              <a:latin typeface="Comic Sans MS" pitchFamily="66" charset="0"/>
            </a:endParaRPr>
          </a:p>
          <a:p>
            <a:pPr marL="0" indent="0">
              <a:buFontTx/>
              <a:buNone/>
            </a:pPr>
            <a:r>
              <a:rPr lang="en-CA" altLang="en-US" sz="1600" dirty="0">
                <a:latin typeface="Comic Sans MS" pitchFamily="66" charset="0"/>
              </a:rPr>
              <a:t>Red lights are used to make sure you’re really straight for your scan.</a:t>
            </a:r>
          </a:p>
          <a:p>
            <a:pPr marL="0" indent="0">
              <a:buFontTx/>
              <a:buNone/>
            </a:pPr>
            <a:endParaRPr lang="en-CA" altLang="en-US" sz="1600" dirty="0">
              <a:latin typeface="Comic Sans MS" pitchFamily="66" charset="0"/>
            </a:endParaRPr>
          </a:p>
          <a:p>
            <a:pPr marL="0" indent="0">
              <a:buFontTx/>
              <a:buNone/>
            </a:pPr>
            <a:endParaRPr lang="en-US" alt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Still as a Statue</a:t>
            </a:r>
            <a:endParaRPr lang="en-CA" sz="2000" kern="1200" dirty="0">
              <a:solidFill>
                <a:srgbClr val="0DBFD5"/>
              </a:solidFill>
            </a:endParaRPr>
          </a:p>
        </p:txBody>
      </p:sp>
      <p:pic>
        <p:nvPicPr>
          <p:cNvPr id="14339" name="Picture 33"/>
          <p:cNvPicPr>
            <a:picLocks noChangeAspect="1" noChangeArrowheads="1"/>
          </p:cNvPicPr>
          <p:nvPr/>
        </p:nvPicPr>
        <p:blipFill>
          <a:blip r:embed="rId2" cstate="print"/>
          <a:srcRect/>
          <a:stretch>
            <a:fillRect/>
          </a:stretch>
        </p:blipFill>
        <p:spPr bwMode="auto">
          <a:xfrm>
            <a:off x="5791200" y="838200"/>
            <a:ext cx="2125663" cy="2430463"/>
          </a:xfrm>
          <a:prstGeom prst="rect">
            <a:avLst/>
          </a:prstGeom>
          <a:noFill/>
          <a:ln w="28575">
            <a:solidFill>
              <a:schemeClr val="tx1"/>
            </a:solidFill>
            <a:miter lim="800000"/>
            <a:headEnd/>
            <a:tailEnd/>
          </a:ln>
        </p:spPr>
      </p:pic>
      <p:pic>
        <p:nvPicPr>
          <p:cNvPr id="14340" name="Picture 34"/>
          <p:cNvPicPr>
            <a:picLocks noChangeAspect="1" noChangeArrowheads="1"/>
          </p:cNvPicPr>
          <p:nvPr/>
        </p:nvPicPr>
        <p:blipFill>
          <a:blip r:embed="rId3" cstate="print"/>
          <a:srcRect/>
          <a:stretch>
            <a:fillRect/>
          </a:stretch>
        </p:blipFill>
        <p:spPr bwMode="auto">
          <a:xfrm>
            <a:off x="4191000" y="3962400"/>
            <a:ext cx="2119312" cy="2411413"/>
          </a:xfrm>
          <a:prstGeom prst="rect">
            <a:avLst/>
          </a:prstGeom>
          <a:noFill/>
          <a:ln w="28575">
            <a:solidFill>
              <a:srgbClr val="002060"/>
            </a:solidFill>
            <a:miter lim="800000"/>
            <a:headEnd/>
            <a:tailEnd/>
          </a:ln>
        </p:spPr>
      </p:pic>
      <p:sp>
        <p:nvSpPr>
          <p:cNvPr id="14341" name="Content Placeholder 2"/>
          <p:cNvSpPr>
            <a:spLocks noGrp="1"/>
          </p:cNvSpPr>
          <p:nvPr>
            <p:ph idx="1"/>
          </p:nvPr>
        </p:nvSpPr>
        <p:spPr>
          <a:xfrm>
            <a:off x="609600" y="1477963"/>
            <a:ext cx="4800600" cy="3581400"/>
          </a:xfrm>
        </p:spPr>
        <p:txBody>
          <a:bodyPr/>
          <a:lstStyle/>
          <a:p>
            <a:pPr marL="0" indent="0">
              <a:buFontTx/>
              <a:buNone/>
            </a:pPr>
            <a:r>
              <a:rPr lang="en-CA" altLang="en-US" sz="1600" dirty="0">
                <a:latin typeface="Comic Sans MS" pitchFamily="66" charset="0"/>
              </a:rPr>
              <a:t>Have you ever tried taking a picture of something that is moving?  It gets blurry just like this puppy photo!</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Your very important job is not to move during your scan, so that the PET machine can take good pictures. You will be able to breathe normally for your whole scan.  </a:t>
            </a: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Hold still, just like this statue!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838200"/>
          </a:xfrm>
        </p:spPr>
        <p:txBody>
          <a:bodyPr/>
          <a:lstStyle/>
          <a:p>
            <a:pPr>
              <a:defRPr/>
            </a:pPr>
            <a:r>
              <a:rPr lang="en-CA" sz="3600" kern="1200" dirty="0">
                <a:solidFill>
                  <a:srgbClr val="0DBFD5"/>
                </a:solidFill>
              </a:rPr>
              <a:t>PET/CT Scan </a:t>
            </a:r>
          </a:p>
        </p:txBody>
      </p:sp>
      <p:pic>
        <p:nvPicPr>
          <p:cNvPr id="15363" name="Picture 2" descr="C:\Users\emily.boulton\AppData\Local\Microsoft\Windows\Temporary Internet Files\Content.Outlook\NEE42DD4\_scannerPR.jpg"/>
          <p:cNvPicPr>
            <a:picLocks noChangeAspect="1" noChangeArrowheads="1"/>
          </p:cNvPicPr>
          <p:nvPr/>
        </p:nvPicPr>
        <p:blipFill>
          <a:blip r:embed="rId3" cstate="print"/>
          <a:srcRect l="11592" t="2988"/>
          <a:stretch>
            <a:fillRect/>
          </a:stretch>
        </p:blipFill>
        <p:spPr bwMode="auto">
          <a:xfrm>
            <a:off x="2933700" y="1524000"/>
            <a:ext cx="3276600" cy="2603886"/>
          </a:xfrm>
          <a:prstGeom prst="rect">
            <a:avLst/>
          </a:prstGeom>
          <a:noFill/>
          <a:ln w="28575">
            <a:solidFill>
              <a:srgbClr val="000000"/>
            </a:solidFill>
            <a:miter lim="800000"/>
            <a:headEnd/>
            <a:tailEnd/>
          </a:ln>
        </p:spPr>
      </p:pic>
      <p:sp>
        <p:nvSpPr>
          <p:cNvPr id="15364" name="Content Placeholder 2"/>
          <p:cNvSpPr>
            <a:spLocks noGrp="1"/>
          </p:cNvSpPr>
          <p:nvPr>
            <p:ph idx="1"/>
          </p:nvPr>
        </p:nvSpPr>
        <p:spPr>
          <a:xfrm>
            <a:off x="609600" y="4343400"/>
            <a:ext cx="7772400" cy="1295400"/>
          </a:xfrm>
        </p:spPr>
        <p:txBody>
          <a:bodyPr/>
          <a:lstStyle/>
          <a:p>
            <a:pPr marL="0" indent="0">
              <a:buFontTx/>
              <a:buNone/>
            </a:pPr>
            <a:r>
              <a:rPr lang="en-CA" altLang="en-US" sz="1600" dirty="0">
                <a:latin typeface="Comic Sans MS" pitchFamily="66" charset="0"/>
              </a:rPr>
              <a:t>A Technologist can see you and hear you from the Control Room the whole time.</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Most scans take about 30 minutes to go from head to toe- but this will depend on YOUR height and weight.</a:t>
            </a:r>
            <a:endParaRPr lang="en-US" alt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IV CT Contrast</a:t>
            </a:r>
          </a:p>
        </p:txBody>
      </p:sp>
      <p:sp>
        <p:nvSpPr>
          <p:cNvPr id="16387" name="Content Placeholder 2"/>
          <p:cNvSpPr>
            <a:spLocks noGrp="1"/>
          </p:cNvSpPr>
          <p:nvPr>
            <p:ph idx="1"/>
          </p:nvPr>
        </p:nvSpPr>
        <p:spPr>
          <a:xfrm>
            <a:off x="609600" y="1295400"/>
            <a:ext cx="7924800" cy="1905000"/>
          </a:xfrm>
        </p:spPr>
        <p:txBody>
          <a:bodyPr/>
          <a:lstStyle/>
          <a:p>
            <a:pPr marL="0" indent="0">
              <a:buFontTx/>
              <a:buNone/>
            </a:pPr>
            <a:r>
              <a:rPr lang="en-CA" altLang="en-US" sz="1600" dirty="0">
                <a:latin typeface="Comic Sans MS" pitchFamily="66" charset="0"/>
              </a:rPr>
              <a:t>Some kids get a medicine called contrast that helps the pictures.  This medicine goes into your body, at the beginning of your scan, through the same IV.</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When the contrast goes in, you might feel warm on the inside.  Sometimes people say it feels like they peed their pants! (Don’t worry though- that wo</a:t>
            </a:r>
            <a:r>
              <a:rPr lang="en-CA" altLang="en-US" sz="1600" dirty="0">
                <a:solidFill>
                  <a:srgbClr val="002060"/>
                </a:solidFill>
                <a:latin typeface="Comic Sans MS" pitchFamily="66" charset="0"/>
              </a:rPr>
              <a:t>n’t </a:t>
            </a:r>
            <a:r>
              <a:rPr lang="en-CA" altLang="en-US" sz="1600" dirty="0">
                <a:latin typeface="Comic Sans MS" pitchFamily="66" charset="0"/>
              </a:rPr>
              <a:t>happen, and the feeling goes away after a minute.)</a:t>
            </a:r>
          </a:p>
        </p:txBody>
      </p:sp>
      <p:pic>
        <p:nvPicPr>
          <p:cNvPr id="16388" name="Picture 2"/>
          <p:cNvPicPr>
            <a:picLocks noChangeAspect="1" noChangeArrowheads="1"/>
          </p:cNvPicPr>
          <p:nvPr/>
        </p:nvPicPr>
        <p:blipFill>
          <a:blip r:embed="rId3" cstate="print"/>
          <a:srcRect t="11436" b="13831"/>
          <a:stretch>
            <a:fillRect/>
          </a:stretch>
        </p:blipFill>
        <p:spPr bwMode="auto">
          <a:xfrm>
            <a:off x="6248400" y="3738563"/>
            <a:ext cx="1981200" cy="2108200"/>
          </a:xfrm>
          <a:prstGeom prst="rect">
            <a:avLst/>
          </a:prstGeom>
          <a:noFill/>
          <a:ln w="28575">
            <a:solidFill>
              <a:srgbClr val="002060"/>
            </a:solidFill>
            <a:miter lim="800000"/>
            <a:headEnd/>
            <a:tailEnd/>
          </a:ln>
        </p:spPr>
      </p:pic>
      <p:pic>
        <p:nvPicPr>
          <p:cNvPr id="16389" name="Picture 3"/>
          <p:cNvPicPr>
            <a:picLocks noChangeAspect="1" noChangeArrowheads="1"/>
          </p:cNvPicPr>
          <p:nvPr/>
        </p:nvPicPr>
        <p:blipFill>
          <a:blip r:embed="rId4" cstate="print"/>
          <a:srcRect l="11389" r="4584" b="4456"/>
          <a:stretch>
            <a:fillRect/>
          </a:stretch>
        </p:blipFill>
        <p:spPr bwMode="auto">
          <a:xfrm>
            <a:off x="1905000" y="3292475"/>
            <a:ext cx="3541713" cy="300037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457200"/>
            <a:ext cx="3276600" cy="609600"/>
          </a:xfrm>
        </p:spPr>
        <p:txBody>
          <a:bodyPr/>
          <a:lstStyle/>
          <a:p>
            <a:pPr eaLnBrk="1" hangingPunct="1">
              <a:defRPr/>
            </a:pPr>
            <a:r>
              <a:rPr lang="en-CA" altLang="en-US" kern="1200" dirty="0">
                <a:solidFill>
                  <a:srgbClr val="0DBFD5"/>
                </a:solidFill>
              </a:rPr>
              <a:t>PET Scan Image</a:t>
            </a:r>
            <a:endParaRPr lang="en-US" altLang="en-US" dirty="0">
              <a:solidFill>
                <a:schemeClr val="accent4">
                  <a:lumMod val="75000"/>
                  <a:lumOff val="25000"/>
                </a:schemeClr>
              </a:solidFill>
            </a:endParaRPr>
          </a:p>
        </p:txBody>
      </p:sp>
      <p:sp>
        <p:nvSpPr>
          <p:cNvPr id="8" name="Rectangle 3"/>
          <p:cNvSpPr txBox="1">
            <a:spLocks noChangeArrowheads="1"/>
          </p:cNvSpPr>
          <p:nvPr/>
        </p:nvSpPr>
        <p:spPr bwMode="auto">
          <a:xfrm>
            <a:off x="613287" y="1226344"/>
            <a:ext cx="2933700"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rgbClr val="1B206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1B2061"/>
                </a:solidFill>
                <a:latin typeface="+mn-lt"/>
                <a:ea typeface="+mn-ea"/>
                <a:cs typeface="ＭＳ Ｐゴシック" charset="0"/>
              </a:defRPr>
            </a:lvl2pPr>
            <a:lvl3pPr marL="11430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3pPr>
            <a:lvl4pPr marL="16002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4pPr>
            <a:lvl5pPr marL="2057400" indent="-228600" algn="l" rtl="0" eaLnBrk="0" fontAlgn="base" hangingPunct="0">
              <a:spcBef>
                <a:spcPct val="20000"/>
              </a:spcBef>
              <a:spcAft>
                <a:spcPct val="0"/>
              </a:spcAft>
              <a:buChar char="»"/>
              <a:defRPr sz="2000">
                <a:solidFill>
                  <a:srgbClr val="1B2061"/>
                </a:solidFill>
                <a:latin typeface="+mn-lt"/>
                <a:ea typeface="+mn-ea"/>
                <a:cs typeface="ＭＳ Ｐゴシック" charset="0"/>
              </a:defRPr>
            </a:lvl5pPr>
            <a:lvl6pPr marL="2514600" indent="-228600" algn="l" rtl="0" fontAlgn="base">
              <a:spcBef>
                <a:spcPct val="20000"/>
              </a:spcBef>
              <a:spcAft>
                <a:spcPct val="0"/>
              </a:spcAft>
              <a:buChar char="»"/>
              <a:defRPr sz="2000">
                <a:solidFill>
                  <a:srgbClr val="1B2061"/>
                </a:solidFill>
                <a:latin typeface="+mn-lt"/>
                <a:ea typeface="+mn-ea"/>
              </a:defRPr>
            </a:lvl6pPr>
            <a:lvl7pPr marL="2971800" indent="-228600" algn="l" rtl="0" fontAlgn="base">
              <a:spcBef>
                <a:spcPct val="20000"/>
              </a:spcBef>
              <a:spcAft>
                <a:spcPct val="0"/>
              </a:spcAft>
              <a:buChar char="»"/>
              <a:defRPr sz="2000">
                <a:solidFill>
                  <a:srgbClr val="1B2061"/>
                </a:solidFill>
                <a:latin typeface="+mn-lt"/>
                <a:ea typeface="+mn-ea"/>
              </a:defRPr>
            </a:lvl7pPr>
            <a:lvl8pPr marL="3429000" indent="-228600" algn="l" rtl="0" fontAlgn="base">
              <a:spcBef>
                <a:spcPct val="20000"/>
              </a:spcBef>
              <a:spcAft>
                <a:spcPct val="0"/>
              </a:spcAft>
              <a:buChar char="»"/>
              <a:defRPr sz="2000">
                <a:solidFill>
                  <a:srgbClr val="1B2061"/>
                </a:solidFill>
                <a:latin typeface="+mn-lt"/>
                <a:ea typeface="+mn-ea"/>
              </a:defRPr>
            </a:lvl8pPr>
            <a:lvl9pPr marL="3886200" indent="-228600" algn="l" rtl="0" fontAlgn="base">
              <a:spcBef>
                <a:spcPct val="20000"/>
              </a:spcBef>
              <a:spcAft>
                <a:spcPct val="0"/>
              </a:spcAft>
              <a:buChar char="»"/>
              <a:defRPr sz="2000">
                <a:solidFill>
                  <a:srgbClr val="1B2061"/>
                </a:solidFill>
                <a:latin typeface="+mn-lt"/>
                <a:ea typeface="+mn-ea"/>
              </a:defRPr>
            </a:lvl9pPr>
          </a:lstStyle>
          <a:p>
            <a:pPr marL="0" indent="0" eaLnBrk="1" hangingPunct="1">
              <a:buFontTx/>
              <a:buNone/>
              <a:defRPr/>
            </a:pPr>
            <a:r>
              <a:rPr lang="en-US" altLang="en-US" sz="1800" kern="0" dirty="0">
                <a:solidFill>
                  <a:srgbClr val="002060"/>
                </a:solidFill>
                <a:latin typeface="Comic Sans MS" panose="030F0702030302020204" pitchFamily="66" charset="0"/>
              </a:rPr>
              <a:t>Here is an example of a PET picture, and the body parts we can see:</a:t>
            </a:r>
          </a:p>
          <a:p>
            <a:pPr eaLnBrk="1" hangingPunct="1">
              <a:buFontTx/>
              <a:buNone/>
              <a:defRPr/>
            </a:pPr>
            <a:endParaRPr lang="en-US" altLang="en-US" sz="1800" kern="0" dirty="0">
              <a:solidFill>
                <a:schemeClr val="accent4"/>
              </a:solidFill>
              <a:latin typeface="Comic Sans MS" panose="030F0702030302020204" pitchFamily="66" charset="0"/>
            </a:endParaRPr>
          </a:p>
        </p:txBody>
      </p:sp>
      <p:pic>
        <p:nvPicPr>
          <p:cNvPr id="14" name="Picture 13"/>
          <p:cNvPicPr>
            <a:picLocks noChangeAspect="1"/>
          </p:cNvPicPr>
          <p:nvPr/>
        </p:nvPicPr>
        <p:blipFill>
          <a:blip r:embed="rId3" cstate="print"/>
          <a:srcRect l="58838" b="23271"/>
          <a:stretch>
            <a:fillRect/>
          </a:stretch>
        </p:blipFill>
        <p:spPr>
          <a:xfrm>
            <a:off x="3505200" y="457200"/>
            <a:ext cx="2362200" cy="5956852"/>
          </a:xfrm>
          <a:prstGeom prst="rect">
            <a:avLst/>
          </a:prstGeom>
        </p:spPr>
      </p:pic>
      <p:cxnSp>
        <p:nvCxnSpPr>
          <p:cNvPr id="11" name="Straight Arrow Connector 10"/>
          <p:cNvCxnSpPr/>
          <p:nvPr/>
        </p:nvCxnSpPr>
        <p:spPr>
          <a:xfrm flipH="1">
            <a:off x="4953000" y="914400"/>
            <a:ext cx="1066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05400" y="2286000"/>
            <a:ext cx="1066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334000" y="2743200"/>
            <a:ext cx="1066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029200" y="4114800"/>
            <a:ext cx="1066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19800" y="697468"/>
            <a:ext cx="1828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Brain </a:t>
            </a:r>
          </a:p>
        </p:txBody>
      </p:sp>
      <p:sp>
        <p:nvSpPr>
          <p:cNvPr id="22" name="TextBox 21"/>
          <p:cNvSpPr txBox="1"/>
          <p:nvPr/>
        </p:nvSpPr>
        <p:spPr>
          <a:xfrm>
            <a:off x="6172200" y="2069068"/>
            <a:ext cx="1828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Heart    </a:t>
            </a:r>
          </a:p>
        </p:txBody>
      </p:sp>
      <p:sp>
        <p:nvSpPr>
          <p:cNvPr id="23" name="TextBox 22"/>
          <p:cNvSpPr txBox="1"/>
          <p:nvPr/>
        </p:nvSpPr>
        <p:spPr>
          <a:xfrm>
            <a:off x="6400800" y="2526268"/>
            <a:ext cx="1828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Spleen    </a:t>
            </a:r>
          </a:p>
        </p:txBody>
      </p:sp>
      <p:sp>
        <p:nvSpPr>
          <p:cNvPr id="24" name="TextBox 23"/>
          <p:cNvSpPr txBox="1"/>
          <p:nvPr/>
        </p:nvSpPr>
        <p:spPr>
          <a:xfrm>
            <a:off x="6096000" y="3897868"/>
            <a:ext cx="1828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Bladder</a:t>
            </a:r>
          </a:p>
        </p:txBody>
      </p:sp>
      <p:cxnSp>
        <p:nvCxnSpPr>
          <p:cNvPr id="25" name="Straight Arrow Connector 24"/>
          <p:cNvCxnSpPr/>
          <p:nvPr/>
        </p:nvCxnSpPr>
        <p:spPr>
          <a:xfrm>
            <a:off x="3733800" y="3124200"/>
            <a:ext cx="914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05200" y="2667000"/>
            <a:ext cx="914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876800" y="1600200"/>
            <a:ext cx="1066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43600" y="1371600"/>
            <a:ext cx="1828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Salivary Glands    </a:t>
            </a:r>
          </a:p>
        </p:txBody>
      </p:sp>
      <p:sp>
        <p:nvSpPr>
          <p:cNvPr id="31" name="TextBox 30"/>
          <p:cNvSpPr txBox="1"/>
          <p:nvPr/>
        </p:nvSpPr>
        <p:spPr>
          <a:xfrm>
            <a:off x="2819400" y="2438400"/>
            <a:ext cx="8382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Liver    </a:t>
            </a:r>
          </a:p>
        </p:txBody>
      </p:sp>
      <p:sp>
        <p:nvSpPr>
          <p:cNvPr id="32" name="TextBox 31"/>
          <p:cNvSpPr txBox="1"/>
          <p:nvPr/>
        </p:nvSpPr>
        <p:spPr>
          <a:xfrm>
            <a:off x="2743200" y="2907268"/>
            <a:ext cx="10668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Kidneys    </a:t>
            </a:r>
          </a:p>
        </p:txBody>
      </p:sp>
      <p:sp>
        <p:nvSpPr>
          <p:cNvPr id="33" name="TextBox 32"/>
          <p:cNvSpPr txBox="1"/>
          <p:nvPr/>
        </p:nvSpPr>
        <p:spPr>
          <a:xfrm>
            <a:off x="5867400" y="5486400"/>
            <a:ext cx="2362200" cy="369332"/>
          </a:xfrm>
          <a:prstGeom prst="rect">
            <a:avLst/>
          </a:prstGeom>
          <a:noFill/>
        </p:spPr>
        <p:txBody>
          <a:bodyPr wrap="square" rtlCol="0">
            <a:spAutoFit/>
          </a:bodyPr>
          <a:lstStyle/>
          <a:p>
            <a:pPr eaLnBrk="1" hangingPunct="1">
              <a:defRPr/>
            </a:pPr>
            <a:r>
              <a:rPr lang="en-US" altLang="en-US" kern="0" dirty="0">
                <a:solidFill>
                  <a:schemeClr val="accent4"/>
                </a:solidFill>
                <a:latin typeface="Comic Sans MS" panose="030F0702030302020204" pitchFamily="66" charset="0"/>
              </a:rPr>
              <a:t>Growth plates    </a:t>
            </a:r>
          </a:p>
        </p:txBody>
      </p:sp>
      <p:cxnSp>
        <p:nvCxnSpPr>
          <p:cNvPr id="34" name="Straight Arrow Connector 33"/>
          <p:cNvCxnSpPr/>
          <p:nvPr/>
        </p:nvCxnSpPr>
        <p:spPr>
          <a:xfrm flipH="1">
            <a:off x="5257800" y="5715000"/>
            <a:ext cx="6096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609600"/>
            <a:ext cx="7924800" cy="762000"/>
          </a:xfrm>
        </p:spPr>
        <p:txBody>
          <a:bodyPr/>
          <a:lstStyle/>
          <a:p>
            <a:pPr eaLnBrk="1" hangingPunct="1">
              <a:spcBef>
                <a:spcPct val="50000"/>
              </a:spcBef>
              <a:defRPr/>
            </a:pPr>
            <a:r>
              <a:rPr lang="en-CA" sz="3600" kern="1200" dirty="0">
                <a:solidFill>
                  <a:srgbClr val="0DBFD5"/>
                </a:solidFill>
              </a:rPr>
              <a:t>Radiation Safety: </a:t>
            </a:r>
            <a:r>
              <a:rPr lang="en-CA" sz="3600" kern="1200" dirty="0" smtClean="0">
                <a:solidFill>
                  <a:srgbClr val="0DBFD5"/>
                </a:solidFill>
              </a:rPr>
              <a:t/>
            </a:r>
            <a:br>
              <a:rPr lang="en-CA" sz="3600" kern="1200" dirty="0" smtClean="0">
                <a:solidFill>
                  <a:srgbClr val="0DBFD5"/>
                </a:solidFill>
              </a:rPr>
            </a:br>
            <a:r>
              <a:rPr lang="en-CA" kern="1200" dirty="0" smtClean="0">
                <a:solidFill>
                  <a:srgbClr val="0DBFD5"/>
                </a:solidFill>
              </a:rPr>
              <a:t>Two</a:t>
            </a:r>
            <a:r>
              <a:rPr lang="en-CA" sz="3600" kern="1200" dirty="0" smtClean="0">
                <a:solidFill>
                  <a:srgbClr val="0DBFD5"/>
                </a:solidFill>
              </a:rPr>
              <a:t> </a:t>
            </a:r>
            <a:r>
              <a:rPr lang="en-CA" altLang="en-US" dirty="0">
                <a:solidFill>
                  <a:srgbClr val="0DBFD5"/>
                </a:solidFill>
              </a:rPr>
              <a:t>Sources of Radiation</a:t>
            </a:r>
            <a:r>
              <a:rPr lang="en-CA" altLang="en-US" sz="3600" u="sng" dirty="0">
                <a:solidFill>
                  <a:srgbClr val="0DBFD5"/>
                </a:solidFill>
              </a:rPr>
              <a:t/>
            </a:r>
            <a:br>
              <a:rPr lang="en-CA" altLang="en-US" sz="3600" u="sng" dirty="0">
                <a:solidFill>
                  <a:srgbClr val="0DBFD5"/>
                </a:solidFill>
              </a:rPr>
            </a:br>
            <a:endParaRPr lang="en-CA" sz="3600" u="sng" kern="1200" dirty="0">
              <a:solidFill>
                <a:srgbClr val="0DBFD5"/>
              </a:solidFill>
            </a:endParaRPr>
          </a:p>
        </p:txBody>
      </p:sp>
      <p:sp>
        <p:nvSpPr>
          <p:cNvPr id="18435" name="Rectangle 8"/>
          <p:cNvSpPr>
            <a:spLocks noChangeArrowheads="1"/>
          </p:cNvSpPr>
          <p:nvPr/>
        </p:nvSpPr>
        <p:spPr bwMode="auto">
          <a:xfrm>
            <a:off x="533400" y="1371600"/>
            <a:ext cx="6858000" cy="2062163"/>
          </a:xfrm>
          <a:prstGeom prst="rect">
            <a:avLst/>
          </a:prstGeom>
          <a:noFill/>
          <a:ln w="9525">
            <a:noFill/>
            <a:miter lim="800000"/>
            <a:headEnd/>
            <a:tailEnd/>
          </a:ln>
        </p:spPr>
        <p:txBody>
          <a:bodyPr>
            <a:spAutoFit/>
          </a:bodyPr>
          <a:lstStyle/>
          <a:p>
            <a:r>
              <a:rPr lang="en-CA" altLang="en-US" sz="1600" dirty="0" smtClean="0">
                <a:solidFill>
                  <a:srgbClr val="002060"/>
                </a:solidFill>
                <a:latin typeface="Comic Sans MS" pitchFamily="66" charset="0"/>
              </a:rPr>
              <a:t>1.  The </a:t>
            </a:r>
            <a:r>
              <a:rPr lang="en-CA" altLang="en-US" sz="1600" dirty="0">
                <a:solidFill>
                  <a:srgbClr val="002060"/>
                </a:solidFill>
                <a:latin typeface="Comic Sans MS" pitchFamily="66" charset="0"/>
              </a:rPr>
              <a:t>Scanner</a:t>
            </a:r>
          </a:p>
          <a:p>
            <a:r>
              <a:rPr lang="en-CA" altLang="en-US" sz="1600" dirty="0" smtClean="0">
                <a:solidFill>
                  <a:srgbClr val="002060"/>
                </a:solidFill>
                <a:latin typeface="Comic Sans MS" pitchFamily="66" charset="0"/>
              </a:rPr>
              <a:t>There </a:t>
            </a:r>
            <a:r>
              <a:rPr lang="en-CA" altLang="en-US" sz="1600" dirty="0">
                <a:solidFill>
                  <a:srgbClr val="002060"/>
                </a:solidFill>
                <a:latin typeface="Comic Sans MS" pitchFamily="66" charset="0"/>
              </a:rPr>
              <a:t>is radiation during the CT portion of the exam-  </a:t>
            </a:r>
          </a:p>
          <a:p>
            <a:r>
              <a:rPr lang="en-CA" altLang="en-US" sz="1600" dirty="0" smtClean="0">
                <a:solidFill>
                  <a:srgbClr val="002060"/>
                </a:solidFill>
                <a:latin typeface="Comic Sans MS" pitchFamily="66" charset="0"/>
              </a:rPr>
              <a:t>your </a:t>
            </a:r>
            <a:r>
              <a:rPr lang="en-CA" altLang="en-US" sz="1600" dirty="0">
                <a:solidFill>
                  <a:srgbClr val="002060"/>
                </a:solidFill>
                <a:latin typeface="Comic Sans MS" pitchFamily="66" charset="0"/>
              </a:rPr>
              <a:t>family waits outside the door for this 1 minute scan.</a:t>
            </a:r>
          </a:p>
          <a:p>
            <a:endParaRPr lang="en-CA" altLang="en-US" sz="1600" dirty="0">
              <a:solidFill>
                <a:srgbClr val="002060"/>
              </a:solidFill>
              <a:latin typeface="Comic Sans MS" pitchFamily="66" charset="0"/>
            </a:endParaRPr>
          </a:p>
          <a:p>
            <a:r>
              <a:rPr lang="en-CA" altLang="en-US" sz="1600" dirty="0" smtClean="0">
                <a:solidFill>
                  <a:srgbClr val="002060"/>
                </a:solidFill>
                <a:latin typeface="Comic Sans MS" pitchFamily="66" charset="0"/>
              </a:rPr>
              <a:t>2.  You</a:t>
            </a:r>
            <a:endParaRPr lang="en-CA" altLang="en-US" sz="1600" dirty="0">
              <a:solidFill>
                <a:srgbClr val="002060"/>
              </a:solidFill>
              <a:latin typeface="Comic Sans MS" pitchFamily="66" charset="0"/>
            </a:endParaRPr>
          </a:p>
          <a:p>
            <a:r>
              <a:rPr lang="en-CA" altLang="en-US" sz="1600" dirty="0">
                <a:solidFill>
                  <a:srgbClr val="002060"/>
                </a:solidFill>
                <a:latin typeface="Comic Sans MS" pitchFamily="66" charset="0"/>
              </a:rPr>
              <a:t>The radioactive tracer disappears quickly on its own.  </a:t>
            </a:r>
          </a:p>
          <a:p>
            <a:r>
              <a:rPr lang="en-CA" altLang="en-US" sz="1600" dirty="0">
                <a:solidFill>
                  <a:srgbClr val="002060"/>
                </a:solidFill>
                <a:latin typeface="Comic Sans MS" pitchFamily="66" charset="0"/>
              </a:rPr>
              <a:t>After 6 hours only a small amount is left. </a:t>
            </a:r>
          </a:p>
          <a:p>
            <a:r>
              <a:rPr lang="en-CA" altLang="en-US" sz="1600" dirty="0">
                <a:solidFill>
                  <a:srgbClr val="002060"/>
                </a:solidFill>
                <a:latin typeface="Comic Sans MS" pitchFamily="66" charset="0"/>
              </a:rPr>
              <a:t>Your urine is radioactive, so drink and pee lots to get rid of it!</a:t>
            </a:r>
          </a:p>
        </p:txBody>
      </p:sp>
      <p:sp>
        <p:nvSpPr>
          <p:cNvPr id="18436" name="Content Placeholder 2"/>
          <p:cNvSpPr>
            <a:spLocks noGrp="1"/>
          </p:cNvSpPr>
          <p:nvPr>
            <p:ph idx="1"/>
          </p:nvPr>
        </p:nvSpPr>
        <p:spPr>
          <a:xfrm>
            <a:off x="538316" y="3886200"/>
            <a:ext cx="7467600" cy="1489075"/>
          </a:xfrm>
          <a:ln w="28575">
            <a:solidFill>
              <a:srgbClr val="002060"/>
            </a:solidFill>
          </a:ln>
        </p:spPr>
        <p:txBody>
          <a:bodyPr/>
          <a:lstStyle/>
          <a:p>
            <a:pPr marL="0" indent="0">
              <a:buFontTx/>
              <a:buNone/>
            </a:pPr>
            <a:r>
              <a:rPr lang="en-CA" altLang="en-US" sz="1400" dirty="0">
                <a:solidFill>
                  <a:schemeClr val="tx1"/>
                </a:solidFill>
              </a:rPr>
              <a:t>We recommend that you not spend long periods of time within 2 meters of other children and/or pregnant women for 6 hours after the PET tracer injection.</a:t>
            </a:r>
          </a:p>
          <a:p>
            <a:pPr marL="0" indent="0">
              <a:buFontTx/>
              <a:buNone/>
            </a:pPr>
            <a:endParaRPr lang="en-CA" altLang="en-US" sz="1400" dirty="0">
              <a:solidFill>
                <a:schemeClr val="tx1"/>
              </a:solidFill>
            </a:endParaRPr>
          </a:p>
          <a:p>
            <a:pPr marL="0" indent="0">
              <a:buFontTx/>
              <a:buNone/>
            </a:pPr>
            <a:r>
              <a:rPr lang="en-CA" altLang="en-US" sz="1400" dirty="0">
                <a:solidFill>
                  <a:schemeClr val="tx1"/>
                </a:solidFill>
              </a:rPr>
              <a:t>If it is necessary to travel by air, or to the USA after the PET scan, please inform the Technologist who will give you a travel letter. </a:t>
            </a:r>
            <a:endParaRPr lang="en-US" altLang="en-US" sz="1400" dirty="0">
              <a:solidFill>
                <a:schemeClr val="tx1"/>
              </a:solidFill>
            </a:endParaRPr>
          </a:p>
        </p:txBody>
      </p:sp>
      <p:pic>
        <p:nvPicPr>
          <p:cNvPr id="18437" name="Picture 8" descr="Related image"/>
          <p:cNvPicPr>
            <a:picLocks noChangeAspect="1" noChangeArrowheads="1"/>
          </p:cNvPicPr>
          <p:nvPr/>
        </p:nvPicPr>
        <p:blipFill>
          <a:blip r:embed="rId3" cstate="print"/>
          <a:srcRect b="7297"/>
          <a:stretch>
            <a:fillRect/>
          </a:stretch>
        </p:blipFill>
        <p:spPr bwMode="auto">
          <a:xfrm>
            <a:off x="6705600" y="1411288"/>
            <a:ext cx="2060575" cy="206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9600" y="457200"/>
            <a:ext cx="7924800" cy="838200"/>
          </a:xfrm>
        </p:spPr>
        <p:txBody>
          <a:bodyPr/>
          <a:lstStyle/>
          <a:p>
            <a:pPr>
              <a:defRPr/>
            </a:pPr>
            <a:r>
              <a:rPr lang="en-US" altLang="en-US" sz="3600" dirty="0">
                <a:solidFill>
                  <a:srgbClr val="0DBFD5"/>
                </a:solidFill>
              </a:rPr>
              <a:t>Introduction</a:t>
            </a:r>
            <a:endParaRPr lang="en-US" altLang="en-US" sz="3600" b="0" i="1" dirty="0">
              <a:solidFill>
                <a:srgbClr val="0DBFD5"/>
              </a:solidFill>
            </a:endParaRPr>
          </a:p>
        </p:txBody>
      </p:sp>
      <p:sp>
        <p:nvSpPr>
          <p:cNvPr id="4099" name="Content Placeholder 2"/>
          <p:cNvSpPr>
            <a:spLocks noGrp="1"/>
          </p:cNvSpPr>
          <p:nvPr>
            <p:ph idx="1"/>
          </p:nvPr>
        </p:nvSpPr>
        <p:spPr>
          <a:xfrm>
            <a:off x="609600" y="1143000"/>
            <a:ext cx="6705600" cy="2222500"/>
          </a:xfrm>
        </p:spPr>
        <p:txBody>
          <a:bodyPr/>
          <a:lstStyle/>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A PET/CT scan is a type of test that uses a computer to give doctors detailed pictures of the human body.  </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A PET scanner looks similar to a CT or MRI machine with a round, donut shaped hole in the middle.  The scanner part of the machine does not touch you and the scan will not hurt.</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You will meet one of our kind and </a:t>
            </a:r>
            <a:r>
              <a:rPr lang="en-CA" altLang="en-US" sz="1600" dirty="0" smtClean="0">
                <a:latin typeface="Comic Sans MS" pitchFamily="66" charset="0"/>
              </a:rPr>
              <a:t>friendly </a:t>
            </a:r>
            <a:r>
              <a:rPr lang="en-CA" altLang="en-US" sz="1600" i="1" dirty="0" smtClean="0">
                <a:latin typeface="Comic Sans MS" pitchFamily="66" charset="0"/>
              </a:rPr>
              <a:t>Technologists</a:t>
            </a:r>
            <a:r>
              <a:rPr lang="en-CA" altLang="en-US" sz="1600" dirty="0">
                <a:latin typeface="Comic Sans MS" pitchFamily="66" charset="0"/>
              </a:rPr>
              <a:t>, who will help you through your PET/CT appointment!</a:t>
            </a:r>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0667" r="27111"/>
          <a:stretch/>
        </p:blipFill>
        <p:spPr bwMode="auto">
          <a:xfrm>
            <a:off x="6553201" y="3941995"/>
            <a:ext cx="1074358" cy="2544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7297" r="16757"/>
          <a:stretch/>
        </p:blipFill>
        <p:spPr bwMode="auto">
          <a:xfrm>
            <a:off x="1225083" y="3941995"/>
            <a:ext cx="1137117" cy="25445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4114800"/>
            <a:ext cx="1999647" cy="2449425"/>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Image result for no eating or drinking sign"/>
          <p:cNvPicPr>
            <a:picLocks noChangeAspect="1" noChangeArrowheads="1"/>
          </p:cNvPicPr>
          <p:nvPr/>
        </p:nvPicPr>
        <p:blipFill>
          <a:blip r:embed="rId3" cstate="print"/>
          <a:srcRect l="11441" t="12061" r="11441" b="12061"/>
          <a:stretch>
            <a:fillRect/>
          </a:stretch>
        </p:blipFill>
        <p:spPr bwMode="auto">
          <a:xfrm>
            <a:off x="5541963" y="160338"/>
            <a:ext cx="1846262" cy="1819275"/>
          </a:xfrm>
          <a:prstGeom prst="rect">
            <a:avLst/>
          </a:prstGeom>
          <a:noFill/>
          <a:ln w="9525">
            <a:noFill/>
            <a:miter lim="800000"/>
            <a:headEnd/>
            <a:tailEnd/>
          </a:ln>
        </p:spPr>
      </p:pic>
      <p:sp>
        <p:nvSpPr>
          <p:cNvPr id="2" name="Title 1"/>
          <p:cNvSpPr>
            <a:spLocks noGrp="1"/>
          </p:cNvSpPr>
          <p:nvPr>
            <p:ph type="title"/>
          </p:nvPr>
        </p:nvSpPr>
        <p:spPr>
          <a:xfrm>
            <a:off x="609600" y="457200"/>
            <a:ext cx="7924800" cy="838200"/>
          </a:xfrm>
        </p:spPr>
        <p:txBody>
          <a:bodyPr/>
          <a:lstStyle/>
          <a:p>
            <a:pPr>
              <a:defRPr/>
            </a:pPr>
            <a:r>
              <a:rPr lang="en-CA" sz="3600" kern="1200" dirty="0">
                <a:solidFill>
                  <a:srgbClr val="0DBFD5"/>
                </a:solidFill>
              </a:rPr>
              <a:t>Before my PET/CT Scan</a:t>
            </a:r>
          </a:p>
        </p:txBody>
      </p:sp>
      <p:sp>
        <p:nvSpPr>
          <p:cNvPr id="5124" name="Content Placeholder 2"/>
          <p:cNvSpPr>
            <a:spLocks noGrp="1"/>
          </p:cNvSpPr>
          <p:nvPr>
            <p:ph idx="1"/>
          </p:nvPr>
        </p:nvSpPr>
        <p:spPr>
          <a:xfrm>
            <a:off x="685800" y="1989966"/>
            <a:ext cx="7924800" cy="1704975"/>
          </a:xfrm>
          <a:ln w="28575">
            <a:solidFill>
              <a:srgbClr val="002060"/>
            </a:solidFill>
          </a:ln>
        </p:spPr>
        <p:txBody>
          <a:bodyPr/>
          <a:lstStyle/>
          <a:p>
            <a:pPr marL="0" indent="0">
              <a:buFontTx/>
              <a:buNone/>
            </a:pPr>
            <a:r>
              <a:rPr lang="en-CA" altLang="en-US" sz="1600" dirty="0">
                <a:solidFill>
                  <a:schemeClr val="tx1"/>
                </a:solidFill>
                <a:latin typeface="Comic Sans MS" pitchFamily="66" charset="0"/>
              </a:rPr>
              <a:t>For this test you will </a:t>
            </a:r>
            <a:r>
              <a:rPr lang="en-CA" altLang="en-US" sz="1600" dirty="0">
                <a:solidFill>
                  <a:srgbClr val="FF0000"/>
                </a:solidFill>
                <a:latin typeface="Comic Sans MS" pitchFamily="66" charset="0"/>
              </a:rPr>
              <a:t>not be allowed to eat or drink</a:t>
            </a:r>
            <a:r>
              <a:rPr lang="en-CA" altLang="en-US" sz="1600" dirty="0">
                <a:solidFill>
                  <a:srgbClr val="002060"/>
                </a:solidFill>
                <a:latin typeface="Comic Sans MS" pitchFamily="66" charset="0"/>
              </a:rPr>
              <a:t> </a:t>
            </a:r>
            <a:r>
              <a:rPr lang="en-CA" altLang="en-US" sz="1600" dirty="0">
                <a:solidFill>
                  <a:schemeClr val="tx1"/>
                </a:solidFill>
                <a:latin typeface="Comic Sans MS" pitchFamily="66" charset="0"/>
              </a:rPr>
              <a:t>anything </a:t>
            </a:r>
          </a:p>
          <a:p>
            <a:pPr marL="0" indent="0">
              <a:buFontTx/>
              <a:buNone/>
            </a:pPr>
            <a:r>
              <a:rPr lang="en-CA" altLang="en-US" sz="1600" dirty="0">
                <a:solidFill>
                  <a:schemeClr val="tx1"/>
                </a:solidFill>
                <a:latin typeface="Comic Sans MS" pitchFamily="66" charset="0"/>
              </a:rPr>
              <a:t>other than water for 6 hours before your PET/CT appointment. </a:t>
            </a:r>
          </a:p>
          <a:p>
            <a:pPr marL="0" indent="0">
              <a:buFontTx/>
              <a:buNone/>
            </a:pPr>
            <a:r>
              <a:rPr lang="en-CA" altLang="en-US" sz="1000" dirty="0"/>
              <a:t>(Children having sedation must not have anything to eat or drink- including water for 12 hours before)</a:t>
            </a:r>
          </a:p>
          <a:p>
            <a:pPr marL="0" indent="0">
              <a:buFontTx/>
              <a:buNone/>
            </a:pPr>
            <a:endParaRPr lang="en-CA" altLang="en-US" sz="1600" dirty="0">
              <a:latin typeface="Comic Sans MS" pitchFamily="66" charset="0"/>
            </a:endParaRPr>
          </a:p>
          <a:p>
            <a:pPr marL="0" indent="0">
              <a:buFontTx/>
              <a:buNone/>
            </a:pPr>
            <a:r>
              <a:rPr lang="en-CA" altLang="en-US" sz="1600" b="1" dirty="0">
                <a:latin typeface="Comic Sans MS" pitchFamily="66" charset="0"/>
              </a:rPr>
              <a:t>To get the best scan possible, it is important your body is hungry</a:t>
            </a:r>
            <a:r>
              <a:rPr lang="en-CA" altLang="en-US" sz="1600" b="1" dirty="0">
                <a:solidFill>
                  <a:srgbClr val="002060"/>
                </a:solidFill>
                <a:latin typeface="Comic Sans MS" pitchFamily="66" charset="0"/>
              </a:rPr>
              <a:t>!</a:t>
            </a:r>
            <a:endParaRPr lang="en-CA" altLang="en-US" sz="1600" b="1" dirty="0">
              <a:latin typeface="Comic Sans MS" pitchFamily="66" charset="0"/>
            </a:endParaRPr>
          </a:p>
          <a:p>
            <a:pPr marL="0" indent="0" algn="ctr">
              <a:buFontTx/>
              <a:buNone/>
            </a:pPr>
            <a:endParaRPr lang="en-CA" altLang="en-US" sz="1600" dirty="0">
              <a:latin typeface="Comic Sans MS" pitchFamily="66" charset="0"/>
            </a:endParaRPr>
          </a:p>
          <a:p>
            <a:pPr marL="0" indent="0" algn="ctr">
              <a:buFontTx/>
              <a:buNone/>
            </a:pPr>
            <a:endParaRPr lang="en-CA" altLang="en-US" sz="1600" dirty="0">
              <a:latin typeface="Comic Sans MS" pitchFamily="66" charset="0"/>
            </a:endParaRPr>
          </a:p>
          <a:p>
            <a:pPr marL="0" indent="0" algn="ctr">
              <a:buFontTx/>
              <a:buNone/>
            </a:pPr>
            <a:endParaRPr lang="en-CA" altLang="en-US" sz="1600" dirty="0">
              <a:latin typeface="Comic Sans MS" pitchFamily="66" charset="0"/>
            </a:endParaRPr>
          </a:p>
        </p:txBody>
      </p:sp>
      <p:sp>
        <p:nvSpPr>
          <p:cNvPr id="5125" name="AutoShape 2" descr="Related imag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5126" name="AutoShape 4" descr="Related image"/>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pic>
        <p:nvPicPr>
          <p:cNvPr id="5127" name="Picture 5"/>
          <p:cNvPicPr>
            <a:picLocks noChangeAspect="1" noChangeArrowheads="1"/>
          </p:cNvPicPr>
          <p:nvPr/>
        </p:nvPicPr>
        <p:blipFill>
          <a:blip r:embed="rId4" cstate="print"/>
          <a:srcRect l="-15131" t="1315" r="9538" b="-1315"/>
          <a:stretch>
            <a:fillRect/>
          </a:stretch>
        </p:blipFill>
        <p:spPr bwMode="auto">
          <a:xfrm>
            <a:off x="6056313" y="4084638"/>
            <a:ext cx="2706687" cy="2565400"/>
          </a:xfrm>
          <a:prstGeom prst="rect">
            <a:avLst/>
          </a:prstGeom>
          <a:noFill/>
          <a:ln w="9525">
            <a:noFill/>
            <a:miter lim="800000"/>
            <a:headEnd/>
            <a:tailEnd/>
          </a:ln>
        </p:spPr>
      </p:pic>
      <p:sp>
        <p:nvSpPr>
          <p:cNvPr id="5128" name="Rectangle 2"/>
          <p:cNvSpPr>
            <a:spLocks noChangeArrowheads="1"/>
          </p:cNvSpPr>
          <p:nvPr/>
        </p:nvSpPr>
        <p:spPr bwMode="auto">
          <a:xfrm>
            <a:off x="685800" y="3962400"/>
            <a:ext cx="5486400" cy="1570037"/>
          </a:xfrm>
          <a:prstGeom prst="rect">
            <a:avLst/>
          </a:prstGeom>
          <a:noFill/>
          <a:ln w="9525">
            <a:noFill/>
            <a:miter lim="800000"/>
            <a:headEnd/>
            <a:tailEnd/>
          </a:ln>
        </p:spPr>
        <p:txBody>
          <a:bodyPr>
            <a:spAutoFit/>
          </a:bodyPr>
          <a:lstStyle/>
          <a:p>
            <a:r>
              <a:rPr lang="en-CA" altLang="en-US" sz="1600" dirty="0">
                <a:latin typeface="Comic Sans MS" pitchFamily="66" charset="0"/>
              </a:rPr>
              <a:t>If you are wearing metal-free clothing (no zippers!) </a:t>
            </a:r>
          </a:p>
          <a:p>
            <a:r>
              <a:rPr lang="en-CA" altLang="en-US" sz="1600" dirty="0">
                <a:latin typeface="Comic Sans MS" pitchFamily="66" charset="0"/>
              </a:rPr>
              <a:t>you won’t have to change clothes.</a:t>
            </a:r>
          </a:p>
          <a:p>
            <a:endParaRPr lang="en-CA" altLang="en-US" sz="1600" dirty="0">
              <a:latin typeface="Comic Sans MS" pitchFamily="66" charset="0"/>
            </a:endParaRPr>
          </a:p>
          <a:p>
            <a:r>
              <a:rPr lang="en-CA" altLang="en-US" sz="1600" dirty="0">
                <a:latin typeface="Comic Sans MS" pitchFamily="66" charset="0"/>
              </a:rPr>
              <a:t>When you come to the PET/CT clinic you </a:t>
            </a:r>
          </a:p>
          <a:p>
            <a:r>
              <a:rPr lang="en-CA" altLang="en-US" sz="1600" dirty="0">
                <a:latin typeface="Comic Sans MS" pitchFamily="66" charset="0"/>
              </a:rPr>
              <a:t>can bring a toy or a stuffy from home </a:t>
            </a:r>
          </a:p>
          <a:p>
            <a:r>
              <a:rPr lang="en-CA" altLang="en-US" sz="1600" dirty="0">
                <a:latin typeface="Comic Sans MS" pitchFamily="66" charset="0"/>
              </a:rPr>
              <a:t>that can stay with you the whole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924800" cy="838200"/>
          </a:xfrm>
        </p:spPr>
        <p:txBody>
          <a:bodyPr/>
          <a:lstStyle/>
          <a:p>
            <a:pPr>
              <a:defRPr/>
            </a:pPr>
            <a:r>
              <a:rPr lang="en-CA" sz="3600" kern="1200" dirty="0">
                <a:solidFill>
                  <a:srgbClr val="0DBFD5"/>
                </a:solidFill>
              </a:rPr>
              <a:t>When I arrive at the PET/CT Clinic</a:t>
            </a:r>
          </a:p>
        </p:txBody>
      </p:sp>
      <p:sp>
        <p:nvSpPr>
          <p:cNvPr id="6147" name="Content Placeholder 2"/>
          <p:cNvSpPr>
            <a:spLocks noGrp="1"/>
          </p:cNvSpPr>
          <p:nvPr>
            <p:ph idx="1"/>
          </p:nvPr>
        </p:nvSpPr>
        <p:spPr>
          <a:xfrm>
            <a:off x="381000" y="1447800"/>
            <a:ext cx="8610600" cy="4267200"/>
          </a:xfrm>
        </p:spPr>
        <p:txBody>
          <a:bodyPr/>
          <a:lstStyle/>
          <a:p>
            <a:pPr marL="0" indent="0">
              <a:buFontTx/>
              <a:buNone/>
            </a:pPr>
            <a:r>
              <a:rPr lang="en-CA" altLang="en-US" sz="1600" b="1" dirty="0" smtClean="0">
                <a:latin typeface="Comic Sans MS" pitchFamily="66" charset="0"/>
              </a:rPr>
              <a:t>You </a:t>
            </a:r>
            <a:r>
              <a:rPr lang="en-CA" altLang="en-US" sz="1600" b="1" dirty="0">
                <a:latin typeface="Comic Sans MS" pitchFamily="66" charset="0"/>
              </a:rPr>
              <a:t>will be at the PET/CT Department for 2 hours</a:t>
            </a:r>
            <a:r>
              <a:rPr lang="en-CA" altLang="en-US" sz="1600" dirty="0">
                <a:latin typeface="Comic Sans MS" pitchFamily="66" charset="0"/>
              </a:rPr>
              <a:t>.</a:t>
            </a:r>
          </a:p>
          <a:p>
            <a:pPr marL="0" indent="0">
              <a:buFontTx/>
              <a:buNone/>
            </a:pPr>
            <a:r>
              <a:rPr lang="en-CA" altLang="en-US" sz="1600" dirty="0" smtClean="0">
                <a:latin typeface="Comic Sans MS" pitchFamily="66" charset="0"/>
              </a:rPr>
              <a:t>Once </a:t>
            </a:r>
            <a:r>
              <a:rPr lang="en-CA" altLang="en-US" sz="1600" dirty="0">
                <a:latin typeface="Comic Sans MS" pitchFamily="66" charset="0"/>
              </a:rPr>
              <a:t>you check in, there will be paperwork </a:t>
            </a:r>
            <a:r>
              <a:rPr lang="en-CA" altLang="en-US" sz="1600" dirty="0" smtClean="0">
                <a:latin typeface="Comic Sans MS" pitchFamily="66" charset="0"/>
              </a:rPr>
              <a:t>for your caregiver </a:t>
            </a:r>
          </a:p>
          <a:p>
            <a:pPr marL="0" indent="0">
              <a:buFontTx/>
              <a:buNone/>
            </a:pPr>
            <a:r>
              <a:rPr lang="en-CA" altLang="en-US" sz="1600" dirty="0" smtClean="0">
                <a:latin typeface="Comic Sans MS" pitchFamily="66" charset="0"/>
              </a:rPr>
              <a:t>to </a:t>
            </a:r>
            <a:r>
              <a:rPr lang="en-CA" altLang="en-US" sz="1600" dirty="0">
                <a:latin typeface="Comic Sans MS" pitchFamily="66" charset="0"/>
              </a:rPr>
              <a:t>fill </a:t>
            </a:r>
            <a:r>
              <a:rPr lang="en-CA" altLang="en-US" sz="1600" dirty="0" smtClean="0">
                <a:latin typeface="Comic Sans MS" pitchFamily="66" charset="0"/>
              </a:rPr>
              <a:t>out in </a:t>
            </a:r>
            <a:r>
              <a:rPr lang="en-CA" altLang="en-US" sz="1600" dirty="0">
                <a:latin typeface="Comic Sans MS" pitchFamily="66" charset="0"/>
              </a:rPr>
              <a:t>the waiting area.</a:t>
            </a:r>
          </a:p>
          <a:p>
            <a:pPr marL="0" indent="0">
              <a:buFontTx/>
              <a:buNone/>
            </a:pPr>
            <a:r>
              <a:rPr lang="en-CA" altLang="en-US" sz="1600" dirty="0" smtClean="0">
                <a:latin typeface="Comic Sans MS" pitchFamily="66" charset="0"/>
              </a:rPr>
              <a:t>When </a:t>
            </a:r>
            <a:r>
              <a:rPr lang="en-CA" altLang="en-US" sz="1600" dirty="0">
                <a:latin typeface="Comic Sans MS" pitchFamily="66" charset="0"/>
              </a:rPr>
              <a:t>it is your turn, a Technologist will come and </a:t>
            </a:r>
            <a:r>
              <a:rPr lang="en-CA" altLang="en-US" sz="1600" dirty="0" smtClean="0">
                <a:latin typeface="Comic Sans MS" pitchFamily="66" charset="0"/>
              </a:rPr>
              <a:t>get you </a:t>
            </a:r>
            <a:r>
              <a:rPr lang="en-CA" altLang="en-US" sz="1600" dirty="0">
                <a:latin typeface="Comic Sans MS" pitchFamily="66" charset="0"/>
              </a:rPr>
              <a:t>and </a:t>
            </a:r>
            <a:endParaRPr lang="en-CA" altLang="en-US" sz="1600" dirty="0" smtClean="0">
              <a:latin typeface="Comic Sans MS" pitchFamily="66" charset="0"/>
            </a:endParaRPr>
          </a:p>
          <a:p>
            <a:pPr marL="0" indent="0">
              <a:buFontTx/>
              <a:buNone/>
            </a:pPr>
            <a:r>
              <a:rPr lang="en-CA" altLang="en-US" sz="1600" dirty="0" smtClean="0">
                <a:latin typeface="Comic Sans MS" pitchFamily="66" charset="0"/>
              </a:rPr>
              <a:t>your </a:t>
            </a:r>
            <a:r>
              <a:rPr lang="en-CA" altLang="en-US" sz="1600" dirty="0">
                <a:latin typeface="Comic Sans MS" pitchFamily="66" charset="0"/>
              </a:rPr>
              <a:t>caregiver.</a:t>
            </a: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The Technologist </a:t>
            </a:r>
            <a:r>
              <a:rPr lang="en-CA" altLang="en-US" sz="1600" dirty="0" smtClean="0">
                <a:latin typeface="Comic Sans MS" pitchFamily="66" charset="0"/>
              </a:rPr>
              <a:t>will </a:t>
            </a:r>
            <a:r>
              <a:rPr lang="en-CA" altLang="en-US" sz="1600" dirty="0">
                <a:latin typeface="Comic Sans MS" pitchFamily="66" charset="0"/>
              </a:rPr>
              <a:t>measure your weight </a:t>
            </a:r>
          </a:p>
          <a:p>
            <a:pPr marL="0" indent="0">
              <a:buFontTx/>
              <a:buNone/>
            </a:pPr>
            <a:r>
              <a:rPr lang="en-CA" altLang="en-US" sz="1600" dirty="0">
                <a:latin typeface="Comic Sans MS" pitchFamily="66" charset="0"/>
              </a:rPr>
              <a:t>and height, then give you a set of pajamas to </a:t>
            </a:r>
          </a:p>
          <a:p>
            <a:pPr marL="0" indent="0">
              <a:buFontTx/>
              <a:buNone/>
            </a:pPr>
            <a:r>
              <a:rPr lang="en-CA" altLang="en-US" sz="1600" dirty="0">
                <a:latin typeface="Comic Sans MS" pitchFamily="66" charset="0"/>
              </a:rPr>
              <a:t>change into if your clothes have metal in them.</a:t>
            </a:r>
          </a:p>
        </p:txBody>
      </p:sp>
      <p:pic>
        <p:nvPicPr>
          <p:cNvPr id="6148" name="Picture 4"/>
          <p:cNvPicPr>
            <a:picLocks noChangeAspect="1" noChangeArrowheads="1"/>
          </p:cNvPicPr>
          <p:nvPr/>
        </p:nvPicPr>
        <p:blipFill>
          <a:blip r:embed="rId3" cstate="print"/>
          <a:srcRect/>
          <a:stretch>
            <a:fillRect/>
          </a:stretch>
        </p:blipFill>
        <p:spPr bwMode="auto">
          <a:xfrm>
            <a:off x="6858000" y="1447800"/>
            <a:ext cx="1600200" cy="1600200"/>
          </a:xfrm>
          <a:prstGeom prst="rect">
            <a:avLst/>
          </a:prstGeom>
          <a:noFill/>
          <a:ln w="9525">
            <a:noFill/>
            <a:miter lim="800000"/>
            <a:headEnd/>
            <a:tailEnd/>
          </a:ln>
        </p:spPr>
      </p:pic>
      <p:pic>
        <p:nvPicPr>
          <p:cNvPr id="6149" name="Picture 6" descr="Image result for doctor office digital scale height"/>
          <p:cNvPicPr>
            <a:picLocks noChangeAspect="1" noChangeArrowheads="1"/>
          </p:cNvPicPr>
          <p:nvPr/>
        </p:nvPicPr>
        <p:blipFill>
          <a:blip r:embed="rId4" cstate="print"/>
          <a:srcRect l="25000"/>
          <a:stretch>
            <a:fillRect/>
          </a:stretch>
        </p:blipFill>
        <p:spPr bwMode="auto">
          <a:xfrm>
            <a:off x="7315200" y="3548063"/>
            <a:ext cx="1143000" cy="3157537"/>
          </a:xfrm>
          <a:prstGeom prst="rect">
            <a:avLst/>
          </a:prstGeom>
          <a:noFill/>
          <a:ln w="9525">
            <a:noFill/>
            <a:miter lim="800000"/>
            <a:headEnd/>
            <a:tailEnd/>
          </a:ln>
        </p:spPr>
      </p:pic>
      <p:pic>
        <p:nvPicPr>
          <p:cNvPr id="6150" name="Picture 9"/>
          <p:cNvPicPr>
            <a:picLocks noChangeAspect="1" noChangeArrowheads="1"/>
          </p:cNvPicPr>
          <p:nvPr/>
        </p:nvPicPr>
        <p:blipFill>
          <a:blip r:embed="rId5" cstate="print"/>
          <a:srcRect l="18410" t="7440" r="15063"/>
          <a:stretch>
            <a:fillRect/>
          </a:stretch>
        </p:blipFill>
        <p:spPr bwMode="auto">
          <a:xfrm>
            <a:off x="5257800" y="3743325"/>
            <a:ext cx="164465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738"/>
            <a:ext cx="7924800" cy="838200"/>
          </a:xfrm>
        </p:spPr>
        <p:txBody>
          <a:bodyPr/>
          <a:lstStyle/>
          <a:p>
            <a:pPr>
              <a:defRPr/>
            </a:pPr>
            <a:r>
              <a:rPr lang="en-CA" sz="3600" kern="1200" dirty="0">
                <a:solidFill>
                  <a:srgbClr val="0DBFD5"/>
                </a:solidFill>
              </a:rPr>
              <a:t>Preparing for my scan</a:t>
            </a:r>
          </a:p>
        </p:txBody>
      </p:sp>
      <p:sp>
        <p:nvSpPr>
          <p:cNvPr id="7171" name="AutoShape 4" descr="Image result for GE CT tube imag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7172" name="AutoShape 6" descr="Image result for GE CT tube images"/>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pic>
        <p:nvPicPr>
          <p:cNvPr id="7173" name="Picture 2"/>
          <p:cNvPicPr>
            <a:picLocks noChangeAspect="1"/>
          </p:cNvPicPr>
          <p:nvPr/>
        </p:nvPicPr>
        <p:blipFill>
          <a:blip r:embed="rId3" cstate="print"/>
          <a:srcRect/>
          <a:stretch>
            <a:fillRect/>
          </a:stretch>
        </p:blipFill>
        <p:spPr bwMode="auto">
          <a:xfrm>
            <a:off x="4724400" y="3733800"/>
            <a:ext cx="2895600" cy="2171700"/>
          </a:xfrm>
          <a:prstGeom prst="rect">
            <a:avLst/>
          </a:prstGeom>
          <a:noFill/>
          <a:ln w="28575">
            <a:solidFill>
              <a:srgbClr val="000000"/>
            </a:solidFill>
            <a:miter lim="800000"/>
            <a:headEnd/>
            <a:tailEnd/>
          </a:ln>
        </p:spPr>
      </p:pic>
      <p:pic>
        <p:nvPicPr>
          <p:cNvPr id="7174" name="Picture 2"/>
          <p:cNvPicPr>
            <a:picLocks noChangeAspect="1"/>
          </p:cNvPicPr>
          <p:nvPr/>
        </p:nvPicPr>
        <p:blipFill>
          <a:blip r:embed="rId4" cstate="print"/>
          <a:srcRect/>
          <a:stretch>
            <a:fillRect/>
          </a:stretch>
        </p:blipFill>
        <p:spPr bwMode="auto">
          <a:xfrm>
            <a:off x="1228725" y="3733800"/>
            <a:ext cx="2895600" cy="2171700"/>
          </a:xfrm>
          <a:prstGeom prst="rect">
            <a:avLst/>
          </a:prstGeom>
          <a:noFill/>
          <a:ln w="28575">
            <a:solidFill>
              <a:srgbClr val="000000"/>
            </a:solidFill>
            <a:miter lim="800000"/>
            <a:headEnd/>
            <a:tailEnd/>
          </a:ln>
        </p:spPr>
      </p:pic>
      <p:sp>
        <p:nvSpPr>
          <p:cNvPr id="7175" name="Content Placeholder 2"/>
          <p:cNvSpPr>
            <a:spLocks noGrp="1"/>
          </p:cNvSpPr>
          <p:nvPr>
            <p:ph idx="1"/>
          </p:nvPr>
        </p:nvSpPr>
        <p:spPr>
          <a:xfrm>
            <a:off x="533400" y="1447800"/>
            <a:ext cx="8077200" cy="1905000"/>
          </a:xfrm>
        </p:spPr>
        <p:txBody>
          <a:bodyPr/>
          <a:lstStyle/>
          <a:p>
            <a:pPr marL="0" indent="0">
              <a:buFontTx/>
              <a:buNone/>
            </a:pPr>
            <a:r>
              <a:rPr lang="en-CA" altLang="en-US" sz="1600" dirty="0">
                <a:latin typeface="Comic Sans MS" pitchFamily="66" charset="0"/>
              </a:rPr>
              <a:t>The Technologist will make sure you are comfortable in the exam room where you will be for the next hour.</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Depending on the schedule and how you are feeling, you may get a stretcher to lay on or a recliner chair.</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You may choose music to listen to or watch a movie- you can even bring your own!</a:t>
            </a:r>
          </a:p>
          <a:p>
            <a:pPr marL="0" indent="0">
              <a:buFontTx/>
              <a:buNone/>
            </a:pPr>
            <a:endParaRPr lang="en-CA" alt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23850"/>
            <a:ext cx="7924800" cy="838200"/>
          </a:xfrm>
        </p:spPr>
        <p:txBody>
          <a:bodyPr/>
          <a:lstStyle/>
          <a:p>
            <a:pPr>
              <a:defRPr/>
            </a:pPr>
            <a:r>
              <a:rPr lang="en-CA" sz="3600" kern="1200" dirty="0">
                <a:solidFill>
                  <a:srgbClr val="0DBFD5"/>
                </a:solidFill>
              </a:rPr>
              <a:t>Ativan</a:t>
            </a:r>
          </a:p>
        </p:txBody>
      </p:sp>
      <p:sp>
        <p:nvSpPr>
          <p:cNvPr id="8195" name="AutoShape 4" descr="Image result for GE CT tube imag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8196" name="AutoShape 6" descr="Image result for GE CT tube images"/>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sp>
        <p:nvSpPr>
          <p:cNvPr id="8197" name="Content Placeholder 2"/>
          <p:cNvSpPr>
            <a:spLocks noGrp="1"/>
          </p:cNvSpPr>
          <p:nvPr>
            <p:ph idx="1"/>
          </p:nvPr>
        </p:nvSpPr>
        <p:spPr>
          <a:xfrm>
            <a:off x="612775" y="1143000"/>
            <a:ext cx="7620000" cy="1905000"/>
          </a:xfrm>
        </p:spPr>
        <p:txBody>
          <a:bodyPr/>
          <a:lstStyle/>
          <a:p>
            <a:pPr marL="0" indent="0">
              <a:buFontTx/>
              <a:buNone/>
            </a:pPr>
            <a:r>
              <a:rPr lang="en-CA" altLang="en-US" sz="1600" dirty="0">
                <a:latin typeface="Comic Sans MS" pitchFamily="66" charset="0"/>
              </a:rPr>
              <a:t>The Doctor may </a:t>
            </a:r>
            <a:r>
              <a:rPr lang="en-CA" altLang="en-US" sz="1600" dirty="0" smtClean="0">
                <a:latin typeface="Comic Sans MS" pitchFamily="66" charset="0"/>
              </a:rPr>
              <a:t>ask </a:t>
            </a:r>
            <a:r>
              <a:rPr lang="en-CA" altLang="en-US" sz="1600" dirty="0">
                <a:latin typeface="Comic Sans MS" pitchFamily="66" charset="0"/>
              </a:rPr>
              <a:t>that you have a medicine called Ativan at the beginning of your PET scan appointment.  The very small pill dissolves under your tongue.</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This medicine makes your muscles relax to give better pictures, and you may feel a bit sleepy from this medicine!</a:t>
            </a: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p:txBody>
      </p:sp>
      <p:pic>
        <p:nvPicPr>
          <p:cNvPr id="8198" name="Picture 2"/>
          <p:cNvPicPr>
            <a:picLocks noChangeAspect="1" noChangeArrowheads="1"/>
          </p:cNvPicPr>
          <p:nvPr/>
        </p:nvPicPr>
        <p:blipFill>
          <a:blip r:embed="rId3" cstate="print"/>
          <a:srcRect t="18466" b="11649"/>
          <a:stretch>
            <a:fillRect/>
          </a:stretch>
        </p:blipFill>
        <p:spPr bwMode="auto">
          <a:xfrm>
            <a:off x="2971800" y="3352800"/>
            <a:ext cx="2743200" cy="2555875"/>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23850"/>
            <a:ext cx="7924800" cy="838200"/>
          </a:xfrm>
        </p:spPr>
        <p:txBody>
          <a:bodyPr/>
          <a:lstStyle/>
          <a:p>
            <a:pPr>
              <a:defRPr/>
            </a:pPr>
            <a:r>
              <a:rPr lang="en-CA" sz="3600" kern="1200" dirty="0">
                <a:solidFill>
                  <a:srgbClr val="0DBFD5"/>
                </a:solidFill>
              </a:rPr>
              <a:t>Placing the IV (Intravenous)</a:t>
            </a:r>
          </a:p>
        </p:txBody>
      </p:sp>
      <p:sp>
        <p:nvSpPr>
          <p:cNvPr id="9219" name="AutoShape 4" descr="Image result for GE CT tube image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tLang="en-US"/>
          </a:p>
        </p:txBody>
      </p:sp>
      <p:sp>
        <p:nvSpPr>
          <p:cNvPr id="9220" name="AutoShape 6" descr="Image result for GE CT tube images"/>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tLang="en-US"/>
          </a:p>
        </p:txBody>
      </p:sp>
      <p:sp>
        <p:nvSpPr>
          <p:cNvPr id="9221" name="Content Placeholder 2"/>
          <p:cNvSpPr>
            <a:spLocks noGrp="1"/>
          </p:cNvSpPr>
          <p:nvPr>
            <p:ph idx="1"/>
          </p:nvPr>
        </p:nvSpPr>
        <p:spPr>
          <a:xfrm>
            <a:off x="616088" y="1173162"/>
            <a:ext cx="8378825" cy="2514600"/>
          </a:xfrm>
        </p:spPr>
        <p:txBody>
          <a:bodyPr/>
          <a:lstStyle/>
          <a:p>
            <a:pPr marL="0" indent="0">
              <a:buFontTx/>
              <a:buNone/>
            </a:pPr>
            <a:r>
              <a:rPr lang="en-CA" altLang="en-US" sz="1600" dirty="0" smtClean="0">
                <a:latin typeface="Comic Sans MS" pitchFamily="66" charset="0"/>
              </a:rPr>
              <a:t>The technologist will put an IV in your arm or hand so that they can give you the radioactive sugar tracer. </a:t>
            </a:r>
            <a:r>
              <a:rPr lang="en-CA" altLang="en-US" sz="1600" dirty="0">
                <a:latin typeface="Comic Sans MS" pitchFamily="66" charset="0"/>
              </a:rPr>
              <a:t>This special sugar has an important job! It sends signals to the PET scanner, which will make a picture of your body for the doctors to look at.</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The Technologist will tie a stretchy elastic band around your arm before inserting </a:t>
            </a:r>
          </a:p>
          <a:p>
            <a:pPr marL="0" indent="0">
              <a:buFontTx/>
              <a:buNone/>
            </a:pPr>
            <a:r>
              <a:rPr lang="en-CA" altLang="en-US" sz="1600" dirty="0">
                <a:latin typeface="Comic Sans MS" pitchFamily="66" charset="0"/>
              </a:rPr>
              <a:t>the IV into a vein in your arm or hand.</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Some kids like to blow bubbles or watch a movie as they prepare for the IV start.</a:t>
            </a:r>
          </a:p>
          <a:p>
            <a:pPr marL="0" indent="0">
              <a:buFontTx/>
              <a:buNone/>
            </a:pPr>
            <a:endParaRPr lang="en-CA" altLang="en-US" sz="1600" dirty="0">
              <a:latin typeface="Comic Sans MS" pitchFamily="66" charset="0"/>
            </a:endParaRPr>
          </a:p>
          <a:p>
            <a:pPr marL="0" indent="0">
              <a:buFontTx/>
              <a:buNone/>
            </a:pPr>
            <a:endParaRPr lang="en-CA" altLang="en-US" sz="1600" dirty="0">
              <a:latin typeface="Comic Sans MS" pitchFamily="66" charset="0"/>
            </a:endParaRPr>
          </a:p>
        </p:txBody>
      </p:sp>
      <p:pic>
        <p:nvPicPr>
          <p:cNvPr id="9222" name="Picture 2"/>
          <p:cNvPicPr>
            <a:picLocks noChangeAspect="1" noChangeArrowheads="1"/>
          </p:cNvPicPr>
          <p:nvPr/>
        </p:nvPicPr>
        <p:blipFill>
          <a:blip r:embed="rId3" cstate="print"/>
          <a:srcRect/>
          <a:stretch>
            <a:fillRect/>
          </a:stretch>
        </p:blipFill>
        <p:spPr bwMode="auto">
          <a:xfrm>
            <a:off x="1676400" y="4054474"/>
            <a:ext cx="2590800" cy="2105025"/>
          </a:xfrm>
          <a:prstGeom prst="rect">
            <a:avLst/>
          </a:prstGeom>
          <a:noFill/>
          <a:ln w="28575">
            <a:solidFill>
              <a:schemeClr val="tx1"/>
            </a:solidFill>
            <a:miter lim="800000"/>
            <a:headEnd/>
            <a:tailEnd/>
          </a:ln>
        </p:spPr>
      </p:pic>
      <p:pic>
        <p:nvPicPr>
          <p:cNvPr id="9223" name="Picture 3"/>
          <p:cNvPicPr>
            <a:picLocks noChangeAspect="1" noChangeArrowheads="1"/>
          </p:cNvPicPr>
          <p:nvPr/>
        </p:nvPicPr>
        <p:blipFill>
          <a:blip r:embed="rId4" cstate="print"/>
          <a:srcRect l="4276" r="19240"/>
          <a:stretch>
            <a:fillRect/>
          </a:stretch>
        </p:blipFill>
        <p:spPr bwMode="auto">
          <a:xfrm>
            <a:off x="5867400" y="4054474"/>
            <a:ext cx="1389627" cy="2355851"/>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Blood Sugar Check</a:t>
            </a:r>
          </a:p>
        </p:txBody>
      </p:sp>
      <p:sp>
        <p:nvSpPr>
          <p:cNvPr id="11267" name="Content Placeholder 2"/>
          <p:cNvSpPr>
            <a:spLocks noGrp="1"/>
          </p:cNvSpPr>
          <p:nvPr>
            <p:ph idx="1"/>
          </p:nvPr>
        </p:nvSpPr>
        <p:spPr>
          <a:xfrm>
            <a:off x="609600" y="1490662"/>
            <a:ext cx="7924800" cy="1676400"/>
          </a:xfrm>
        </p:spPr>
        <p:txBody>
          <a:bodyPr/>
          <a:lstStyle/>
          <a:p>
            <a:pPr marL="0" indent="0">
              <a:buFontTx/>
              <a:buNone/>
              <a:defRPr/>
            </a:pPr>
            <a:r>
              <a:rPr lang="en-CA" altLang="en-US" sz="1600" dirty="0">
                <a:latin typeface="Comic Sans MS" panose="030F0702030302020204" pitchFamily="66" charset="0"/>
              </a:rPr>
              <a:t>At the same time the </a:t>
            </a:r>
            <a:r>
              <a:rPr lang="en-CA" altLang="en-US" sz="1600" dirty="0" smtClean="0">
                <a:latin typeface="Comic Sans MS" panose="030F0702030302020204" pitchFamily="66" charset="0"/>
              </a:rPr>
              <a:t>technologist is putting in your IV, they will take a </a:t>
            </a:r>
            <a:r>
              <a:rPr lang="en-CA" altLang="en-US" sz="1600" dirty="0">
                <a:latin typeface="Comic Sans MS" panose="030F0702030302020204" pitchFamily="66" charset="0"/>
              </a:rPr>
              <a:t>small </a:t>
            </a:r>
            <a:r>
              <a:rPr lang="en-CA" altLang="en-US" sz="1600" dirty="0" smtClean="0">
                <a:latin typeface="Comic Sans MS" panose="030F0702030302020204" pitchFamily="66" charset="0"/>
              </a:rPr>
              <a:t>drop of blood to check your blood sugar level. This </a:t>
            </a:r>
            <a:r>
              <a:rPr lang="en-CA" altLang="en-US" sz="1600" dirty="0">
                <a:latin typeface="Comic Sans MS" panose="030F0702030302020204" pitchFamily="66" charset="0"/>
              </a:rPr>
              <a:t>tells us that your body is hungry, and it will be a good scan!</a:t>
            </a:r>
          </a:p>
          <a:p>
            <a:pPr marL="0" indent="0">
              <a:buFontTx/>
              <a:buNone/>
              <a:defRPr/>
            </a:pPr>
            <a:endParaRPr lang="en-CA" altLang="en-US" sz="1600" dirty="0">
              <a:latin typeface="Comic Sans MS" panose="030F0702030302020204" pitchFamily="66" charset="0"/>
            </a:endParaRPr>
          </a:p>
          <a:p>
            <a:pPr marL="0" indent="0">
              <a:buFontTx/>
              <a:buNone/>
              <a:defRPr/>
            </a:pPr>
            <a:r>
              <a:rPr lang="en-CA" altLang="en-US" sz="1600" dirty="0">
                <a:latin typeface="Comic Sans MS" panose="030F0702030302020204" pitchFamily="66" charset="0"/>
              </a:rPr>
              <a:t>If you come to your PET/CT appointment with an IV already, the technologist will need to do a little pin prick in one of your fingers to get a drop of blood.</a:t>
            </a:r>
          </a:p>
          <a:p>
            <a:pPr marL="0" indent="0">
              <a:buFontTx/>
              <a:buNone/>
              <a:defRPr/>
            </a:pPr>
            <a:endParaRPr lang="en-CA" altLang="en-US" sz="1600" dirty="0">
              <a:latin typeface="Comic Sans MS" panose="030F0702030302020204" pitchFamily="66" charset="0"/>
            </a:endParaRPr>
          </a:p>
          <a:p>
            <a:pPr>
              <a:defRPr/>
            </a:pPr>
            <a:endParaRPr lang="en-US" altLang="en-US" sz="1600" dirty="0">
              <a:latin typeface="Comic Sans MS" panose="030F0702030302020204" pitchFamily="66" charset="0"/>
            </a:endParaRPr>
          </a:p>
        </p:txBody>
      </p:sp>
      <p:pic>
        <p:nvPicPr>
          <p:cNvPr id="10244"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9556" l="0" r="72889"/>
                    </a14:imgEffect>
                  </a14:imgLayer>
                </a14:imgProps>
              </a:ext>
            </a:extLst>
          </a:blip>
          <a:srcRect l="-357" r="25357"/>
          <a:stretch/>
        </p:blipFill>
        <p:spPr bwMode="auto">
          <a:xfrm>
            <a:off x="4876800" y="3362325"/>
            <a:ext cx="2000250" cy="2667000"/>
          </a:xfrm>
          <a:prstGeom prst="rect">
            <a:avLst/>
          </a:prstGeom>
          <a:noFill/>
          <a:ln w="9525">
            <a:noFill/>
            <a:miter lim="800000"/>
            <a:headEnd/>
            <a:tailEnd/>
          </a:ln>
        </p:spPr>
      </p:pic>
      <p:pic>
        <p:nvPicPr>
          <p:cNvPr id="10245" name="Picture 6" descr="Image result for lancet finger blood glucose ped"/>
          <p:cNvPicPr>
            <a:picLocks noChangeAspect="1" noChangeArrowheads="1"/>
          </p:cNvPicPr>
          <p:nvPr/>
        </p:nvPicPr>
        <p:blipFill>
          <a:blip r:embed="rId5" cstate="print"/>
          <a:srcRect/>
          <a:stretch>
            <a:fillRect/>
          </a:stretch>
        </p:blipFill>
        <p:spPr bwMode="auto">
          <a:xfrm>
            <a:off x="1676400" y="3867150"/>
            <a:ext cx="2286000" cy="1524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838200"/>
          </a:xfrm>
        </p:spPr>
        <p:txBody>
          <a:bodyPr/>
          <a:lstStyle/>
          <a:p>
            <a:pPr eaLnBrk="1" hangingPunct="1">
              <a:spcBef>
                <a:spcPct val="50000"/>
              </a:spcBef>
              <a:defRPr/>
            </a:pPr>
            <a:r>
              <a:rPr lang="en-CA" sz="3600" kern="1200" dirty="0">
                <a:solidFill>
                  <a:srgbClr val="0DBFD5"/>
                </a:solidFill>
              </a:rPr>
              <a:t>Getting the Tracer</a:t>
            </a:r>
          </a:p>
        </p:txBody>
      </p:sp>
      <p:sp>
        <p:nvSpPr>
          <p:cNvPr id="11267" name="Content Placeholder 2"/>
          <p:cNvSpPr>
            <a:spLocks noGrp="1"/>
          </p:cNvSpPr>
          <p:nvPr>
            <p:ph idx="1"/>
          </p:nvPr>
        </p:nvSpPr>
        <p:spPr>
          <a:xfrm>
            <a:off x="609600" y="1295400"/>
            <a:ext cx="8001000" cy="1748991"/>
          </a:xfrm>
        </p:spPr>
        <p:txBody>
          <a:bodyPr/>
          <a:lstStyle/>
          <a:p>
            <a:pPr marL="0" indent="0">
              <a:buFontTx/>
              <a:buNone/>
            </a:pPr>
            <a:r>
              <a:rPr lang="en-CA" altLang="en-US" sz="1600" dirty="0">
                <a:latin typeface="Comic Sans MS" pitchFamily="66" charset="0"/>
              </a:rPr>
              <a:t>The sugar tracer is brought into your exam room on either a special cart, or a machine like in the pictures below.</a:t>
            </a:r>
          </a:p>
          <a:p>
            <a:pPr marL="0" indent="0">
              <a:buFontTx/>
              <a:buNone/>
            </a:pPr>
            <a:endParaRPr lang="en-CA" altLang="en-US" sz="1600" dirty="0">
              <a:latin typeface="Comic Sans MS" pitchFamily="66" charset="0"/>
            </a:endParaRPr>
          </a:p>
          <a:p>
            <a:pPr marL="0" indent="0">
              <a:buFontTx/>
              <a:buNone/>
            </a:pPr>
            <a:r>
              <a:rPr lang="en-CA" altLang="en-US" sz="1600" dirty="0">
                <a:latin typeface="Comic Sans MS" pitchFamily="66" charset="0"/>
              </a:rPr>
              <a:t>The tubing from the tracer is attached to your IV.  When the tracer goes in, there’s no </a:t>
            </a:r>
            <a:r>
              <a:rPr lang="en-CA" altLang="en-US" sz="1600" dirty="0" smtClean="0">
                <a:latin typeface="Comic Sans MS" pitchFamily="66" charset="0"/>
              </a:rPr>
              <a:t>pain. Your arm might feel a bit cool from then injection, </a:t>
            </a:r>
            <a:r>
              <a:rPr lang="en-CA" altLang="en-US" sz="1600" dirty="0">
                <a:latin typeface="Comic Sans MS" pitchFamily="66" charset="0"/>
              </a:rPr>
              <a:t>and </a:t>
            </a:r>
            <a:r>
              <a:rPr lang="en-CA" altLang="en-US" sz="1600" dirty="0" smtClean="0">
                <a:latin typeface="Comic Sans MS" pitchFamily="66" charset="0"/>
              </a:rPr>
              <a:t>sometimes there’s a slight vibration </a:t>
            </a:r>
            <a:r>
              <a:rPr lang="en-CA" altLang="en-US" sz="1600" dirty="0">
                <a:latin typeface="Comic Sans MS" pitchFamily="66" charset="0"/>
              </a:rPr>
              <a:t>from the automatic injector.</a:t>
            </a:r>
            <a:endParaRPr lang="en-US" altLang="en-US" sz="1600" dirty="0">
              <a:latin typeface="Comic Sans MS" pitchFamily="66" charset="0"/>
            </a:endParaRPr>
          </a:p>
        </p:txBody>
      </p:sp>
      <p:pic>
        <p:nvPicPr>
          <p:cNvPr id="11268" name="Picture 4" descr="Injsite"/>
          <p:cNvPicPr>
            <a:picLocks noChangeAspect="1" noChangeArrowheads="1"/>
          </p:cNvPicPr>
          <p:nvPr/>
        </p:nvPicPr>
        <p:blipFill>
          <a:blip r:embed="rId3" cstate="print"/>
          <a:srcRect/>
          <a:stretch>
            <a:fillRect/>
          </a:stretch>
        </p:blipFill>
        <p:spPr bwMode="auto">
          <a:xfrm>
            <a:off x="1524000" y="3352800"/>
            <a:ext cx="3124200" cy="3003550"/>
          </a:xfrm>
          <a:prstGeom prst="rect">
            <a:avLst/>
          </a:prstGeom>
          <a:noFill/>
          <a:ln w="28575">
            <a:solidFill>
              <a:srgbClr val="000000"/>
            </a:solidFill>
            <a:miter lim="800000"/>
            <a:headEnd/>
            <a:tailEnd/>
          </a:ln>
        </p:spPr>
      </p:pic>
      <p:pic>
        <p:nvPicPr>
          <p:cNvPr id="5" name="Picture 2" descr="MedRad - Intego Community, Manuals and Specifications | MedWre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997796"/>
            <a:ext cx="2953724" cy="3713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CCA PowerPoint template May 2011">
  <a:themeElements>
    <a:clrScheme name="BCCA PowerPoint template May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CCA PowerPoint template May 2011">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CCA PowerPoint template May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CCA PowerPoint template May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CA PowerPoint template May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CCA PowerPoint template May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CCA PowerPoint template May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CCA PowerPoint template May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CCA PowerPoint template May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CCA PowerPoint template May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CCA PowerPoint template May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CCA PowerPoint template May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CCA PowerPoint template May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CCA PowerPoint template May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udience1 xmlns="4de64c37-ebdf-406a-9f1b-af099cf715f4">
      <Value>Health Professionals</Value>
      <Value>Patients and Families</Value>
      <Value>Physicians</Value>
    </Audience1>
    <TaxCatchAll xmlns="f3283638-ecb5-48cd-817d-0c18a07ccd89">
      <Value>31</Value>
      <Value>39</Value>
    </TaxCatchAll>
    <k05366dfea714127ab8826af69afb524 xmlns="f3283638-ecb5-48cd-817d-0c18a07ccd89">
      <Terms xmlns="http://schemas.microsoft.com/office/infopath/2007/PartnerControls"/>
    </k05366dfea714127ab8826af69afb524>
    <d54dd449c2c54af89444c3906a20b699 xmlns="f3283638-ecb5-48cd-817d-0c18a07ccd89">
      <Terms xmlns="http://schemas.microsoft.com/office/infopath/2007/PartnerControls">
        <TermInfo xmlns="http://schemas.microsoft.com/office/infopath/2007/PartnerControls">
          <TermName xmlns="http://schemas.microsoft.com/office/infopath/2007/PartnerControls">Patient Handout</TermName>
          <TermId xmlns="http://schemas.microsoft.com/office/infopath/2007/PartnerControls">cc0edd60-32a4-40d9-8cfa-3498399da440</TermId>
        </TermInfo>
        <TermInfo xmlns="http://schemas.microsoft.com/office/infopath/2007/PartnerControls">
          <TermName xmlns="http://schemas.microsoft.com/office/infopath/2007/PartnerControls">Pamphlet or handout</TermName>
          <TermId xmlns="http://schemas.microsoft.com/office/infopath/2007/PartnerControls">d3f4ce4e-7613-45d1-be6c-475b1f3e3363</TermId>
        </TermInfo>
      </Terms>
    </d54dd449c2c54af89444c3906a20b699>
    <DocumentLanguage xmlns="4de64c37-ebdf-406a-9f1b-af099cf715f4" xsi:nil="true"/>
    <DocumentDescription xmlns="4de64c37-ebdf-406a-9f1b-af099cf715f4" xsi:nil="true"/>
    <_dlc_DocId xmlns="f3283638-ecb5-48cd-817d-0c18a07ccd89">HCFWNZZVFMD4-146-75</_dlc_DocId>
    <_dlc_DocIdUrl xmlns="f3283638-ecb5-48cd-817d-0c18a07ccd89">
      <Url>https://editbcca.phsa.ca/pet-site/_layouts/15/DocIdRedir.aspx?ID=HCFWNZZVFMD4-146-75</Url>
      <Description>HCFWNZZVFMD4-146-75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ustom Document" ma:contentTypeID="0x010100984A2337B286C341A791B54B16C0211200C0C4983FDF12954BBDAC5D0DB27AA09A" ma:contentTypeVersion="7" ma:contentTypeDescription="Create a new document." ma:contentTypeScope="" ma:versionID="d78028e323855a412de937efcc99e0d6">
  <xsd:schema xmlns:xsd="http://www.w3.org/2001/XMLSchema" xmlns:xs="http://www.w3.org/2001/XMLSchema" xmlns:p="http://schemas.microsoft.com/office/2006/metadata/properties" xmlns:ns2="f3283638-ecb5-48cd-817d-0c18a07ccd89" xmlns:ns3="4de64c37-ebdf-406a-9f1b-af099cf715f4" targetNamespace="http://schemas.microsoft.com/office/2006/metadata/properties" ma:root="true" ma:fieldsID="f8f1002bee5d86ec9c6d67b51e13cbe6" ns2:_="" ns3:_="">
    <xsd:import namespace="f3283638-ecb5-48cd-817d-0c18a07ccd89"/>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83638-ecb5-48cd-817d-0c18a07ccd89"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b254438-659e-4bce-a4bf-a18194ade3a5}" ma:internalName="TaxCatchAll" ma:showField="CatchAllData" ma:web="f3283638-ecb5-48cd-817d-0c18a07ccd8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b254438-659e-4bce-a4bf-a18194ade3a5}" ma:internalName="TaxCatchAllLabel" ma:readOnly="true" ma:showField="CatchAllDataLabel" ma:web="f3283638-ecb5-48cd-817d-0c18a07ccd89">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7A72DE-2FDA-483C-B9F9-992711641BAD}">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DCD0979-D8E9-4F0B-AF13-B9C45D300744}"/>
</file>

<file path=customXml/itemProps3.xml><?xml version="1.0" encoding="utf-8"?>
<ds:datastoreItem xmlns:ds="http://schemas.openxmlformats.org/officeDocument/2006/customXml" ds:itemID="{D9FE979A-CBBC-4737-994E-D30687B03DA7}">
  <ds:schemaRefs>
    <ds:schemaRef ds:uri="http://schemas.microsoft.com/sharepoint/v3/contenttype/forms"/>
  </ds:schemaRefs>
</ds:datastoreItem>
</file>

<file path=customXml/itemProps4.xml><?xml version="1.0" encoding="utf-8"?>
<ds:datastoreItem xmlns:ds="http://schemas.openxmlformats.org/officeDocument/2006/customXml" ds:itemID="{F7891A75-DD11-4D1F-A83C-4C421264E58B}"/>
</file>

<file path=docProps/app.xml><?xml version="1.0" encoding="utf-8"?>
<Properties xmlns="http://schemas.openxmlformats.org/officeDocument/2006/extended-properties" xmlns:vt="http://schemas.openxmlformats.org/officeDocument/2006/docPropsVTypes">
  <Template/>
  <TotalTime>7472</TotalTime>
  <Words>1171</Words>
  <Application>Microsoft Office PowerPoint</Application>
  <PresentationFormat>On-screen Show (4:3)</PresentationFormat>
  <Paragraphs>125</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Arial Narrow</vt:lpstr>
      <vt:lpstr>Calibri</vt:lpstr>
      <vt:lpstr>Comic Sans MS</vt:lpstr>
      <vt:lpstr>BCCA PowerPoint template May 2011</vt:lpstr>
      <vt:lpstr>Pediatric PET/CT    at  BC CANCER-Vancouver </vt:lpstr>
      <vt:lpstr>Introduction</vt:lpstr>
      <vt:lpstr>Before my PET/CT Scan</vt:lpstr>
      <vt:lpstr>When I arrive at the PET/CT Clinic</vt:lpstr>
      <vt:lpstr>Preparing for my scan</vt:lpstr>
      <vt:lpstr>Ativan</vt:lpstr>
      <vt:lpstr>Placing the IV (Intravenous)</vt:lpstr>
      <vt:lpstr>Blood Sugar Check</vt:lpstr>
      <vt:lpstr>Getting the Tracer</vt:lpstr>
      <vt:lpstr>Uptake Time</vt:lpstr>
      <vt:lpstr>PET/CT Scan</vt:lpstr>
      <vt:lpstr>Still as a Statue</vt:lpstr>
      <vt:lpstr>PET/CT Scan </vt:lpstr>
      <vt:lpstr>IV CT Contrast</vt:lpstr>
      <vt:lpstr>PET Scan Image</vt:lpstr>
      <vt:lpstr>Radiation Safety:  Two Sources of Radiation </vt:lpstr>
    </vt:vector>
  </TitlesOfParts>
  <Company>PHSABC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PET Scan Information</dc:title>
  <dc:creator>jlee7</dc:creator>
  <cp:lastModifiedBy>Allan, Hayley [BCCancer]</cp:lastModifiedBy>
  <cp:revision>389</cp:revision>
  <cp:lastPrinted>2018-01-30T21:58:00Z</cp:lastPrinted>
  <dcterms:created xsi:type="dcterms:W3CDTF">2016-01-21T20:29:30Z</dcterms:created>
  <dcterms:modified xsi:type="dcterms:W3CDTF">2021-10-19T21:57:34Z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0x010100984A2337B286C341A791B54B16C0211200C0C4983FDF12954BBDAC5D0DB27AA09A</vt:lpwstr>
  </property>
  <property fmtid="{D5CDD505-2E9C-101B-9397-08002B2CF9AE}" pid="3" name="Week">
    <vt:lpwstr/>
  </property>
  <property fmtid="{D5CDD505-2E9C-101B-9397-08002B2CF9AE}" pid="4" name="Comments">
    <vt:lpwstr/>
  </property>
  <property fmtid="{D5CDD505-2E9C-101B-9397-08002B2CF9AE}" pid="5" name="_dlc_DocIdItemGuid">
    <vt:lpwstr>7a420baa-1eec-4bbe-91a3-e6da5eda5240</vt:lpwstr>
  </property>
  <property fmtid="{D5CDD505-2E9C-101B-9397-08002B2CF9AE}" pid="6" name="ResourceCategory">
    <vt:lpwstr>31;#Patient Handout|cc0edd60-32a4-40d9-8cfa-3498399da440;#39;#Pamphlet or handout|d3f4ce4e-7613-45d1-be6c-475b1f3e3363</vt:lpwstr>
  </property>
  <property fmtid="{D5CDD505-2E9C-101B-9397-08002B2CF9AE}" pid="7" name="ResourceType">
    <vt:lpwstr/>
  </property>
</Properties>
</file>