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33"/>
  </p:normalViewPr>
  <p:slideViewPr>
    <p:cSldViewPr snapToGrid="0" snapToObjects="1">
      <p:cViewPr varScale="1">
        <p:scale>
          <a:sx n="121" d="100"/>
          <a:sy n="121" d="100"/>
        </p:scale>
        <p:origin x="20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04E69-4363-BD4A-9839-FC52C004F784}" type="datetimeFigureOut">
              <a:rPr lang="en-US" smtClean="0"/>
              <a:t>5/19/20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63FD8-9036-F64F-88CE-032FBA481584}" type="slidenum">
              <a:rPr lang="en-US" smtClean="0"/>
              <a:t>‹#›</a:t>
            </a:fld>
            <a:endParaRPr lang="en-US"/>
          </a:p>
        </p:txBody>
      </p:sp>
    </p:spTree>
    <p:extLst>
      <p:ext uri="{BB962C8B-B14F-4D97-AF65-F5344CB8AC3E}">
        <p14:creationId xmlns:p14="http://schemas.microsoft.com/office/powerpoint/2010/main" val="5740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044165-8530-C841-8E39-569A7997AB60}" type="slidenum">
              <a:rPr lang="en-US" smtClean="0"/>
              <a:t>1</a:t>
            </a:fld>
            <a:endParaRPr lang="en-US"/>
          </a:p>
        </p:txBody>
      </p:sp>
    </p:spTree>
    <p:extLst>
      <p:ext uri="{BB962C8B-B14F-4D97-AF65-F5344CB8AC3E}">
        <p14:creationId xmlns:p14="http://schemas.microsoft.com/office/powerpoint/2010/main" val="78098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1C6D-18DF-CF49-BFC7-12E5BF37A5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D0565A-5DE7-F34A-B0B4-B1491EA9D1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2C3FFD-7C6D-3345-8D19-B01AC95CD111}"/>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B9A6A0B6-B2A1-D94C-878E-20816B624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61530-8F7C-C745-83B7-31B308381373}"/>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41181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7077F-8AC3-C84E-ADED-98D5A73E6C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64BA63-4EAD-9F41-8530-3E17D6CB85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E01D2D-208D-B84E-873E-4C3CD9F5F440}"/>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889952DB-3437-E449-A418-1076B5895C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67814D-7010-E34C-8105-6C2C2B5EE236}"/>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349332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368B0A-2FCC-2C4A-8F15-58E051C628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AC633F-07A1-4649-90B2-DBA5D3EC4E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3DC18B-651B-9D48-9CD8-9C4DA0EAA80C}"/>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0FA57BB3-2F9B-AA4D-981D-B1AF3870B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472A9-B85C-1E46-BE47-4057ECAB8E78}"/>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336411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16BD4-0E00-CB4E-A922-4EB9B4F62E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0E96DC-93D0-7140-A9D4-10970DFC18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9FEEF5-E1B2-3C4C-8D41-EB0BD32427D9}"/>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27FFC991-DA02-0541-B4C4-066C6FDFE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176E0-9A3F-DA46-B152-98F2DB916C65}"/>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175184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53438-918C-5E4F-B8E2-344CFC6DC0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8A0856-5CD5-2C48-895B-3A2D884431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DD7F9A-203A-0C4A-A5D5-FC14C11C8CB6}"/>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A461581D-A4BE-9A49-A6B9-9982553FA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92189C-C616-C04E-B645-5D3C854B136A}"/>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171925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FADE5-8602-2545-AFAD-4A902D27AC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E9AAB3-416E-6642-BB15-BD5322EC07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2AB169-BF5C-0B42-87DA-AFB395008E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25B009-420E-CC40-9A95-819ADCC72402}"/>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6" name="Footer Placeholder 5">
            <a:extLst>
              <a:ext uri="{FF2B5EF4-FFF2-40B4-BE49-F238E27FC236}">
                <a16:creationId xmlns:a16="http://schemas.microsoft.com/office/drawing/2014/main" id="{ED3FCB6B-B49A-2D40-B224-8A242537C4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CD1816-FD99-EE42-A6A4-5E43D4D2CD8C}"/>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105709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E368C-40DA-9442-A0A9-46169653CC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B71CD9-CBD2-F145-BA6A-A6991A105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3B1BC-A52E-F349-AA1C-43D90570A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526EE0-7D20-BB4B-8E74-DE6D77FB97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B6C668-5095-5E4A-956F-7206A7A1A1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B23E0B-4531-B04B-8FCF-28FBFBAA45F2}"/>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8" name="Footer Placeholder 7">
            <a:extLst>
              <a:ext uri="{FF2B5EF4-FFF2-40B4-BE49-F238E27FC236}">
                <a16:creationId xmlns:a16="http://schemas.microsoft.com/office/drawing/2014/main" id="{2D2CE865-5A17-1945-A1D9-D9F015EE9B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3FD982-1963-484E-85C5-CF3757BA188E}"/>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274349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71D1-27E8-2944-A2F0-6F27CED5D7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856072-3023-C94E-8E19-E48358C6EAE0}"/>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4" name="Footer Placeholder 3">
            <a:extLst>
              <a:ext uri="{FF2B5EF4-FFF2-40B4-BE49-F238E27FC236}">
                <a16:creationId xmlns:a16="http://schemas.microsoft.com/office/drawing/2014/main" id="{FCC27CA9-3C73-0546-89B8-0B53138E2E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C0FBB8-C777-3A49-964E-320080C140A4}"/>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316200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314E16-8B62-D04A-BFC1-F2670D623505}"/>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3" name="Footer Placeholder 2">
            <a:extLst>
              <a:ext uri="{FF2B5EF4-FFF2-40B4-BE49-F238E27FC236}">
                <a16:creationId xmlns:a16="http://schemas.microsoft.com/office/drawing/2014/main" id="{BE03E2BE-B162-0F48-9C59-F5F91576C8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BB2681-022E-7C49-95CC-48DB09F5EDCD}"/>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134356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4544C-6C5D-9145-98C1-CA35D71B13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EADAC8-AA88-5B42-917A-5F44754533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D84B03-DD0E-E642-B6AE-FCFBC9BD4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F37C52-7A3F-9944-B6E3-EB70AF784414}"/>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6" name="Footer Placeholder 5">
            <a:extLst>
              <a:ext uri="{FF2B5EF4-FFF2-40B4-BE49-F238E27FC236}">
                <a16:creationId xmlns:a16="http://schemas.microsoft.com/office/drawing/2014/main" id="{EEDA003A-82B8-C84C-8423-34243C70D5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5A9C94-4693-6C46-A828-EBFF9C3148E1}"/>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47934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7D46A-183B-6E48-A774-80FA5C1FFD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6E5100-57C1-6249-B38A-CE0BB56EC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863498-D0BE-6D4F-B2A1-FC7F58539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B391F8-900D-404E-A9E3-BDF31F6BDBC2}"/>
              </a:ext>
            </a:extLst>
          </p:cNvPr>
          <p:cNvSpPr>
            <a:spLocks noGrp="1"/>
          </p:cNvSpPr>
          <p:nvPr>
            <p:ph type="dt" sz="half" idx="10"/>
          </p:nvPr>
        </p:nvSpPr>
        <p:spPr/>
        <p:txBody>
          <a:bodyPr/>
          <a:lstStyle/>
          <a:p>
            <a:fld id="{A6C2E794-A644-DC43-86BA-9A8092594DC8}" type="datetimeFigureOut">
              <a:rPr lang="en-US" smtClean="0"/>
              <a:t>5/19/20</a:t>
            </a:fld>
            <a:endParaRPr lang="en-US"/>
          </a:p>
        </p:txBody>
      </p:sp>
      <p:sp>
        <p:nvSpPr>
          <p:cNvPr id="6" name="Footer Placeholder 5">
            <a:extLst>
              <a:ext uri="{FF2B5EF4-FFF2-40B4-BE49-F238E27FC236}">
                <a16:creationId xmlns:a16="http://schemas.microsoft.com/office/drawing/2014/main" id="{AB4F3A11-43E8-EE47-9CE9-F823C1316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114737-54E2-E44B-9D0E-C8BD5B924261}"/>
              </a:ext>
            </a:extLst>
          </p:cNvPr>
          <p:cNvSpPr>
            <a:spLocks noGrp="1"/>
          </p:cNvSpPr>
          <p:nvPr>
            <p:ph type="sldNum" sz="quarter" idx="12"/>
          </p:nvPr>
        </p:nvSpPr>
        <p:spPr/>
        <p:txBody>
          <a:bodyPr/>
          <a:lstStyle/>
          <a:p>
            <a:fld id="{FFD342FD-B3B9-AB48-90DB-0BF88AEC319D}" type="slidenum">
              <a:rPr lang="en-US" smtClean="0"/>
              <a:t>‹#›</a:t>
            </a:fld>
            <a:endParaRPr lang="en-US"/>
          </a:p>
        </p:txBody>
      </p:sp>
    </p:spTree>
    <p:extLst>
      <p:ext uri="{BB962C8B-B14F-4D97-AF65-F5344CB8AC3E}">
        <p14:creationId xmlns:p14="http://schemas.microsoft.com/office/powerpoint/2010/main" val="304930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71BC76-22C7-9C4D-A4FB-CBBB31BB87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BC60A8-0BEA-234F-8CC7-470FA1251D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4937B-10B4-264B-88C4-0C478B96A9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C2E794-A644-DC43-86BA-9A8092594DC8}" type="datetimeFigureOut">
              <a:rPr lang="en-US" smtClean="0"/>
              <a:t>5/19/20</a:t>
            </a:fld>
            <a:endParaRPr lang="en-US"/>
          </a:p>
        </p:txBody>
      </p:sp>
      <p:sp>
        <p:nvSpPr>
          <p:cNvPr id="5" name="Footer Placeholder 4">
            <a:extLst>
              <a:ext uri="{FF2B5EF4-FFF2-40B4-BE49-F238E27FC236}">
                <a16:creationId xmlns:a16="http://schemas.microsoft.com/office/drawing/2014/main" id="{7052346B-4A71-AF47-BFF0-FAE454E6B8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13F236-E669-9A42-90B0-266471BF85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342FD-B3B9-AB48-90DB-0BF88AEC319D}" type="slidenum">
              <a:rPr lang="en-US" smtClean="0"/>
              <a:t>‹#›</a:t>
            </a:fld>
            <a:endParaRPr lang="en-US"/>
          </a:p>
        </p:txBody>
      </p:sp>
    </p:spTree>
    <p:extLst>
      <p:ext uri="{BB962C8B-B14F-4D97-AF65-F5344CB8AC3E}">
        <p14:creationId xmlns:p14="http://schemas.microsoft.com/office/powerpoint/2010/main" val="2232155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174EA-26AE-1842-ABE4-1BC5954A3FF4}"/>
              </a:ext>
            </a:extLst>
          </p:cNvPr>
          <p:cNvSpPr>
            <a:spLocks noGrp="1"/>
          </p:cNvSpPr>
          <p:nvPr>
            <p:ph type="title"/>
          </p:nvPr>
        </p:nvSpPr>
        <p:spPr>
          <a:xfrm>
            <a:off x="542621" y="1517235"/>
            <a:ext cx="8546949" cy="898372"/>
          </a:xfrm>
        </p:spPr>
        <p:txBody>
          <a:bodyPr>
            <a:normAutofit/>
          </a:bodyPr>
          <a:lstStyle/>
          <a:p>
            <a:pPr marL="0" indent="0"/>
            <a:r>
              <a:rPr lang="en-CA" sz="1400" b="1" dirty="0">
                <a:solidFill>
                  <a:schemeClr val="accent4"/>
                </a:solidFill>
                <a:latin typeface="Calibri" panose="020F0502020204030204" pitchFamily="34" charset="0"/>
                <a:cs typeface="Calibri" panose="020F0502020204030204" pitchFamily="34" charset="0"/>
              </a:rPr>
              <a:t>WHAT WE DO</a:t>
            </a:r>
            <a:br>
              <a:rPr lang="en-CA" sz="1200" dirty="0">
                <a:latin typeface="Calibri" panose="020F0502020204030204" pitchFamily="34" charset="0"/>
                <a:cs typeface="Calibri" panose="020F0502020204030204" pitchFamily="34" charset="0"/>
              </a:rPr>
            </a:br>
            <a:r>
              <a:rPr lang="en-CA" sz="1200" dirty="0">
                <a:latin typeface="Calibri" panose="020F0502020204030204" pitchFamily="34" charset="0"/>
                <a:cs typeface="Calibri" panose="020F0502020204030204" pitchFamily="34" charset="0"/>
              </a:rPr>
              <a:t>To work collaboratively to reduce the risk of exposure to UV and its damaging effects through policy and health protection measures and by providing health promotion messaging and education to people in BC, with a particular focus on infants, children and youth. </a:t>
            </a:r>
            <a:br>
              <a:rPr lang="en-CA" sz="1200" dirty="0">
                <a:latin typeface="Calibri" panose="020F0502020204030204" pitchFamily="34" charset="0"/>
                <a:cs typeface="Calibri" panose="020F0502020204030204" pitchFamily="34" charset="0"/>
              </a:rPr>
            </a:br>
            <a:endParaRPr lang="en-US" sz="12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53BA2F4-8286-F648-A5AF-33B31B46D964}"/>
              </a:ext>
            </a:extLst>
          </p:cNvPr>
          <p:cNvSpPr>
            <a:spLocks noGrp="1"/>
          </p:cNvSpPr>
          <p:nvPr>
            <p:ph idx="1"/>
          </p:nvPr>
        </p:nvSpPr>
        <p:spPr>
          <a:xfrm>
            <a:off x="9089571" y="4391464"/>
            <a:ext cx="2878632" cy="2170757"/>
          </a:xfrm>
          <a:ln w="12700">
            <a:solidFill>
              <a:schemeClr val="accent4"/>
            </a:solidFill>
          </a:ln>
        </p:spPr>
        <p:txBody>
          <a:bodyPr>
            <a:normAutofit fontScale="85000" lnSpcReduction="20000"/>
          </a:bodyPr>
          <a:lstStyle/>
          <a:p>
            <a:pPr marL="0" indent="0">
              <a:buNone/>
            </a:pPr>
            <a:r>
              <a:rPr lang="en-US" sz="1600" b="1" dirty="0">
                <a:solidFill>
                  <a:schemeClr val="accent4"/>
                </a:solidFill>
              </a:rPr>
              <a:t>FUTURE PLANS</a:t>
            </a:r>
          </a:p>
          <a:p>
            <a:r>
              <a:rPr lang="en-US" sz="1400" dirty="0"/>
              <a:t>Expand coalition to include new strategic partnerships.</a:t>
            </a:r>
          </a:p>
          <a:p>
            <a:r>
              <a:rPr lang="en-US" sz="1400" dirty="0"/>
              <a:t>Work more collaboratively with other provinces, e.g. Alberta. </a:t>
            </a:r>
          </a:p>
          <a:p>
            <a:r>
              <a:rPr lang="en-US" sz="1400" dirty="0"/>
              <a:t>Expand sunscreen dispenser initiative and City of Vancouver shade project.</a:t>
            </a:r>
          </a:p>
          <a:p>
            <a:r>
              <a:rPr lang="en-US" sz="1400" dirty="0"/>
              <a:t>Convert sun safety training to online format.</a:t>
            </a:r>
          </a:p>
          <a:p>
            <a:r>
              <a:rPr lang="en-US" sz="1400" dirty="0"/>
              <a:t>Establish a long-term sustainability plan for coalition. </a:t>
            </a:r>
          </a:p>
          <a:p>
            <a:endParaRPr lang="en-US" dirty="0"/>
          </a:p>
          <a:p>
            <a:endParaRPr lang="en-US" dirty="0"/>
          </a:p>
        </p:txBody>
      </p:sp>
      <p:sp>
        <p:nvSpPr>
          <p:cNvPr id="4" name="Title 1">
            <a:extLst>
              <a:ext uri="{FF2B5EF4-FFF2-40B4-BE49-F238E27FC236}">
                <a16:creationId xmlns:a16="http://schemas.microsoft.com/office/drawing/2014/main" id="{F48852DD-4555-2648-A516-363B91AE2C74}"/>
              </a:ext>
            </a:extLst>
          </p:cNvPr>
          <p:cNvSpPr txBox="1">
            <a:spLocks/>
          </p:cNvSpPr>
          <p:nvPr/>
        </p:nvSpPr>
        <p:spPr>
          <a:xfrm>
            <a:off x="4949627" y="354350"/>
            <a:ext cx="2624254" cy="8763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accent4"/>
                </a:solidFill>
              </a:rPr>
              <a:t>Sun Safe BC</a:t>
            </a:r>
          </a:p>
        </p:txBody>
      </p:sp>
      <p:pic>
        <p:nvPicPr>
          <p:cNvPr id="5" name="Picture 1" descr="page8image848">
            <a:extLst>
              <a:ext uri="{FF2B5EF4-FFF2-40B4-BE49-F238E27FC236}">
                <a16:creationId xmlns:a16="http://schemas.microsoft.com/office/drawing/2014/main" id="{C6D806D9-84F7-0243-96A2-ACE31F7C2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2431" y="295778"/>
            <a:ext cx="1273858" cy="125566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75D9A52F-5693-E546-9E40-9CADCCDA8BF1}"/>
              </a:ext>
            </a:extLst>
          </p:cNvPr>
          <p:cNvSpPr txBox="1">
            <a:spLocks/>
          </p:cNvSpPr>
          <p:nvPr/>
        </p:nvSpPr>
        <p:spPr>
          <a:xfrm>
            <a:off x="371952" y="2362635"/>
            <a:ext cx="2002299" cy="4162152"/>
          </a:xfrm>
          <a:prstGeom prst="rect">
            <a:avLst/>
          </a:prstGeom>
          <a:ln>
            <a:solidFill>
              <a:schemeClr val="accent4"/>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5600" b="1" dirty="0">
                <a:solidFill>
                  <a:schemeClr val="accent4"/>
                </a:solidFill>
              </a:rPr>
              <a:t>COALITION MEMBERSHIP</a:t>
            </a:r>
          </a:p>
          <a:p>
            <a:pPr marL="0" indent="0">
              <a:buNone/>
            </a:pPr>
            <a:endParaRPr lang="en-CA" sz="5600" b="1" dirty="0">
              <a:solidFill>
                <a:schemeClr val="accent4"/>
              </a:solidFill>
            </a:endParaRPr>
          </a:p>
          <a:p>
            <a:r>
              <a:rPr lang="en-CA" sz="4800" dirty="0"/>
              <a:t>BC Centre for Disease Control</a:t>
            </a:r>
          </a:p>
          <a:p>
            <a:r>
              <a:rPr lang="en-CA" sz="4800" dirty="0"/>
              <a:t>BC Cancer</a:t>
            </a:r>
          </a:p>
          <a:p>
            <a:r>
              <a:rPr lang="en-CA" sz="4800" dirty="0"/>
              <a:t>UBC Dermatology</a:t>
            </a:r>
          </a:p>
          <a:p>
            <a:r>
              <a:rPr lang="en-CA" sz="4800" dirty="0"/>
              <a:t>Save Your Skin Foundation</a:t>
            </a:r>
          </a:p>
          <a:p>
            <a:r>
              <a:rPr lang="en-CA" sz="4800" dirty="0"/>
              <a:t>Canadian Cancer Society</a:t>
            </a:r>
          </a:p>
          <a:p>
            <a:r>
              <a:rPr lang="en-CA" sz="4800" dirty="0"/>
              <a:t>CAREX Canada</a:t>
            </a:r>
          </a:p>
          <a:p>
            <a:r>
              <a:rPr lang="en-CA" sz="4800" dirty="0"/>
              <a:t>Canadian Dermatology Association</a:t>
            </a:r>
          </a:p>
          <a:p>
            <a:r>
              <a:rPr lang="en-CA" sz="4800" dirty="0"/>
              <a:t>Vancouver Coastal Health</a:t>
            </a:r>
          </a:p>
          <a:p>
            <a:r>
              <a:rPr lang="en-CA" sz="4800" dirty="0"/>
              <a:t>Simon Fraser University</a:t>
            </a:r>
          </a:p>
          <a:p>
            <a:r>
              <a:rPr lang="en-CA" sz="4800" dirty="0"/>
              <a:t>BC Children’s Hospital	</a:t>
            </a:r>
          </a:p>
          <a:p>
            <a:endParaRPr lang="en-US" dirty="0"/>
          </a:p>
        </p:txBody>
      </p:sp>
      <p:sp>
        <p:nvSpPr>
          <p:cNvPr id="7" name="Content Placeholder 2">
            <a:extLst>
              <a:ext uri="{FF2B5EF4-FFF2-40B4-BE49-F238E27FC236}">
                <a16:creationId xmlns:a16="http://schemas.microsoft.com/office/drawing/2014/main" id="{FDD05A60-A3BA-F649-AA88-1A5F1105BF42}"/>
              </a:ext>
            </a:extLst>
          </p:cNvPr>
          <p:cNvSpPr txBox="1">
            <a:spLocks/>
          </p:cNvSpPr>
          <p:nvPr/>
        </p:nvSpPr>
        <p:spPr>
          <a:xfrm>
            <a:off x="9089570" y="1893929"/>
            <a:ext cx="2878632" cy="2345807"/>
          </a:xfrm>
          <a:prstGeom prst="rect">
            <a:avLst/>
          </a:prstGeom>
          <a:ln>
            <a:solidFill>
              <a:schemeClr val="accent4"/>
            </a:solidFill>
          </a:ln>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300" b="1" dirty="0">
                <a:solidFill>
                  <a:schemeClr val="accent4"/>
                </a:solidFill>
              </a:rPr>
              <a:t>CURRENT PROJECTS</a:t>
            </a:r>
          </a:p>
          <a:p>
            <a:r>
              <a:rPr lang="en-US" sz="3700" b="1" dirty="0">
                <a:solidFill>
                  <a:schemeClr val="accent4"/>
                </a:solidFill>
              </a:rPr>
              <a:t>City of Vancouver shade project </a:t>
            </a:r>
            <a:r>
              <a:rPr lang="en-US" sz="3700" dirty="0"/>
              <a:t>- design and implement shade solutions for 5 City-owned childcare sites with heavy sun exposure. </a:t>
            </a:r>
          </a:p>
          <a:p>
            <a:r>
              <a:rPr lang="en-US" sz="3700" b="1" dirty="0">
                <a:solidFill>
                  <a:schemeClr val="accent4"/>
                </a:solidFill>
              </a:rPr>
              <a:t>Sunscreen Dispenser Program </a:t>
            </a:r>
            <a:r>
              <a:rPr lang="en-US" sz="3700" dirty="0"/>
              <a:t>– place sunscreen dispensers at select park locations in spring/summer months. </a:t>
            </a:r>
          </a:p>
          <a:p>
            <a:r>
              <a:rPr lang="en-US" sz="3700" b="1" dirty="0">
                <a:solidFill>
                  <a:schemeClr val="accent4"/>
                </a:solidFill>
              </a:rPr>
              <a:t>Professional development course </a:t>
            </a:r>
            <a:r>
              <a:rPr lang="en-US" sz="3700" dirty="0"/>
              <a:t>on sun safety for Early Childhood Educators – develop a 2-hour course to be offered at West Coast Childcare Resource Centre in summer 2020 and explore online options.</a:t>
            </a:r>
          </a:p>
          <a:p>
            <a:endParaRPr lang="en-US" dirty="0"/>
          </a:p>
        </p:txBody>
      </p:sp>
      <p:sp>
        <p:nvSpPr>
          <p:cNvPr id="9" name="Rectangle 8">
            <a:extLst>
              <a:ext uri="{FF2B5EF4-FFF2-40B4-BE49-F238E27FC236}">
                <a16:creationId xmlns:a16="http://schemas.microsoft.com/office/drawing/2014/main" id="{F7E72BF0-8448-ED4E-84D4-973E9645B5E5}"/>
              </a:ext>
            </a:extLst>
          </p:cNvPr>
          <p:cNvSpPr/>
          <p:nvPr/>
        </p:nvSpPr>
        <p:spPr>
          <a:xfrm>
            <a:off x="4519642" y="1094689"/>
            <a:ext cx="3484224" cy="369332"/>
          </a:xfrm>
          <a:prstGeom prst="rect">
            <a:avLst/>
          </a:prstGeom>
        </p:spPr>
        <p:txBody>
          <a:bodyPr wrap="none">
            <a:spAutoFit/>
          </a:bodyPr>
          <a:lstStyle/>
          <a:p>
            <a:r>
              <a:rPr lang="en-US" b="1" dirty="0">
                <a:solidFill>
                  <a:schemeClr val="accent4"/>
                </a:solidFill>
              </a:rPr>
              <a:t>Year 1 Report Apr 2019 - Mar 2020</a:t>
            </a:r>
          </a:p>
        </p:txBody>
      </p:sp>
      <p:sp>
        <p:nvSpPr>
          <p:cNvPr id="14" name="Rectangle 13">
            <a:extLst>
              <a:ext uri="{FF2B5EF4-FFF2-40B4-BE49-F238E27FC236}">
                <a16:creationId xmlns:a16="http://schemas.microsoft.com/office/drawing/2014/main" id="{7931CE57-E1F7-3C44-BCDD-4BF2CBA71A89}"/>
              </a:ext>
            </a:extLst>
          </p:cNvPr>
          <p:cNvSpPr/>
          <p:nvPr/>
        </p:nvSpPr>
        <p:spPr>
          <a:xfrm>
            <a:off x="2620640" y="2327741"/>
            <a:ext cx="3091918" cy="4694555"/>
          </a:xfrm>
          <a:prstGeom prst="rect">
            <a:avLst/>
          </a:prstGeom>
        </p:spPr>
        <p:txBody>
          <a:bodyPr wrap="square">
            <a:spAutoFit/>
          </a:bodyPr>
          <a:lstStyle/>
          <a:p>
            <a:pPr lvl="0">
              <a:lnSpc>
                <a:spcPct val="107000"/>
              </a:lnSpc>
              <a:spcAft>
                <a:spcPts val="0"/>
              </a:spcAft>
            </a:pPr>
            <a:r>
              <a:rPr lang="en-CA" sz="1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ACTION AREAS</a:t>
            </a:r>
          </a:p>
          <a:p>
            <a:pPr lvl="0">
              <a:lnSpc>
                <a:spcPct val="107000"/>
              </a:lnSpc>
              <a:spcAft>
                <a:spcPts val="0"/>
              </a:spcAft>
            </a:pPr>
            <a:endParaRPr lang="en-CA" sz="1400" dirty="0">
              <a:solidFill>
                <a:schemeClr val="accent4"/>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tabLst>
                <a:tab pos="90170" algn="l"/>
              </a:tabLst>
            </a:pPr>
            <a:r>
              <a:rPr lang="en-CA" sz="1200" b="1" dirty="0">
                <a:latin typeface="Calibri" panose="020F0502020204030204" pitchFamily="34" charset="0"/>
                <a:ea typeface="Calibri" panose="020F0502020204030204" pitchFamily="34" charset="0"/>
                <a:cs typeface="Times New Roman" panose="02020603050405020304" pitchFamily="18" charset="0"/>
              </a:rPr>
              <a:t>CAPACITY FOR ACTION - </a:t>
            </a:r>
            <a:r>
              <a:rPr lang="en-CA" sz="1200" dirty="0">
                <a:latin typeface="Calibri" panose="020F0502020204030204" pitchFamily="34" charset="0"/>
                <a:ea typeface="Calibri" panose="020F0502020204030204" pitchFamily="34" charset="0"/>
                <a:cs typeface="Times New Roman" panose="02020603050405020304" pitchFamily="18" charset="0"/>
              </a:rPr>
              <a:t>Strengthen capacity among priority population service providers and educators;</a:t>
            </a:r>
          </a:p>
          <a:p>
            <a:pPr marL="342900" lvl="0" indent="-342900">
              <a:lnSpc>
                <a:spcPct val="107000"/>
              </a:lnSpc>
              <a:spcAft>
                <a:spcPts val="0"/>
              </a:spcAft>
              <a:buFont typeface="+mj-lt"/>
              <a:buAutoNum type="arabicPeriod"/>
              <a:tabLst>
                <a:tab pos="90170" algn="l"/>
              </a:tabLst>
            </a:pPr>
            <a:endParaRPr lang="en-CA" sz="1200" b="1"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tabLst>
                <a:tab pos="90170" algn="l"/>
              </a:tabLst>
            </a:pPr>
            <a:r>
              <a:rPr lang="en-CA" sz="1200" b="1" dirty="0">
                <a:latin typeface="Calibri" panose="020F0502020204030204" pitchFamily="34" charset="0"/>
                <a:ea typeface="Calibri" panose="020F0502020204030204" pitchFamily="34" charset="0"/>
                <a:cs typeface="Times New Roman" panose="02020603050405020304" pitchFamily="18" charset="0"/>
              </a:rPr>
              <a:t>SUPPORTIVE ENVIRONMENTS - </a:t>
            </a:r>
            <a:r>
              <a:rPr lang="en-CA" sz="1200" dirty="0">
                <a:latin typeface="Calibri" panose="020F0502020204030204" pitchFamily="34" charset="0"/>
                <a:ea typeface="Calibri" panose="020F0502020204030204" pitchFamily="34" charset="0"/>
                <a:cs typeface="Times New Roman" panose="02020603050405020304" pitchFamily="18" charset="0"/>
              </a:rPr>
              <a:t>Create and strengthen supportive environments to limit exposure to UVR exposure;</a:t>
            </a:r>
          </a:p>
          <a:p>
            <a:pPr marL="342900" indent="-342900">
              <a:lnSpc>
                <a:spcPct val="107000"/>
              </a:lnSpc>
              <a:buFont typeface="+mj-lt"/>
              <a:buAutoNum type="arabicPeriod"/>
              <a:tabLst>
                <a:tab pos="90170" algn="l"/>
              </a:tabLst>
            </a:pPr>
            <a:endParaRPr lang="en-CA" sz="1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tabLst>
                <a:tab pos="90170" algn="l"/>
              </a:tabLst>
            </a:pPr>
            <a:r>
              <a:rPr lang="en-CA" sz="1200" b="1" dirty="0">
                <a:latin typeface="Calibri" panose="020F0502020204030204" pitchFamily="34" charset="0"/>
                <a:ea typeface="Calibri" panose="020F0502020204030204" pitchFamily="34" charset="0"/>
                <a:cs typeface="Times New Roman" panose="02020603050405020304" pitchFamily="18" charset="0"/>
              </a:rPr>
              <a:t>POLICY &amp; DECISION MAKING –</a:t>
            </a:r>
            <a:r>
              <a:rPr lang="en-CA" sz="1200" dirty="0">
                <a:latin typeface="Calibri" panose="020F0502020204030204" pitchFamily="34" charset="0"/>
                <a:ea typeface="Calibri" panose="020F0502020204030204" pitchFamily="34" charset="0"/>
                <a:cs typeface="Times New Roman" panose="02020603050405020304" pitchFamily="18" charset="0"/>
              </a:rPr>
              <a:t> Inform decision making and seek to influence sun safe policies advancing toward provincial policy creation or amendments when and where possible;</a:t>
            </a:r>
          </a:p>
          <a:p>
            <a:pPr marL="342900" indent="-342900">
              <a:lnSpc>
                <a:spcPct val="107000"/>
              </a:lnSpc>
              <a:buFont typeface="+mj-lt"/>
              <a:buAutoNum type="arabicPeriod"/>
              <a:tabLst>
                <a:tab pos="90170" algn="l"/>
              </a:tabLst>
            </a:pPr>
            <a:endParaRPr lang="en-CA" sz="1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tabLst>
                <a:tab pos="90170" algn="l"/>
              </a:tabLst>
            </a:pPr>
            <a:r>
              <a:rPr lang="en-CA" sz="1200" b="1" dirty="0">
                <a:latin typeface="Calibri" panose="020F0502020204030204" pitchFamily="34" charset="0"/>
                <a:ea typeface="Calibri" panose="020F0502020204030204" pitchFamily="34" charset="0"/>
                <a:cs typeface="Times New Roman" panose="02020603050405020304" pitchFamily="18" charset="0"/>
              </a:rPr>
              <a:t>ATTITUDE, KNOWLEDGE &amp; BEHAVIOUR - </a:t>
            </a:r>
            <a:r>
              <a:rPr lang="en-CA" sz="1200" dirty="0">
                <a:latin typeface="Calibri" panose="020F0502020204030204" pitchFamily="34" charset="0"/>
                <a:ea typeface="Calibri" panose="020F0502020204030204" pitchFamily="34" charset="0"/>
                <a:cs typeface="Times New Roman" panose="02020603050405020304" pitchFamily="18" charset="0"/>
              </a:rPr>
              <a:t>Influence and improve  attitudes, knowledge and behaviour around sun safety and develop individual skills to keep healthy and avoid UVR damage.</a:t>
            </a:r>
          </a:p>
          <a:p>
            <a:pPr marL="342900" indent="-342900">
              <a:lnSpc>
                <a:spcPct val="107000"/>
              </a:lnSpc>
              <a:buFont typeface="+mj-lt"/>
              <a:buAutoNum type="arabicPeriod"/>
              <a:tabLst>
                <a:tab pos="90170" algn="l"/>
              </a:tabLst>
            </a:pPr>
            <a:endParaRPr lang="en-CA"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tabLst>
                <a:tab pos="90170" algn="l"/>
              </a:tabLst>
            </a:pPr>
            <a:endParaRPr lang="en-CA"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E41E7BED-A66E-D44B-BB53-4D055E7F54D8}"/>
              </a:ext>
            </a:extLst>
          </p:cNvPr>
          <p:cNvSpPr txBox="1"/>
          <p:nvPr/>
        </p:nvSpPr>
        <p:spPr>
          <a:xfrm>
            <a:off x="5761683" y="2298585"/>
            <a:ext cx="3155763" cy="4031873"/>
          </a:xfrm>
          <a:prstGeom prst="rect">
            <a:avLst/>
          </a:prstGeom>
          <a:noFill/>
        </p:spPr>
        <p:txBody>
          <a:bodyPr wrap="square" rtlCol="0">
            <a:spAutoFit/>
          </a:bodyPr>
          <a:lstStyle/>
          <a:p>
            <a:pPr algn="ctr"/>
            <a:endParaRPr lang="en-US" sz="1400" b="1" dirty="0">
              <a:solidFill>
                <a:schemeClr val="accent4"/>
              </a:solidFill>
            </a:endParaRPr>
          </a:p>
          <a:p>
            <a:pPr algn="ctr"/>
            <a:r>
              <a:rPr lang="en-US" sz="1400" b="1" dirty="0">
                <a:solidFill>
                  <a:schemeClr val="accent4"/>
                </a:solidFill>
              </a:rPr>
              <a:t>ACHIEVEMENTS</a:t>
            </a:r>
          </a:p>
          <a:p>
            <a:pPr lvl="1"/>
            <a:endParaRPr lang="en-US" sz="1400" b="1" dirty="0"/>
          </a:p>
          <a:p>
            <a:pPr lvl="1"/>
            <a:r>
              <a:rPr lang="en-US" sz="1400" b="1" dirty="0"/>
              <a:t>6 coalition meetings </a:t>
            </a:r>
            <a:r>
              <a:rPr lang="en-US" sz="1200" dirty="0"/>
              <a:t>with presentations from guest experts.  </a:t>
            </a:r>
          </a:p>
          <a:p>
            <a:pPr lvl="1"/>
            <a:endParaRPr lang="en-US" sz="1200" dirty="0"/>
          </a:p>
          <a:p>
            <a:pPr lvl="1"/>
            <a:r>
              <a:rPr lang="en-US" sz="1400" b="1" dirty="0"/>
              <a:t>3 key partnerships formed</a:t>
            </a:r>
            <a:r>
              <a:rPr lang="en-US" sz="1400" dirty="0"/>
              <a:t>:</a:t>
            </a:r>
          </a:p>
          <a:p>
            <a:pPr marL="628650" lvl="1" indent="-171450">
              <a:buFont typeface="Arial" panose="020B0604020202020204" pitchFamily="34" charset="0"/>
              <a:buChar char="•"/>
            </a:pPr>
            <a:r>
              <a:rPr lang="en-US" sz="1200" dirty="0"/>
              <a:t>City of Vancouver re: shade solutions at childcare sites.</a:t>
            </a:r>
          </a:p>
          <a:p>
            <a:pPr marL="628650" lvl="1" indent="-171450">
              <a:buFont typeface="Arial" panose="020B0604020202020204" pitchFamily="34" charset="0"/>
              <a:buChar char="•"/>
            </a:pPr>
            <a:r>
              <a:rPr lang="en-US" sz="1200" dirty="0"/>
              <a:t>City of New West &amp; Save Your Skin Foundation re: sunscreen dispenser initiative.</a:t>
            </a:r>
          </a:p>
          <a:p>
            <a:pPr marL="628650" lvl="1" indent="-171450">
              <a:buFont typeface="Arial" panose="020B0604020202020204" pitchFamily="34" charset="0"/>
              <a:buChar char="•"/>
            </a:pPr>
            <a:r>
              <a:rPr lang="en-US" sz="1200" dirty="0"/>
              <a:t>West Coast Childcare Resource Centre re: sun safety training for Early Childhood Educators.</a:t>
            </a:r>
          </a:p>
          <a:p>
            <a:pPr marL="628650" lvl="1" indent="-171450">
              <a:buFont typeface="Arial" panose="020B0604020202020204" pitchFamily="34" charset="0"/>
              <a:buChar char="•"/>
            </a:pPr>
            <a:endParaRPr lang="en-US" sz="1200" dirty="0"/>
          </a:p>
          <a:p>
            <a:pPr marL="628650" lvl="1" indent="-171450">
              <a:buFont typeface="Arial" panose="020B0604020202020204" pitchFamily="34" charset="0"/>
              <a:buChar char="•"/>
            </a:pPr>
            <a:r>
              <a:rPr lang="en-US" sz="1200" b="1" dirty="0"/>
              <a:t>1 sunscreen dispenser </a:t>
            </a:r>
            <a:r>
              <a:rPr lang="en-US" sz="1200" dirty="0"/>
              <a:t>installed at New West’s riverfront park.</a:t>
            </a:r>
          </a:p>
          <a:p>
            <a:pPr marL="628650" lvl="1" indent="-171450">
              <a:buFont typeface="Arial" panose="020B0604020202020204" pitchFamily="34" charset="0"/>
              <a:buChar char="•"/>
            </a:pPr>
            <a:endParaRPr lang="en-US" sz="1200" dirty="0"/>
          </a:p>
          <a:p>
            <a:pPr marL="285750" indent="-285750">
              <a:buFontTx/>
              <a:buChar char="-"/>
            </a:pPr>
            <a:endParaRPr lang="en-US" dirty="0"/>
          </a:p>
        </p:txBody>
      </p:sp>
      <p:pic>
        <p:nvPicPr>
          <p:cNvPr id="21" name="Picture 20">
            <a:extLst>
              <a:ext uri="{FF2B5EF4-FFF2-40B4-BE49-F238E27FC236}">
                <a16:creationId xmlns:a16="http://schemas.microsoft.com/office/drawing/2014/main" id="{410386E0-C928-7F4D-9278-FD9B329A0717}"/>
              </a:ext>
            </a:extLst>
          </p:cNvPr>
          <p:cNvPicPr>
            <a:picLocks noChangeAspect="1"/>
          </p:cNvPicPr>
          <p:nvPr/>
        </p:nvPicPr>
        <p:blipFill>
          <a:blip r:embed="rId4"/>
          <a:stretch>
            <a:fillRect/>
          </a:stretch>
        </p:blipFill>
        <p:spPr>
          <a:xfrm>
            <a:off x="10129838" y="229789"/>
            <a:ext cx="1749160" cy="1279344"/>
          </a:xfrm>
          <a:prstGeom prst="rect">
            <a:avLst/>
          </a:prstGeom>
          <a:ln w="28575">
            <a:solidFill>
              <a:schemeClr val="accent4"/>
            </a:solidFill>
          </a:ln>
        </p:spPr>
      </p:pic>
      <p:pic>
        <p:nvPicPr>
          <p:cNvPr id="22" name="Picture 1" descr="Image result for shade sails at park">
            <a:extLst>
              <a:ext uri="{FF2B5EF4-FFF2-40B4-BE49-F238E27FC236}">
                <a16:creationId xmlns:a16="http://schemas.microsoft.com/office/drawing/2014/main" id="{888EDFFD-F2A0-A44B-96BB-38BA0CAA19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781" y="222279"/>
            <a:ext cx="3110559" cy="1171905"/>
          </a:xfrm>
          <a:prstGeom prst="rect">
            <a:avLst/>
          </a:prstGeom>
          <a:noFill/>
          <a:ln>
            <a:solidFill>
              <a:schemeClr val="accent4"/>
            </a:solidFill>
          </a:ln>
          <a:extLst>
            <a:ext uri="{909E8E84-426E-40DD-AFC4-6F175D3DCCD1}">
              <a14:hiddenFill xmlns:a14="http://schemas.microsoft.com/office/drawing/2010/main">
                <a:solidFill>
                  <a:srgbClr val="FFFFFF"/>
                </a:solidFill>
              </a14:hiddenFill>
            </a:ext>
          </a:extLst>
        </p:spPr>
      </p:pic>
      <p:sp>
        <p:nvSpPr>
          <p:cNvPr id="23" name="Oval 22">
            <a:extLst>
              <a:ext uri="{FF2B5EF4-FFF2-40B4-BE49-F238E27FC236}">
                <a16:creationId xmlns:a16="http://schemas.microsoft.com/office/drawing/2014/main" id="{CDC1EA04-CEF8-4242-B49F-7A3DB67B6CDB}"/>
              </a:ext>
            </a:extLst>
          </p:cNvPr>
          <p:cNvSpPr/>
          <p:nvPr/>
        </p:nvSpPr>
        <p:spPr>
          <a:xfrm>
            <a:off x="5883227" y="2217386"/>
            <a:ext cx="3034219" cy="4348155"/>
          </a:xfrm>
          <a:prstGeom prst="ellipse">
            <a:avLst/>
          </a:prstGeom>
          <a:solidFill>
            <a:schemeClr val="accent4">
              <a:lumMod val="20000"/>
              <a:lumOff val="80000"/>
              <a:alpha val="20000"/>
            </a:schemeClr>
          </a:solidFill>
          <a:effectLst>
            <a:outerShdw blurRad="50800" dist="50800" dir="5400000" algn="ctr" rotWithShape="0">
              <a:schemeClr val="accent4">
                <a:lumMod val="20000"/>
                <a:lumOff val="80000"/>
                <a:alpha val="9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56978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Custom Document" ma:contentTypeID="0x010100984A2337B286C341A791B54B16C02112007C9B7C5051771747BF47154CC98CEDAB" ma:contentTypeVersion="7" ma:contentTypeDescription="Create a new document." ma:contentTypeScope="" ma:versionID="922dbbd7157823aba9edeb97d1acc7ff">
  <xsd:schema xmlns:xsd="http://www.w3.org/2001/XMLSchema" xmlns:xs="http://www.w3.org/2001/XMLSchema" xmlns:p="http://schemas.microsoft.com/office/2006/metadata/properties" xmlns:ns2="f3283638-ecb5-48cd-817d-0c18a07ccd89" xmlns:ns3="4de64c37-ebdf-406a-9f1b-af099cf715f4" targetNamespace="http://schemas.microsoft.com/office/2006/metadata/properties" ma:root="true" ma:fieldsID="f8f1002bee5d86ec9c6d67b51e13cbe6" ns2:_="" ns3:_="">
    <xsd:import namespace="f3283638-ecb5-48cd-817d-0c18a07ccd89"/>
    <xsd:import namespace="4de64c37-ebdf-406a-9f1b-af099cf715f4"/>
    <xsd:element name="properties">
      <xsd:complexType>
        <xsd:sequence>
          <xsd:element name="documentManagement">
            <xsd:complexType>
              <xsd:all>
                <xsd:element ref="ns2:d54dd449c2c54af89444c3906a20b699" minOccurs="0"/>
                <xsd:element ref="ns2:TaxCatchAll" minOccurs="0"/>
                <xsd:element ref="ns2:TaxCatchAllLabel" minOccurs="0"/>
                <xsd:element ref="ns2:k05366dfea714127ab8826af69afb524" minOccurs="0"/>
                <xsd:element ref="ns3:DocumentDescription" minOccurs="0"/>
                <xsd:element ref="ns3:DocumentLanguage" minOccurs="0"/>
                <xsd:element ref="ns3:Audience1"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83638-ecb5-48cd-817d-0c18a07ccd89" elementFormDefault="qualified">
    <xsd:import namespace="http://schemas.microsoft.com/office/2006/documentManagement/types"/>
    <xsd:import namespace="http://schemas.microsoft.com/office/infopath/2007/PartnerControls"/>
    <xsd:element name="d54dd449c2c54af89444c3906a20b699" ma:index="8" nillable="true" ma:taxonomy="true" ma:internalName="d54dd449c2c54af89444c3906a20b699" ma:taxonomyFieldName="ResourceCategory" ma:displayName="Resource Category" ma:default="" ma:fieldId="{d54dd449-c2c5-4af8-9444-c3906a20b699}" ma:taxonomyMulti="true" ma:sspId="e5481489-1c4e-4a78-9d25-61807e18e714" ma:termSetId="d951ee64-c3ba-4c08-a09c-902853831bd1"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6b254438-659e-4bce-a4bf-a18194ade3a5}" ma:internalName="TaxCatchAll" ma:showField="CatchAllData" ma:web="f3283638-ecb5-48cd-817d-0c18a07ccd89">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b254438-659e-4bce-a4bf-a18194ade3a5}" ma:internalName="TaxCatchAllLabel" ma:readOnly="true" ma:showField="CatchAllDataLabel" ma:web="f3283638-ecb5-48cd-817d-0c18a07ccd89">
      <xsd:complexType>
        <xsd:complexContent>
          <xsd:extension base="dms:MultiChoiceLookup">
            <xsd:sequence>
              <xsd:element name="Value" type="dms:Lookup" maxOccurs="unbounded" minOccurs="0" nillable="true"/>
            </xsd:sequence>
          </xsd:extension>
        </xsd:complexContent>
      </xsd:complexType>
    </xsd:element>
    <xsd:element name="k05366dfea714127ab8826af69afb524" ma:index="12" nillable="true" ma:taxonomy="true" ma:internalName="k05366dfea714127ab8826af69afb524" ma:taxonomyFieldName="ResourceType" ma:displayName="ResourceType" ma:fieldId="{405366df-ea71-4127-ab88-26af69afb524}" ma:taxonomyMulti="true" ma:sspId="e5481489-1c4e-4a78-9d25-61807e18e714" ma:termSetId="f367d6b2-406a-443d-b850-249d3ebc6bd2" ma:anchorId="00000000-0000-0000-0000-000000000000" ma:open="false" ma:isKeyword="false">
      <xsd:complexType>
        <xsd:sequence>
          <xsd:element ref="pc:Terms" minOccurs="0" maxOccurs="1"/>
        </xsd:sequence>
      </xsd:complex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de64c37-ebdf-406a-9f1b-af099cf715f4" elementFormDefault="qualified">
    <xsd:import namespace="http://schemas.microsoft.com/office/2006/documentManagement/types"/>
    <xsd:import namespace="http://schemas.microsoft.com/office/infopath/2007/PartnerControls"/>
    <xsd:element name="DocumentDescription" ma:index="14" nillable="true" ma:displayName="Resource Description" ma:internalName="DocumentDescription">
      <xsd:simpleType>
        <xsd:restriction base="dms:Note">
          <xsd:maxLength value="255"/>
        </xsd:restriction>
      </xsd:simpleType>
    </xsd:element>
    <xsd:element name="DocumentLanguage" ma:index="15" nillable="true" ma:displayName="Resource Language" ma:format="Dropdown" ma:internalName="DocumentLanguage">
      <xsd:simpleType>
        <xsd:restriction base="dms:Choice">
          <xsd:enumeration value="Arabic"/>
          <xsd:enumeration value="Chinese (Simplified)"/>
          <xsd:enumeration value="Chinese (Traditional)"/>
          <xsd:enumeration value="French"/>
          <xsd:enumeration value="Spanish"/>
          <xsd:enumeration value="Russian"/>
          <xsd:enumeration value="Vietnamese"/>
        </xsd:restriction>
      </xsd:simpleType>
    </xsd:element>
    <xsd:element name="Audience1" ma:index="16" nillable="true" ma:displayName="Audience" ma:internalName="Audience1">
      <xsd:complexType>
        <xsd:complexContent>
          <xsd:extension base="dms:MultiChoice">
            <xsd:sequence>
              <xsd:element name="Value" maxOccurs="unbounded" minOccurs="0" nillable="true">
                <xsd:simpleType>
                  <xsd:restriction base="dms:Choice">
                    <xsd:enumeration value="Health Professionals"/>
                    <xsd:enumeration value="Patients and Families"/>
                    <xsd:enumeration value="Physicians"/>
                    <xsd:enumeration value="Researchers"/>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udience1 xmlns="4de64c37-ebdf-406a-9f1b-af099cf715f4"/>
    <TaxCatchAll xmlns="f3283638-ecb5-48cd-817d-0c18a07ccd89"/>
    <k05366dfea714127ab8826af69afb524 xmlns="f3283638-ecb5-48cd-817d-0c18a07ccd89">
      <Terms xmlns="http://schemas.microsoft.com/office/infopath/2007/PartnerControls"/>
    </k05366dfea714127ab8826af69afb524>
    <d54dd449c2c54af89444c3906a20b699 xmlns="f3283638-ecb5-48cd-817d-0c18a07ccd89">
      <Terms xmlns="http://schemas.microsoft.com/office/infopath/2007/PartnerControls"/>
    </d54dd449c2c54af89444c3906a20b699>
    <DocumentLanguage xmlns="4de64c37-ebdf-406a-9f1b-af099cf715f4" xsi:nil="true"/>
    <DocumentDescription xmlns="4de64c37-ebdf-406a-9f1b-af099cf715f4" xsi:nil="true"/>
    <_dlc_DocId xmlns="f3283638-ecb5-48cd-817d-0c18a07ccd89">HCFWNZZVFMD4-158-76</_dlc_DocId>
    <_dlc_DocIdUrl xmlns="f3283638-ecb5-48cd-817d-0c18a07ccd89">
      <Url>https://editbcca.phsa.ca/prevention-and-screening-site/_layouts/15/DocIdRedir.aspx?ID=HCFWNZZVFMD4-158-76</Url>
      <Description>HCFWNZZVFMD4-158-76</Description>
    </_dlc_DocIdUrl>
  </documentManagement>
</p:properties>
</file>

<file path=customXml/itemProps1.xml><?xml version="1.0" encoding="utf-8"?>
<ds:datastoreItem xmlns:ds="http://schemas.openxmlformats.org/officeDocument/2006/customXml" ds:itemID="{8F2F27DF-DA5A-440F-96FF-DBFF13ED981A}"/>
</file>

<file path=customXml/itemProps2.xml><?xml version="1.0" encoding="utf-8"?>
<ds:datastoreItem xmlns:ds="http://schemas.openxmlformats.org/officeDocument/2006/customXml" ds:itemID="{4CB2BBBF-8A7A-4263-8748-52788BA1591E}"/>
</file>

<file path=customXml/itemProps3.xml><?xml version="1.0" encoding="utf-8"?>
<ds:datastoreItem xmlns:ds="http://schemas.openxmlformats.org/officeDocument/2006/customXml" ds:itemID="{FEA2B815-5E2B-47A9-A4B7-2B174F209978}"/>
</file>

<file path=customXml/itemProps4.xml><?xml version="1.0" encoding="utf-8"?>
<ds:datastoreItem xmlns:ds="http://schemas.openxmlformats.org/officeDocument/2006/customXml" ds:itemID="{2175134C-9022-499D-B0FF-1F914A4198B5}"/>
</file>

<file path=docProps/app.xml><?xml version="1.0" encoding="utf-8"?>
<Properties xmlns="http://schemas.openxmlformats.org/officeDocument/2006/extended-properties" xmlns:vt="http://schemas.openxmlformats.org/officeDocument/2006/docPropsVTypes">
  <TotalTime>28806</TotalTime>
  <Words>370</Words>
  <Application>Microsoft Macintosh PowerPoint</Application>
  <PresentationFormat>Widescreen</PresentationFormat>
  <Paragraphs>46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WHAT WE DO To work collaboratively to reduce the risk of exposure to UV and its damaging effects through policy and health protection measures and by providing health promotion messaging and education to people in BC, with a particular focus on infants, children and youth.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DO To work collaboratively to reduce the risk of exposure to UV and its damaging effects through policy and health protection measures and by providing health promotion messaging and education to people in BC, with a particular focus on infants, c</dc:title>
  <dc:creator>Breann Corcoran</dc:creator>
  <cp:lastModifiedBy>Breann Corcoran</cp:lastModifiedBy>
  <cp:revision>6</cp:revision>
  <dcterms:created xsi:type="dcterms:W3CDTF">2020-03-27T01:42:41Z</dcterms:created>
  <dcterms:modified xsi:type="dcterms:W3CDTF">2020-05-20T01:39:07Z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0x010100984A2337B286C341A791B54B16C02112007C9B7C5051771747BF47154CC98CEDAB</vt:lpwstr>
  </property>
  <property fmtid="{D5CDD505-2E9C-101B-9397-08002B2CF9AE}" pid="3" name="_dlc_DocIdItemGuid">
    <vt:lpwstr>4e7a477c-8d4a-4ef7-8e3a-111f50bafec8</vt:lpwstr>
  </property>
  <property fmtid="{D5CDD505-2E9C-101B-9397-08002B2CF9AE}" pid="4" name="ResourceCategory">
    <vt:lpwstr/>
  </property>
  <property fmtid="{D5CDD505-2E9C-101B-9397-08002B2CF9AE}" pid="5" name="ResourceType">
    <vt:lpwstr/>
  </property>
</Properties>
</file>