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0" r:id="rId4"/>
    <p:sldId id="261" r:id="rId5"/>
    <p:sldId id="258" r:id="rId6"/>
    <p:sldId id="259" r:id="rId7"/>
    <p:sldId id="277" r:id="rId8"/>
    <p:sldId id="273" r:id="rId9"/>
    <p:sldId id="269" r:id="rId10"/>
    <p:sldId id="281" r:id="rId11"/>
    <p:sldId id="282" r:id="rId12"/>
    <p:sldId id="286" r:id="rId13"/>
    <p:sldId id="265" r:id="rId14"/>
    <p:sldId id="274" r:id="rId15"/>
    <p:sldId id="283" r:id="rId16"/>
    <p:sldId id="275" r:id="rId17"/>
    <p:sldId id="284" r:id="rId18"/>
    <p:sldId id="280" r:id="rId19"/>
    <p:sldId id="285" r:id="rId20"/>
    <p:sldId id="279" r:id="rId21"/>
    <p:sldId id="268" r:id="rId22"/>
    <p:sldId id="276" r:id="rId23"/>
    <p:sldId id="266" r:id="rId24"/>
    <p:sldId id="278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38" autoAdjust="0"/>
  </p:normalViewPr>
  <p:slideViewPr>
    <p:cSldViewPr>
      <p:cViewPr varScale="1">
        <p:scale>
          <a:sx n="65" d="100"/>
          <a:sy n="65" d="100"/>
        </p:scale>
        <p:origin x="-2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34" Type="http://schemas.openxmlformats.org/officeDocument/2006/relationships/customXml" Target="../customXml/item2.xml"/><Relationship Id="rId25" Type="http://schemas.openxmlformats.org/officeDocument/2006/relationships/slide" Target="slides/slide2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33" Type="http://schemas.openxmlformats.org/officeDocument/2006/relationships/customXml" Target="../customXml/item1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printerSettings" Target="printerSettings/printerSettings1.bin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36" Type="http://schemas.openxmlformats.org/officeDocument/2006/relationships/customXml" Target="../customXml/item4.xml"/><Relationship Id="rId3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DCIS</a:t>
            </a:r>
          </a:p>
        </c:rich>
      </c:tx>
      <c:layout>
        <c:manualLayout>
          <c:xMode val="edge"/>
          <c:yMode val="edge"/>
          <c:x val="0.140360129402429"/>
          <c:y val="0.027027027027027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DCIS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BCS</c:v>
                </c:pt>
                <c:pt idx="1">
                  <c:v>Mastectomy</c:v>
                </c:pt>
                <c:pt idx="2">
                  <c:v>No Surgery</c:v>
                </c:pt>
                <c:pt idx="3">
                  <c:v>BCS and Mastectomy*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67.2</c:v>
                </c:pt>
                <c:pt idx="1">
                  <c:v>29.3</c:v>
                </c:pt>
                <c:pt idx="2">
                  <c:v>1.4</c:v>
                </c:pt>
                <c:pt idx="3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2345724226332"/>
          <c:y val="0.161309498474853"/>
          <c:w val="0.417654275773668"/>
          <c:h val="0.824911328651486"/>
        </c:manualLayout>
      </c:layout>
      <c:overlay val="0"/>
      <c:txPr>
        <a:bodyPr/>
        <a:lstStyle/>
        <a:p>
          <a:pPr>
            <a:defRPr sz="1400" kern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Invasive Carcinoma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Invasive Carcinoma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BCS</c:v>
                </c:pt>
                <c:pt idx="1">
                  <c:v>Mastectomy</c:v>
                </c:pt>
                <c:pt idx="2">
                  <c:v>No Surgery</c:v>
                </c:pt>
                <c:pt idx="3">
                  <c:v>BCS and Mastectomy*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47.8</c:v>
                </c:pt>
                <c:pt idx="1">
                  <c:v>44.3</c:v>
                </c:pt>
                <c:pt idx="2">
                  <c:v>6.4</c:v>
                </c:pt>
                <c:pt idx="3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3277210029597"/>
          <c:y val="0.183808804745976"/>
          <c:w val="0.378353995644161"/>
          <c:h val="0.7790993323792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ACED-8F8E-42C0-BF14-FF79581C4C11}" type="datetimeFigureOut">
              <a:rPr lang="en-US" smtClean="0"/>
              <a:t>2014-10-18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2299D-F47D-483D-9B27-D5AD3879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4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22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557 patients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22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Target 90%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22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stage 0 and 60% of stage I breast cancers are image-detected and will involve </a:t>
            </a:r>
          </a:p>
          <a:p>
            <a:endParaRPr lang="en-US" dirty="0" smtClean="0"/>
          </a:p>
          <a:p>
            <a:r>
              <a:rPr lang="en-US" dirty="0" smtClean="0"/>
              <a:t>some form of image localization (1).Specimen radiography or specimen ultrasonography should routinely be performed for all</a:t>
            </a:r>
          </a:p>
          <a:p>
            <a:endParaRPr lang="en-US" dirty="0" smtClean="0"/>
          </a:p>
          <a:p>
            <a:r>
              <a:rPr lang="en-US" dirty="0" smtClean="0"/>
              <a:t>excisions of image-detected abnormalities to document success of the procedure in excising the target (2 -6).</a:t>
            </a:r>
          </a:p>
          <a:p>
            <a:endParaRPr lang="en-US" dirty="0" smtClean="0"/>
          </a:p>
          <a:p>
            <a:r>
              <a:rPr lang="en-US" dirty="0" smtClean="0"/>
              <a:t> Specimen radiography may also help document adequacy of excision margins grossly, whether the lesion presented as </a:t>
            </a:r>
            <a:r>
              <a:rPr lang="en-US" dirty="0" err="1" smtClean="0"/>
              <a:t>microcalcifications</a:t>
            </a:r>
            <a:r>
              <a:rPr lang="en-US" dirty="0" smtClean="0"/>
              <a:t> or as a mass (2-6).2</a:t>
            </a:r>
          </a:p>
          <a:p>
            <a:r>
              <a:rPr lang="en-US" dirty="0" smtClean="0"/>
              <a:t>Specimen radiographs should always be presented to the pathologist for radiographic </a:t>
            </a:r>
            <a:r>
              <a:rPr lang="en-US" dirty="0" err="1" smtClean="0"/>
              <a:t>andpathologic</a:t>
            </a:r>
            <a:r>
              <a:rPr lang="en-US" dirty="0" smtClean="0"/>
              <a:t> correlation (2).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08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49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Breast specimen orientation is crucial to determine the location of surgical margin pathologic status. Margin status strongly correlates with the local recurrence rate and the subsequent need for </a:t>
            </a:r>
            <a:r>
              <a:rPr lang="en-CA" dirty="0" err="1" smtClean="0"/>
              <a:t>reexcision</a:t>
            </a:r>
            <a:r>
              <a:rPr lang="en-CA" dirty="0" smtClean="0"/>
              <a:t>.</a:t>
            </a:r>
          </a:p>
          <a:p>
            <a:r>
              <a:rPr lang="en-CA" dirty="0" smtClean="0"/>
              <a:t>Multiple breast specimen orientation techniques may be used (these include stitches, clips and ink).</a:t>
            </a:r>
          </a:p>
          <a:p>
            <a:r>
              <a:rPr lang="en-CA" dirty="0" smtClean="0"/>
              <a:t> For those patients with known or suspected breast carcinoma undergoing preserving surgery, proper breast specimen orientation allows for targeted re-excision. A non-oriented specimen may lead to increased volume loss, worse </a:t>
            </a:r>
            <a:r>
              <a:rPr lang="en-CA" dirty="0" err="1" smtClean="0"/>
              <a:t>cosmesis</a:t>
            </a:r>
            <a:r>
              <a:rPr lang="en-CA" dirty="0" smtClean="0"/>
              <a:t> and lower likelihood of successful breast</a:t>
            </a:r>
          </a:p>
          <a:p>
            <a:r>
              <a:rPr lang="en-CA" dirty="0" smtClean="0"/>
              <a:t>preservation. Specimen orientation is also necessary In patients undergoing excisional biopsy after a minimally invasive breast biopsy demonstrated a “high risk” lesion of the breast because breast cancer </a:t>
            </a:r>
          </a:p>
          <a:p>
            <a:r>
              <a:rPr lang="en-CA" dirty="0" smtClean="0"/>
              <a:t>may be identified. High risk lesions include but are not limited to any lesion with </a:t>
            </a:r>
            <a:r>
              <a:rPr lang="en-CA" dirty="0" err="1" smtClean="0"/>
              <a:t>atypia</a:t>
            </a:r>
            <a:r>
              <a:rPr lang="en-CA" dirty="0" smtClean="0"/>
              <a:t> or lobular carcinoma in situ.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7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</a:t>
            </a:r>
            <a:r>
              <a:rPr lang="en-CA" dirty="0" err="1" smtClean="0"/>
              <a:t>fha</a:t>
            </a:r>
            <a:r>
              <a:rPr lang="en-CA" dirty="0" smtClean="0"/>
              <a:t> 3 of 9 sites</a:t>
            </a:r>
            <a:r>
              <a:rPr lang="en-CA" baseline="0" dirty="0" smtClean="0"/>
              <a:t> had 100%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70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9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Providing</a:t>
            </a:r>
            <a:r>
              <a:rPr lang="en-CA" baseline="0" dirty="0" smtClean="0"/>
              <a:t> quality health care is what we are all striving to provide, whether doctors, nurses, allied health care </a:t>
            </a:r>
            <a:r>
              <a:rPr lang="en-CA" baseline="0" dirty="0" err="1" smtClean="0"/>
              <a:t>practioners</a:t>
            </a:r>
            <a:r>
              <a:rPr lang="en-CA" baseline="0" dirty="0" smtClean="0"/>
              <a:t>, we want the best for our patients. </a:t>
            </a:r>
          </a:p>
          <a:p>
            <a:endParaRPr lang="en-CA" dirty="0" smtClean="0"/>
          </a:p>
          <a:p>
            <a:r>
              <a:rPr lang="en-CA" dirty="0" smtClean="0"/>
              <a:t>How do we measure</a:t>
            </a:r>
            <a:r>
              <a:rPr lang="en-CA" baseline="0" dirty="0" smtClean="0"/>
              <a:t> quality of care?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6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Through </a:t>
            </a:r>
            <a:r>
              <a:rPr lang="en-CA" dirty="0" err="1" smtClean="0"/>
              <a:t>Qis</a:t>
            </a:r>
            <a:r>
              <a:rPr lang="en-CA" baseline="0" dirty="0" smtClean="0"/>
              <a:t>  </a:t>
            </a:r>
            <a:r>
              <a:rPr lang="en-CA" dirty="0" smtClean="0"/>
              <a:t>Which are based on standards</a:t>
            </a:r>
            <a:r>
              <a:rPr lang="en-CA" baseline="0" dirty="0" smtClean="0"/>
              <a:t> of care, they are evidence based</a:t>
            </a:r>
            <a:endParaRPr lang="en-CA" dirty="0" smtClean="0"/>
          </a:p>
          <a:p>
            <a:r>
              <a:rPr lang="en-CA" dirty="0" smtClean="0"/>
              <a:t>The indicators provide</a:t>
            </a:r>
            <a:r>
              <a:rPr lang="en-CA" baseline="0" dirty="0" smtClean="0"/>
              <a:t> a quantitative basis for clinician, organizations to achieve improvement in care and the process by which care is provided</a:t>
            </a:r>
          </a:p>
          <a:p>
            <a:endParaRPr lang="en-CA" dirty="0" smtClean="0"/>
          </a:p>
          <a:p>
            <a:r>
              <a:rPr lang="en-CA" dirty="0" smtClean="0"/>
              <a:t>Performance – </a:t>
            </a:r>
            <a:r>
              <a:rPr lang="en-CA" dirty="0" err="1" smtClean="0"/>
              <a:t>slnbx</a:t>
            </a:r>
            <a:r>
              <a:rPr lang="en-CA" baseline="0" dirty="0" smtClean="0"/>
              <a:t> in early stage breast cancer</a:t>
            </a:r>
          </a:p>
          <a:p>
            <a:r>
              <a:rPr lang="en-CA" baseline="0" dirty="0" smtClean="0"/>
              <a:t>Outcome – disease free survival, local recurrence</a:t>
            </a:r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0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Data</a:t>
            </a:r>
            <a:r>
              <a:rPr lang="en-CA" baseline="0" dirty="0" smtClean="0"/>
              <a:t> I will show you looks at some of the surgical indicators.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2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7 on diagnosis</a:t>
            </a:r>
          </a:p>
          <a:p>
            <a:pPr lvl="1"/>
            <a:r>
              <a:rPr lang="en-US" dirty="0" smtClean="0"/>
              <a:t>4 on surgery/loco-regional treatment</a:t>
            </a:r>
          </a:p>
          <a:p>
            <a:pPr lvl="1"/>
            <a:r>
              <a:rPr lang="en-US" dirty="0" smtClean="0"/>
              <a:t>9 systemic treatment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7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2009,</a:t>
            </a:r>
            <a:r>
              <a:rPr lang="en-CA" baseline="0" dirty="0" smtClean="0"/>
              <a:t> the BTG selected aspects affecting breast surgical outcomes to review to understand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3548 referred, 3115 88% invasive, 12% 433 </a:t>
            </a:r>
            <a:r>
              <a:rPr lang="en-US" dirty="0" err="1" smtClean="0"/>
              <a:t>dcis</a:t>
            </a:r>
            <a:r>
              <a:rPr lang="en-US" dirty="0" smtClean="0"/>
              <a:t>, 3196 90% had early</a:t>
            </a:r>
            <a:r>
              <a:rPr lang="en-US" baseline="0" dirty="0" smtClean="0"/>
              <a:t> stage &lt;=3A</a:t>
            </a:r>
          </a:p>
          <a:p>
            <a:r>
              <a:rPr lang="en-US" baseline="0" dirty="0" smtClean="0"/>
              <a:t>Age range 16-103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was not able to obtain good margin data, number of re-excisions</a:t>
            </a:r>
            <a:r>
              <a:rPr lang="en-US" baseline="0" dirty="0" smtClean="0"/>
              <a:t> nor reliable data on reconstruction.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30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Preoperative definitive diagnosis with</a:t>
            </a:r>
            <a:r>
              <a:rPr lang="en-CA" baseline="0" dirty="0" smtClean="0"/>
              <a:t> a tissue biopsy - </a:t>
            </a:r>
            <a:r>
              <a:rPr lang="en-CA" dirty="0" smtClean="0"/>
              <a:t>To reduce the number of unnecessary operations, to plan complete</a:t>
            </a:r>
            <a:r>
              <a:rPr lang="en-CA" baseline="0" dirty="0" smtClean="0"/>
              <a:t> assessment and treatment as </a:t>
            </a:r>
            <a:r>
              <a:rPr lang="en-CA" baseline="0" dirty="0" err="1" smtClean="0"/>
              <a:t>wel</a:t>
            </a:r>
            <a:r>
              <a:rPr lang="en-CA" baseline="0" dirty="0" smtClean="0"/>
              <a:t> as </a:t>
            </a:r>
            <a:r>
              <a:rPr lang="en-CA" baseline="0" dirty="0" err="1" smtClean="0"/>
              <a:t>pt</a:t>
            </a:r>
            <a:r>
              <a:rPr lang="en-CA" baseline="0" dirty="0" smtClean="0"/>
              <a:t> counselling</a:t>
            </a:r>
            <a:r>
              <a:rPr lang="en-CA" dirty="0" smtClean="0"/>
              <a:t> 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99D-F47D-483D-9B27-D5AD38790E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0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F41F-9A18-4C3D-A19E-C2957BE7D082}" type="datetimeFigureOut">
              <a:rPr lang="en-US" smtClean="0"/>
              <a:t>2014-10-18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F10D-47AC-4D11-A4EE-9049F320F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F41F-9A18-4C3D-A19E-C2957BE7D082}" type="datetimeFigureOut">
              <a:rPr lang="en-US" smtClean="0"/>
              <a:t>2014-10-18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F10D-47AC-4D11-A4EE-9049F320F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F41F-9A18-4C3D-A19E-C2957BE7D082}" type="datetimeFigureOut">
              <a:rPr lang="en-US" smtClean="0"/>
              <a:t>2014-10-18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F10D-47AC-4D11-A4EE-9049F320F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F41F-9A18-4C3D-A19E-C2957BE7D082}" type="datetimeFigureOut">
              <a:rPr lang="en-US" smtClean="0"/>
              <a:t>2014-10-18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F10D-47AC-4D11-A4EE-9049F320F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F41F-9A18-4C3D-A19E-C2957BE7D082}" type="datetimeFigureOut">
              <a:rPr lang="en-US" smtClean="0"/>
              <a:t>2014-10-18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F10D-47AC-4D11-A4EE-9049F320F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F41F-9A18-4C3D-A19E-C2957BE7D082}" type="datetimeFigureOut">
              <a:rPr lang="en-US" smtClean="0"/>
              <a:t>2014-10-18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F10D-47AC-4D11-A4EE-9049F320F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F41F-9A18-4C3D-A19E-C2957BE7D082}" type="datetimeFigureOut">
              <a:rPr lang="en-US" smtClean="0"/>
              <a:t>2014-10-18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F10D-47AC-4D11-A4EE-9049F320F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F41F-9A18-4C3D-A19E-C2957BE7D082}" type="datetimeFigureOut">
              <a:rPr lang="en-US" smtClean="0"/>
              <a:t>2014-10-18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F10D-47AC-4D11-A4EE-9049F320F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F41F-9A18-4C3D-A19E-C2957BE7D082}" type="datetimeFigureOut">
              <a:rPr lang="en-US" smtClean="0"/>
              <a:t>2014-10-18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F10D-47AC-4D11-A4EE-9049F320F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F41F-9A18-4C3D-A19E-C2957BE7D082}" type="datetimeFigureOut">
              <a:rPr lang="en-US" smtClean="0"/>
              <a:t>2014-10-18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F10D-47AC-4D11-A4EE-9049F320F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F41F-9A18-4C3D-A19E-C2957BE7D082}" type="datetimeFigureOut">
              <a:rPr lang="en-US" smtClean="0"/>
              <a:t>2014-10-18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F10D-47AC-4D11-A4EE-9049F320F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F41F-9A18-4C3D-A19E-C2957BE7D082}" type="datetimeFigureOut">
              <a:rPr lang="en-US" smtClean="0"/>
              <a:t>2014-10-18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2F10D-47AC-4D11-A4EE-9049F320F1E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we doing?</a:t>
            </a:r>
            <a:br>
              <a:rPr lang="en-US" dirty="0" smtClean="0"/>
            </a:br>
            <a:r>
              <a:rPr lang="en-US" dirty="0" smtClean="0"/>
              <a:t>Quality in Breast Cancer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 Michelle </a:t>
            </a:r>
            <a:r>
              <a:rPr lang="en-US" dirty="0" err="1" smtClean="0"/>
              <a:t>Goecke</a:t>
            </a:r>
            <a:endParaRPr lang="en-US" dirty="0" smtClean="0"/>
          </a:p>
          <a:p>
            <a:r>
              <a:rPr lang="en-US" dirty="0" smtClean="0"/>
              <a:t>Surgical Oncology Network Update</a:t>
            </a:r>
          </a:p>
          <a:p>
            <a:r>
              <a:rPr lang="en-US" dirty="0" smtClean="0"/>
              <a:t>October 18,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Breast Cancer Care in British Columbia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SON Breast Tumour Group Quality Measures</a:t>
            </a:r>
          </a:p>
          <a:p>
            <a:pPr lvl="1"/>
            <a:r>
              <a:rPr lang="en-CA" dirty="0" smtClean="0"/>
              <a:t>BCCA Breast Cancer Registry </a:t>
            </a:r>
          </a:p>
          <a:p>
            <a:pPr lvl="1"/>
            <a:r>
              <a:rPr lang="en-CA" dirty="0" smtClean="0"/>
              <a:t>Breast Cancer Outcomes Unit (BCOU)</a:t>
            </a:r>
          </a:p>
          <a:p>
            <a:r>
              <a:rPr lang="en-CA" dirty="0" smtClean="0"/>
              <a:t>Fraser Health Clinical Audit </a:t>
            </a:r>
          </a:p>
          <a:p>
            <a:r>
              <a:rPr lang="en-CA" dirty="0" smtClean="0"/>
              <a:t>Mt. St. Joseph’s Rapid Access Breast Clinic Audit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885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Cancer in BC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4129 new diagnoses</a:t>
            </a:r>
          </a:p>
          <a:p>
            <a:r>
              <a:rPr lang="en-US" sz="2800" dirty="0" smtClean="0"/>
              <a:t>Mean age 61</a:t>
            </a:r>
          </a:p>
          <a:p>
            <a:r>
              <a:rPr lang="en-US" sz="2800" dirty="0" smtClean="0"/>
              <a:t>86% referred to the cancer agency</a:t>
            </a:r>
          </a:p>
          <a:p>
            <a:pPr lvl="1"/>
            <a:r>
              <a:rPr lang="en-US" sz="2000" dirty="0" smtClean="0"/>
              <a:t>88% Invasive carcinoma</a:t>
            </a:r>
          </a:p>
          <a:p>
            <a:pPr lvl="1"/>
            <a:r>
              <a:rPr lang="en-US" sz="2000" dirty="0" smtClean="0"/>
              <a:t>90% Early Stage</a:t>
            </a:r>
          </a:p>
        </p:txBody>
      </p:sp>
    </p:spTree>
    <p:extLst>
      <p:ext uri="{BB962C8B-B14F-4D97-AF65-F5344CB8AC3E}">
        <p14:creationId xmlns:p14="http://schemas.microsoft.com/office/powerpoint/2010/main" val="74047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Cancer in BC in 2011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2895600"/>
            <a:ext cx="3276600" cy="2819400"/>
            <a:chOff x="1143000" y="3810000"/>
            <a:chExt cx="3276600" cy="2819400"/>
          </a:xfrm>
        </p:grpSpPr>
        <p:graphicFrame>
          <p:nvGraphicFramePr>
            <p:cNvPr id="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5130559"/>
                </p:ext>
              </p:extLst>
            </p:nvPr>
          </p:nvGraphicFramePr>
          <p:xfrm>
            <a:off x="1143000" y="3810000"/>
            <a:ext cx="3276600" cy="281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286000" y="5486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67%</a:t>
              </a:r>
              <a:endParaRPr lang="en-C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50292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29%</a:t>
              </a:r>
              <a:endParaRPr lang="en-CA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5400" y="2895600"/>
            <a:ext cx="3581400" cy="2925763"/>
            <a:chOff x="5181600" y="3657600"/>
            <a:chExt cx="3581400" cy="2925763"/>
          </a:xfrm>
        </p:grpSpPr>
        <p:graphicFrame>
          <p:nvGraphicFramePr>
            <p:cNvPr id="9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767938"/>
                </p:ext>
              </p:extLst>
            </p:nvPr>
          </p:nvGraphicFramePr>
          <p:xfrm>
            <a:off x="5181600" y="3657600"/>
            <a:ext cx="3581400" cy="29257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65532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48%</a:t>
              </a:r>
              <a:endParaRPr lang="en-CA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5181600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44%</a:t>
              </a:r>
              <a:endParaRPr lang="en-CA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90800" y="1828800"/>
            <a:ext cx="3912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Surgical Management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1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QI: Preoperative Definitive Diagnosis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Patients with breast cancer should have a non-operative histological diagnosis</a:t>
            </a:r>
          </a:p>
          <a:p>
            <a:r>
              <a:rPr lang="en-CA" dirty="0" smtClean="0"/>
              <a:t>Rationale</a:t>
            </a:r>
          </a:p>
          <a:p>
            <a:pPr lvl="1"/>
            <a:r>
              <a:rPr lang="en-CA" dirty="0" smtClean="0"/>
              <a:t>Reduces number of unnecessary operations</a:t>
            </a:r>
          </a:p>
          <a:p>
            <a:pPr lvl="1"/>
            <a:r>
              <a:rPr lang="en-CA" dirty="0" smtClean="0"/>
              <a:t>Plan treatment</a:t>
            </a:r>
          </a:p>
          <a:p>
            <a:pPr lvl="1"/>
            <a:r>
              <a:rPr lang="en-CA" dirty="0" smtClean="0"/>
              <a:t>Patient counselling</a:t>
            </a:r>
          </a:p>
          <a:p>
            <a:r>
              <a:rPr lang="en-CA" dirty="0" smtClean="0"/>
              <a:t>Target 90%</a:t>
            </a:r>
          </a:p>
        </p:txBody>
      </p:sp>
    </p:spTree>
    <p:extLst>
      <p:ext uri="{BB962C8B-B14F-4D97-AF65-F5344CB8AC3E}">
        <p14:creationId xmlns:p14="http://schemas.microsoft.com/office/powerpoint/2010/main" val="83116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QI: Preoperative Definitive Diagnosis</a:t>
            </a:r>
            <a:endParaRPr lang="en-CA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7" r="-18137"/>
          <a:stretch>
            <a:fillRect/>
          </a:stretch>
        </p:blipFill>
        <p:spPr>
          <a:xfrm>
            <a:off x="5486400" y="1905000"/>
            <a:ext cx="4038600" cy="4525963"/>
          </a:xfrm>
        </p:spPr>
      </p:pic>
      <p:sp>
        <p:nvSpPr>
          <p:cNvPr id="5" name="Rectangle 4"/>
          <p:cNvSpPr/>
          <p:nvPr/>
        </p:nvSpPr>
        <p:spPr>
          <a:xfrm>
            <a:off x="6096000" y="2971800"/>
            <a:ext cx="28194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6200" y="25908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The utilization and impact of core needle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biopsy </a:t>
            </a:r>
            <a:r>
              <a:rPr lang="en-US" sz="2400" dirty="0">
                <a:solidFill>
                  <a:srgbClr val="FFFF00"/>
                </a:solidFill>
              </a:rPr>
              <a:t>diagnosis </a:t>
            </a:r>
            <a:r>
              <a:rPr lang="en-US" sz="2400" dirty="0" smtClean="0">
                <a:solidFill>
                  <a:srgbClr val="FFFF00"/>
                </a:solidFill>
              </a:rPr>
              <a:t>on </a:t>
            </a:r>
            <a:r>
              <a:rPr lang="en-US" sz="2400" dirty="0">
                <a:solidFill>
                  <a:srgbClr val="FFFF00"/>
                </a:solidFill>
              </a:rPr>
              <a:t>breast cancer outcomes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in </a:t>
            </a:r>
            <a:r>
              <a:rPr lang="en-US" sz="2400" dirty="0">
                <a:solidFill>
                  <a:srgbClr val="FFFF00"/>
                </a:solidFill>
              </a:rPr>
              <a:t>British </a:t>
            </a:r>
            <a:r>
              <a:rPr lang="en-US" sz="2400" dirty="0" smtClean="0">
                <a:solidFill>
                  <a:srgbClr val="FFFF00"/>
                </a:solidFill>
              </a:rPr>
              <a:t>Columbia</a:t>
            </a:r>
          </a:p>
          <a:p>
            <a:endParaRPr lang="en-US" dirty="0"/>
          </a:p>
          <a:p>
            <a:r>
              <a:rPr lang="en-US" sz="1200" dirty="0" smtClean="0"/>
              <a:t>BCMJ</a:t>
            </a:r>
            <a:r>
              <a:rPr lang="en-US" sz="1200" dirty="0"/>
              <a:t>, Vol. 56, No. 4, May 2014, page(s) 183-</a:t>
            </a:r>
            <a:r>
              <a:rPr lang="en-US" sz="1200" dirty="0" smtClean="0"/>
              <a:t>190</a:t>
            </a:r>
            <a:endParaRPr lang="en-US" sz="1200" dirty="0"/>
          </a:p>
          <a:p>
            <a:r>
              <a:rPr lang="en-US" sz="1200" dirty="0"/>
              <a:t>Kristy Cho, Scott </a:t>
            </a:r>
            <a:r>
              <a:rPr lang="en-US" sz="1200" dirty="0" err="1"/>
              <a:t>Tyldesley</a:t>
            </a:r>
            <a:r>
              <a:rPr lang="en-US" sz="1200" dirty="0"/>
              <a:t>, MD, FRCPC, Caroline </a:t>
            </a:r>
            <a:r>
              <a:rPr lang="en-US" sz="1200" dirty="0" err="1"/>
              <a:t>Speers</a:t>
            </a:r>
            <a:r>
              <a:rPr lang="en-US" sz="1200" dirty="0"/>
              <a:t>, BA, Barbara Poole Lane, MPA, </a:t>
            </a:r>
            <a:endParaRPr lang="en-US" sz="1200" dirty="0" smtClean="0"/>
          </a:p>
          <a:p>
            <a:r>
              <a:rPr lang="en-US" sz="1200" dirty="0" smtClean="0"/>
              <a:t>Karen </a:t>
            </a:r>
            <a:r>
              <a:rPr lang="en-US" sz="1200" dirty="0"/>
              <a:t>A. </a:t>
            </a:r>
            <a:r>
              <a:rPr lang="en-US" sz="1200" dirty="0" err="1"/>
              <a:t>Gelmon</a:t>
            </a:r>
            <a:r>
              <a:rPr lang="en-US" sz="1200" dirty="0"/>
              <a:t>, MD, FRCPC, Christine Wilson, MD, </a:t>
            </a:r>
            <a:r>
              <a:rPr lang="en-US" sz="1200" dirty="0" smtClean="0"/>
              <a:t>FRCPC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FFFF00"/>
                </a:solidFill>
              </a:rPr>
              <a:t>Study results indicate that open surgical procedures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are </a:t>
            </a:r>
            <a:r>
              <a:rPr lang="en-US" dirty="0">
                <a:solidFill>
                  <a:srgbClr val="FFFF00"/>
                </a:solidFill>
              </a:rPr>
              <a:t>being overused for the diagnosis of breast cancer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BC’s more sparsely populated regions.</a:t>
            </a:r>
          </a:p>
        </p:txBody>
      </p:sp>
    </p:spTree>
    <p:extLst>
      <p:ext uri="{BB962C8B-B14F-4D97-AF65-F5344CB8AC3E}">
        <p14:creationId xmlns:p14="http://schemas.microsoft.com/office/powerpoint/2010/main" val="305696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QI: Preoperative Definitive Diagnosis</a:t>
            </a:r>
            <a:endParaRPr lang="en-C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0602551"/>
              </p:ext>
            </p:extLst>
          </p:nvPr>
        </p:nvGraphicFramePr>
        <p:xfrm>
          <a:off x="2362200" y="3657600"/>
          <a:ext cx="403860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10820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Preoperative core biopsy</a:t>
                      </a:r>
                      <a:r>
                        <a:rPr lang="en-CA" sz="2000" baseline="0" dirty="0" smtClean="0"/>
                        <a:t> diagnosis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 (534) 96%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Surgical biopsy</a:t>
                      </a:r>
                      <a:r>
                        <a:rPr lang="en-CA" baseline="0" dirty="0" smtClean="0"/>
                        <a:t> diagnosis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(23) 4%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00200" y="2590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FFFF00"/>
                </a:solidFill>
              </a:rPr>
              <a:t>MSJ Rapid Access Breast Clinic </a:t>
            </a:r>
            <a:r>
              <a:rPr lang="en-CA" sz="2400" dirty="0" smtClean="0">
                <a:solidFill>
                  <a:srgbClr val="FFFF00"/>
                </a:solidFill>
              </a:rPr>
              <a:t>2012</a:t>
            </a:r>
            <a:endParaRPr lang="en-CA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9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QI: Preoperative Definitive Diagnosis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238999" cy="436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1905000"/>
            <a:ext cx="3117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FF00"/>
                </a:solidFill>
              </a:rPr>
              <a:t>FHA Clinical Audit 2012</a:t>
            </a:r>
            <a:endParaRPr lang="en-CA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1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QI: Radiologic Confirmation of Fine Wire Specimen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Rationale</a:t>
            </a:r>
          </a:p>
          <a:p>
            <a:pPr lvl="1"/>
            <a:r>
              <a:rPr lang="en-US" dirty="0" smtClean="0"/>
              <a:t>Most DCIS and 60% Stage 1 cancers are imaged detected requiring image localization</a:t>
            </a:r>
          </a:p>
          <a:p>
            <a:pPr lvl="1"/>
            <a:r>
              <a:rPr lang="en-US" dirty="0" smtClean="0"/>
              <a:t>Need to document successful target excision</a:t>
            </a:r>
          </a:p>
          <a:p>
            <a:r>
              <a:rPr lang="en-US" dirty="0" smtClean="0"/>
              <a:t>Used for pathologic and radiologic correlation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QI: Radiologic Confirmation of Fine Wire Specimen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507727"/>
              </p:ext>
            </p:extLst>
          </p:nvPr>
        </p:nvGraphicFramePr>
        <p:xfrm>
          <a:off x="457200" y="25146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FWL Procedure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 (%)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Image done, lesion</a:t>
                      </a:r>
                      <a:r>
                        <a:rPr lang="en-CA" baseline="0" dirty="0" smtClean="0"/>
                        <a:t> seen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1075 (80)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Image done,</a:t>
                      </a:r>
                      <a:r>
                        <a:rPr lang="en-CA" baseline="0" dirty="0" smtClean="0"/>
                        <a:t>  lesion  not seen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21 (2)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</a:t>
                      </a:r>
                      <a:r>
                        <a:rPr lang="en-CA" baseline="0" dirty="0" smtClean="0"/>
                        <a:t> image done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46 (4)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Unknown</a:t>
                      </a:r>
                      <a:r>
                        <a:rPr lang="en-CA" baseline="0" dirty="0" smtClean="0"/>
                        <a:t> if image done/lesion seen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189 (14)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39000" y="6324600"/>
            <a:ext cx="174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BCOU Data 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334000"/>
            <a:ext cx="1854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Target: 100%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76200" y="2743200"/>
            <a:ext cx="6629400" cy="1066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" y="3505200"/>
            <a:ext cx="5257800" cy="609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3962400"/>
            <a:ext cx="5257800" cy="609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QI: Orientation of Surgical Specimen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determine the location of the margin pathologic status</a:t>
            </a:r>
          </a:p>
          <a:p>
            <a:r>
              <a:rPr lang="en-US" dirty="0" smtClean="0"/>
              <a:t>Margin status strongly correlates with local recurrence rate </a:t>
            </a:r>
          </a:p>
          <a:p>
            <a:r>
              <a:rPr lang="en-US" dirty="0" smtClean="0"/>
              <a:t>Allows for targeted re-excision </a:t>
            </a:r>
          </a:p>
          <a:p>
            <a:r>
              <a:rPr lang="en-US" dirty="0" smtClean="0"/>
              <a:t>Target: 100%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000310"/>
            <a:ext cx="2819400" cy="184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9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dirty="0" smtClean="0"/>
              <a:t>Disclosure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Relationships with commercial interests: None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QI: Orientation of Surgical Specimen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1183430"/>
              </p:ext>
            </p:extLst>
          </p:nvPr>
        </p:nvGraphicFramePr>
        <p:xfrm>
          <a:off x="2286000" y="2590800"/>
          <a:ext cx="4648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</a:tblGrid>
              <a:tr h="670560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Oriented Specimen</a:t>
                      </a:r>
                      <a:endParaRPr lang="en-CA" sz="24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BCOU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85%</a:t>
                      </a:r>
                      <a:endParaRPr lang="en-CA" sz="24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FHA 2012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92%</a:t>
                      </a:r>
                    </a:p>
                    <a:p>
                      <a:r>
                        <a:rPr lang="en-CA" sz="2400" dirty="0" smtClean="0"/>
                        <a:t>(3 of 9 sites 100%)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29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QI: Surgical Approach to the Axilla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Patients with invasive breast cancer and clinically node negative should have a sentinel lymph node biopsy</a:t>
            </a:r>
          </a:p>
          <a:p>
            <a:r>
              <a:rPr lang="en-CA" dirty="0" smtClean="0"/>
              <a:t>Rationale </a:t>
            </a:r>
          </a:p>
          <a:p>
            <a:pPr lvl="1"/>
            <a:r>
              <a:rPr lang="en-CA" dirty="0" smtClean="0"/>
              <a:t>LN status is important for prognosis and treatment planning</a:t>
            </a:r>
          </a:p>
          <a:p>
            <a:pPr lvl="1"/>
            <a:r>
              <a:rPr lang="en-CA" dirty="0" err="1" smtClean="0"/>
              <a:t>SLNBx</a:t>
            </a:r>
            <a:r>
              <a:rPr lang="en-CA" dirty="0" smtClean="0"/>
              <a:t> is the accepted means of staging in clinically node negative patients</a:t>
            </a:r>
          </a:p>
          <a:p>
            <a:r>
              <a:rPr lang="en-CA" dirty="0" smtClean="0"/>
              <a:t>Target: 95%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699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QI: Surgical Approach to the Axilla 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776209"/>
              </p:ext>
            </p:extLst>
          </p:nvPr>
        </p:nvGraphicFramePr>
        <p:xfrm>
          <a:off x="304800" y="2438400"/>
          <a:ext cx="8686800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571500">
                <a:tc>
                  <a:txBody>
                    <a:bodyPr/>
                    <a:lstStyle/>
                    <a:p>
                      <a:endParaRPr lang="en-CA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SLNBX in Early</a:t>
                      </a:r>
                      <a:r>
                        <a:rPr lang="en-CA" sz="2400" baseline="0" dirty="0" smtClean="0"/>
                        <a:t> Stage Breast Cancer</a:t>
                      </a:r>
                      <a:endParaRPr lang="en-CA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BCCA/BCOU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80%</a:t>
                      </a:r>
                      <a:endParaRPr lang="en-CA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FHA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81%</a:t>
                      </a:r>
                      <a:endParaRPr lang="en-CA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MSJ 2012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95%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00" y="5715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Target: 90-95%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7622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QIs exist for all aspects of breast cancer care</a:t>
            </a:r>
          </a:p>
          <a:p>
            <a:r>
              <a:rPr lang="en-CA" dirty="0"/>
              <a:t>Data on QIs is difficult to collect and </a:t>
            </a:r>
            <a:r>
              <a:rPr lang="en-CA" dirty="0" smtClean="0"/>
              <a:t>extract</a:t>
            </a:r>
          </a:p>
          <a:p>
            <a:r>
              <a:rPr lang="en-CA" dirty="0" smtClean="0"/>
              <a:t>There is room for improvement in British Columbia</a:t>
            </a:r>
          </a:p>
          <a:p>
            <a:r>
              <a:rPr lang="en-CA" dirty="0" smtClean="0"/>
              <a:t>Synoptic reporting can improve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56997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30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5326"/>
            <a:ext cx="7162800" cy="58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67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 the degree to which health services for individuals and populations increase the likelihood of desired health outcomes and are consistent with current professional knowledge”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6248400"/>
            <a:ext cx="272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Institute of Medicine, 1990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Quality Indicators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Based on standards of care </a:t>
            </a:r>
          </a:p>
          <a:p>
            <a:r>
              <a:rPr lang="en-CA" dirty="0" smtClean="0"/>
              <a:t>Relevant, measurable and within the control of those delivering the care </a:t>
            </a:r>
          </a:p>
          <a:p>
            <a:r>
              <a:rPr lang="en-CA" dirty="0" smtClean="0"/>
              <a:t>Different types</a:t>
            </a:r>
          </a:p>
          <a:p>
            <a:pPr lvl="1"/>
            <a:r>
              <a:rPr lang="en-CA" dirty="0"/>
              <a:t>Performance/processes of care</a:t>
            </a:r>
          </a:p>
          <a:p>
            <a:pPr lvl="1"/>
            <a:r>
              <a:rPr lang="en-CA" dirty="0"/>
              <a:t>Outcome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13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Indicators in Breast Cancer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Diagnosis</a:t>
            </a:r>
          </a:p>
          <a:p>
            <a:r>
              <a:rPr lang="en-US" dirty="0" smtClean="0"/>
              <a:t>Surgery </a:t>
            </a:r>
          </a:p>
          <a:p>
            <a:r>
              <a:rPr lang="en-US" dirty="0" smtClean="0"/>
              <a:t>Local regional treatment</a:t>
            </a:r>
          </a:p>
          <a:p>
            <a:r>
              <a:rPr lang="en-US" dirty="0" smtClean="0"/>
              <a:t>Systemic treatment</a:t>
            </a:r>
          </a:p>
          <a:p>
            <a:r>
              <a:rPr lang="en-US" dirty="0" smtClean="0"/>
              <a:t>Staging</a:t>
            </a:r>
          </a:p>
          <a:p>
            <a:r>
              <a:rPr lang="en-US" dirty="0" err="1" smtClean="0"/>
              <a:t>Counselling</a:t>
            </a:r>
            <a:r>
              <a:rPr lang="en-US" dirty="0" smtClean="0"/>
              <a:t>, Follow-up and Rehabilitation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Indicators in Breast Cancer Care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8959850" cy="146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3000"/>
            <a:ext cx="8917115" cy="14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0"/>
            <a:ext cx="2349500" cy="105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2895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Indicator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274320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Level of</a:t>
            </a:r>
          </a:p>
          <a:p>
            <a:r>
              <a:rPr lang="en-US" sz="1200" dirty="0" smtClean="0"/>
              <a:t>Evidence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2743200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Mandatory/</a:t>
            </a:r>
          </a:p>
          <a:p>
            <a:r>
              <a:rPr lang="en-US" sz="1200" dirty="0" smtClean="0"/>
              <a:t>Recommended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0" y="2743200"/>
            <a:ext cx="79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Minimum</a:t>
            </a:r>
          </a:p>
          <a:p>
            <a:r>
              <a:rPr lang="en-US" sz="1200" dirty="0" smtClean="0"/>
              <a:t>Standard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458200" y="2895600"/>
            <a:ext cx="587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 Indicators in Breast Cancer Care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1" y="1447800"/>
            <a:ext cx="9163011" cy="5029200"/>
          </a:xfrm>
        </p:spPr>
      </p:pic>
    </p:spTree>
    <p:extLst>
      <p:ext uri="{BB962C8B-B14F-4D97-AF65-F5344CB8AC3E}">
        <p14:creationId xmlns:p14="http://schemas.microsoft.com/office/powerpoint/2010/main" val="280903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Breast Cancer Care in British Columbia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0"/>
            <a:ext cx="5829300" cy="54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SON Breast Tumour Group Quality Measures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25963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Core biopsy diagnosis</a:t>
            </a:r>
          </a:p>
          <a:p>
            <a:r>
              <a:rPr lang="en-CA" dirty="0" smtClean="0"/>
              <a:t>Orientation of surgical specimen</a:t>
            </a:r>
          </a:p>
          <a:p>
            <a:r>
              <a:rPr lang="en-CA" dirty="0" smtClean="0"/>
              <a:t>Radiologic confirmation of fine wire specimens</a:t>
            </a:r>
          </a:p>
          <a:p>
            <a:r>
              <a:rPr lang="en-CA" dirty="0" smtClean="0"/>
              <a:t>Sentinel lymph node biopsy in early stage breast cancer</a:t>
            </a:r>
          </a:p>
          <a:p>
            <a:r>
              <a:rPr lang="en-CA" dirty="0" smtClean="0"/>
              <a:t>Margin details noted in operative report</a:t>
            </a:r>
          </a:p>
          <a:p>
            <a:r>
              <a:rPr lang="en-CA" dirty="0" smtClean="0"/>
              <a:t>Clips in cavity after breast-conserving surgery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746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ustom Document" ma:contentTypeID="0x010100984A2337B286C341A791B54B16C02112006856E5BB1BDFBE45AC7BFE7087A49372" ma:contentTypeVersion="7" ma:contentTypeDescription="Create a new document." ma:contentTypeScope="" ma:versionID="d42750e30851008b9e04739f27ec79c5">
  <xsd:schema xmlns:xsd="http://www.w3.org/2001/XMLSchema" xmlns:xs="http://www.w3.org/2001/XMLSchema" xmlns:p="http://schemas.microsoft.com/office/2006/metadata/properties" xmlns:ns2="f3283638-ecb5-48cd-817d-0c18a07ccd89" xmlns:ns3="4de64c37-ebdf-406a-9f1b-af099cf715f4" targetNamespace="http://schemas.microsoft.com/office/2006/metadata/properties" ma:root="true" ma:fieldsID="f8f1002bee5d86ec9c6d67b51e13cbe6" ns2:_="" ns3:_="">
    <xsd:import namespace="f3283638-ecb5-48cd-817d-0c18a07ccd89"/>
    <xsd:import namespace="4de64c37-ebdf-406a-9f1b-af099cf715f4"/>
    <xsd:element name="properties">
      <xsd:complexType>
        <xsd:sequence>
          <xsd:element name="documentManagement">
            <xsd:complexType>
              <xsd:all>
                <xsd:element ref="ns2:d54dd449c2c54af89444c3906a20b699" minOccurs="0"/>
                <xsd:element ref="ns2:TaxCatchAll" minOccurs="0"/>
                <xsd:element ref="ns2:TaxCatchAllLabel" minOccurs="0"/>
                <xsd:element ref="ns2:k05366dfea714127ab8826af69afb524" minOccurs="0"/>
                <xsd:element ref="ns3:DocumentDescription" minOccurs="0"/>
                <xsd:element ref="ns3:DocumentLanguage" minOccurs="0"/>
                <xsd:element ref="ns3:Audience1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83638-ecb5-48cd-817d-0c18a07ccd89" elementFormDefault="qualified">
    <xsd:import namespace="http://schemas.microsoft.com/office/2006/documentManagement/types"/>
    <xsd:import namespace="http://schemas.microsoft.com/office/infopath/2007/PartnerControls"/>
    <xsd:element name="d54dd449c2c54af89444c3906a20b699" ma:index="8" nillable="true" ma:taxonomy="true" ma:internalName="d54dd449c2c54af89444c3906a20b699" ma:taxonomyFieldName="ResourceCategory" ma:displayName="Resource Category" ma:default="" ma:fieldId="{d54dd449-c2c5-4af8-9444-c3906a20b699}" ma:taxonomyMulti="true" ma:sspId="e5481489-1c4e-4a78-9d25-61807e18e714" ma:termSetId="d951ee64-c3ba-4c08-a09c-902853831b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6b254438-659e-4bce-a4bf-a18194ade3a5}" ma:internalName="TaxCatchAll" ma:showField="CatchAllData" ma:web="f3283638-ecb5-48cd-817d-0c18a07cc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b254438-659e-4bce-a4bf-a18194ade3a5}" ma:internalName="TaxCatchAllLabel" ma:readOnly="true" ma:showField="CatchAllDataLabel" ma:web="f3283638-ecb5-48cd-817d-0c18a07cc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05366dfea714127ab8826af69afb524" ma:index="12" nillable="true" ma:taxonomy="true" ma:internalName="k05366dfea714127ab8826af69afb524" ma:taxonomyFieldName="ResourceType" ma:displayName="ResourceType" ma:fieldId="{405366df-ea71-4127-ab88-26af69afb524}" ma:taxonomyMulti="true" ma:sspId="e5481489-1c4e-4a78-9d25-61807e18e714" ma:termSetId="f367d6b2-406a-443d-b850-249d3ebc6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64c37-ebdf-406a-9f1b-af099cf715f4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14" nillable="true" ma:displayName="Resource Description" ma:internalName="DocumentDescription">
      <xsd:simpleType>
        <xsd:restriction base="dms:Note">
          <xsd:maxLength value="255"/>
        </xsd:restriction>
      </xsd:simpleType>
    </xsd:element>
    <xsd:element name="DocumentLanguage" ma:index="15" nillable="true" ma:displayName="Resource Language" ma:format="Dropdown" ma:internalName="DocumentLanguage">
      <xsd:simpleType>
        <xsd:restriction base="dms:Choice">
          <xsd:enumeration value="Arabic"/>
          <xsd:enumeration value="Chinese (Simplified)"/>
          <xsd:enumeration value="Chinese (Traditional)"/>
          <xsd:enumeration value="French"/>
          <xsd:enumeration value="Spanish"/>
          <xsd:enumeration value="Russian"/>
          <xsd:enumeration value="Vietnamese"/>
        </xsd:restriction>
      </xsd:simpleType>
    </xsd:element>
    <xsd:element name="Audience1" ma:index="16" nillable="true" ma:displayName="Audience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alth Professionals"/>
                    <xsd:enumeration value="Patients and Families"/>
                    <xsd:enumeration value="Physicians"/>
                    <xsd:enumeration value="Researcher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1 xmlns="4de64c37-ebdf-406a-9f1b-af099cf715f4"/>
    <TaxCatchAll xmlns="f3283638-ecb5-48cd-817d-0c18a07ccd89"/>
    <k05366dfea714127ab8826af69afb524 xmlns="f3283638-ecb5-48cd-817d-0c18a07ccd89">
      <Terms xmlns="http://schemas.microsoft.com/office/infopath/2007/PartnerControls"/>
    </k05366dfea714127ab8826af69afb524>
    <d54dd449c2c54af89444c3906a20b699 xmlns="f3283638-ecb5-48cd-817d-0c18a07ccd89">
      <Terms xmlns="http://schemas.microsoft.com/office/infopath/2007/PartnerControls"/>
    </d54dd449c2c54af89444c3906a20b699>
    <DocumentLanguage xmlns="4de64c37-ebdf-406a-9f1b-af099cf715f4" xsi:nil="true"/>
    <DocumentDescription xmlns="4de64c37-ebdf-406a-9f1b-af099cf715f4" xsi:nil="true"/>
    <_dlc_DocId xmlns="f3283638-ecb5-48cd-817d-0c18a07ccd89">HCFWNZZVFMD4-138-388</_dlc_DocId>
    <_dlc_DocIdUrl xmlns="f3283638-ecb5-48cd-817d-0c18a07ccd89">
      <Url>http://www.bccancer.bc.ca/surgical-oncology-network-site/_layouts/15/DocIdRedir.aspx?ID=HCFWNZZVFMD4-138-388</Url>
      <Description>HCFWNZZVFMD4-138-388</Description>
    </_dlc_DocIdUrl>
  </documentManagement>
</p:properties>
</file>

<file path=customXml/itemProps1.xml><?xml version="1.0" encoding="utf-8"?>
<ds:datastoreItem xmlns:ds="http://schemas.openxmlformats.org/officeDocument/2006/customXml" ds:itemID="{93701D30-F5EE-422D-8234-6B3F0794B889}"/>
</file>

<file path=customXml/itemProps2.xml><?xml version="1.0" encoding="utf-8"?>
<ds:datastoreItem xmlns:ds="http://schemas.openxmlformats.org/officeDocument/2006/customXml" ds:itemID="{3781212B-2E38-4043-93E6-56B55B2B01ED}"/>
</file>

<file path=customXml/itemProps3.xml><?xml version="1.0" encoding="utf-8"?>
<ds:datastoreItem xmlns:ds="http://schemas.openxmlformats.org/officeDocument/2006/customXml" ds:itemID="{BF48B59C-98F1-448D-82BA-2A386DAEEBB7}"/>
</file>

<file path=customXml/itemProps4.xml><?xml version="1.0" encoding="utf-8"?>
<ds:datastoreItem xmlns:ds="http://schemas.openxmlformats.org/officeDocument/2006/customXml" ds:itemID="{D5AABABA-399D-4A46-BEF6-6A2C7EF27620}"/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894</TotalTime>
  <Words>1188</Words>
  <Application>Microsoft Macintosh PowerPoint</Application>
  <PresentationFormat>On-screen Show (4:3)</PresentationFormat>
  <Paragraphs>189</Paragraphs>
  <Slides>25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Twilight</vt:lpstr>
      <vt:lpstr>How are we doing? Quality in Breast Cancer Care</vt:lpstr>
      <vt:lpstr> Disclosure </vt:lpstr>
      <vt:lpstr>Quality of Care</vt:lpstr>
      <vt:lpstr>Quality Indicators</vt:lpstr>
      <vt:lpstr>Quality Indicators in Breast Cancer Care</vt:lpstr>
      <vt:lpstr>Quality Indicators in Breast Cancer Care</vt:lpstr>
      <vt:lpstr>Quality Indicators in Breast Cancer Care</vt:lpstr>
      <vt:lpstr>Breast Cancer Care in British Columbia</vt:lpstr>
      <vt:lpstr>SON Breast Tumour Group Quality Measures</vt:lpstr>
      <vt:lpstr>Breast Cancer Care in British Columbia</vt:lpstr>
      <vt:lpstr>Breast Cancer in BC in 2011</vt:lpstr>
      <vt:lpstr>Breast Cancer in BC in 2011</vt:lpstr>
      <vt:lpstr>QI: Preoperative Definitive Diagnosis</vt:lpstr>
      <vt:lpstr>QI: Preoperative Definitive Diagnosis</vt:lpstr>
      <vt:lpstr>QI: Preoperative Definitive Diagnosis</vt:lpstr>
      <vt:lpstr>QI: Preoperative Definitive Diagnosis</vt:lpstr>
      <vt:lpstr>QI: Radiologic Confirmation of Fine Wire Specimen</vt:lpstr>
      <vt:lpstr>QI: Radiologic Confirmation of Fine Wire Specimen</vt:lpstr>
      <vt:lpstr>QI: Orientation of Surgical Specimen</vt:lpstr>
      <vt:lpstr>QI: Orientation of Surgical Specimen</vt:lpstr>
      <vt:lpstr>QI: Surgical Approach to the Axilla </vt:lpstr>
      <vt:lpstr>QI: Surgical Approach to the Axilla 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Goeke and McKevitt Fall Update 2014</dc:title>
  <dc:creator>Michelle Goecke</dc:creator>
  <cp:lastModifiedBy>Surgical Oncology Network</cp:lastModifiedBy>
  <cp:revision>117</cp:revision>
  <dcterms:created xsi:type="dcterms:W3CDTF">2014-09-27T20:51:14Z</dcterms:created>
  <dcterms:modified xsi:type="dcterms:W3CDTF">2014-10-18T17:44:21Z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0x010100984A2337B286C341A791B54B16C02112006856E5BB1BDFBE45AC7BFE7087A49372</vt:lpwstr>
  </property>
  <property fmtid="{D5CDD505-2E9C-101B-9397-08002B2CF9AE}" pid="3" name="_dlc_DocIdItemGuid">
    <vt:lpwstr>31b5f33d-8051-49da-8748-f2f853a55706</vt:lpwstr>
  </property>
  <property fmtid="{D5CDD505-2E9C-101B-9397-08002B2CF9AE}" pid="4" name="ResourceCategory">
    <vt:lpwstr/>
  </property>
  <property fmtid="{D5CDD505-2E9C-101B-9397-08002B2CF9AE}" pid="5" name="ResourceType">
    <vt:lpwstr/>
  </property>
</Properties>
</file>