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63" r:id="rId6"/>
    <p:sldId id="266" r:id="rId7"/>
    <p:sldId id="267" r:id="rId8"/>
    <p:sldId id="290" r:id="rId9"/>
    <p:sldId id="291" r:id="rId10"/>
    <p:sldId id="292" r:id="rId11"/>
    <p:sldId id="293" r:id="rId12"/>
    <p:sldId id="307" r:id="rId13"/>
    <p:sldId id="294" r:id="rId14"/>
    <p:sldId id="278" r:id="rId15"/>
    <p:sldId id="279" r:id="rId16"/>
    <p:sldId id="280" r:id="rId17"/>
    <p:sldId id="284" r:id="rId18"/>
    <p:sldId id="299" r:id="rId19"/>
    <p:sldId id="296" r:id="rId20"/>
    <p:sldId id="297" r:id="rId21"/>
    <p:sldId id="300" r:id="rId22"/>
    <p:sldId id="301" r:id="rId23"/>
    <p:sldId id="302" r:id="rId24"/>
    <p:sldId id="306" r:id="rId25"/>
    <p:sldId id="298" r:id="rId26"/>
    <p:sldId id="303" r:id="rId27"/>
    <p:sldId id="304" r:id="rId28"/>
    <p:sldId id="283" r:id="rId29"/>
    <p:sldId id="287" r:id="rId30"/>
    <p:sldId id="288" r:id="rId31"/>
    <p:sldId id="289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2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EC37-7BA1-D84D-909F-4471F0D76D67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91FE-BF82-6C44-AB17-830C747C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CA" dirty="0" smtClean="0"/>
              <a:t>THANKS DR. CHIA YOU ROCK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3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1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D97A-8268-7F48-A771-7A76770F58FB}" type="datetimeFigureOut">
              <a:rPr lang="en-US" smtClean="0"/>
              <a:t>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DE08-97DE-3741-9C33-507249E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llincancer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care.on.c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menincancer.org" TargetMode="External"/><Relationship Id="rId3" Type="http://schemas.openxmlformats.org/officeDocument/2006/relationships/hyperlink" Target="http://www.allincancer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medres.org/content/vol1/issue4/images/large/309.fig11.jpe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</a:t>
            </a:r>
            <a:r>
              <a:rPr lang="en-US" dirty="0" err="1" smtClean="0"/>
              <a:t>Neoadjuvant</a:t>
            </a:r>
            <a:r>
              <a:rPr lang="en-US" dirty="0" smtClean="0"/>
              <a:t> Therapy in Breast Cancer:</a:t>
            </a:r>
            <a:br>
              <a:rPr lang="en-US" dirty="0" smtClean="0"/>
            </a:br>
            <a:r>
              <a:rPr lang="en-US" dirty="0" smtClean="0"/>
              <a:t>The Canadian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Christine Simmons, MD MSc FRCPC</a:t>
            </a:r>
          </a:p>
          <a:p>
            <a:r>
              <a:rPr lang="en-US" dirty="0" smtClean="0"/>
              <a:t>Medical Oncologist, BCCA Vancouver</a:t>
            </a:r>
          </a:p>
          <a:p>
            <a:r>
              <a:rPr lang="en-US" dirty="0" smtClean="0"/>
              <a:t>Assistant Professor, University of British Columbia</a:t>
            </a:r>
          </a:p>
          <a:p>
            <a:r>
              <a:rPr lang="en-US" dirty="0" smtClean="0"/>
              <a:t>Founder and Chair, All in Cancer/Women in Cancer</a:t>
            </a:r>
          </a:p>
          <a:p>
            <a:r>
              <a:rPr lang="en-US" dirty="0" smtClean="0">
                <a:hlinkClick r:id="rId2"/>
              </a:rPr>
              <a:t>www.allincancer.org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off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Documents in press 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/>
              <a:t>A Canadian National Expert Consensus on </a:t>
            </a:r>
            <a:r>
              <a:rPr lang="en-US" b="1" dirty="0" err="1"/>
              <a:t>Neoadjuvant</a:t>
            </a:r>
            <a:r>
              <a:rPr lang="en-US" b="1" dirty="0"/>
              <a:t> Therapy for Breast Cancer:  Linking Practice to Evidence and </a:t>
            </a:r>
            <a:r>
              <a:rPr lang="en-US" b="1" dirty="0" smtClean="0"/>
              <a:t>Beyond”  </a:t>
            </a:r>
            <a:r>
              <a:rPr lang="en-US" dirty="0" smtClean="0"/>
              <a:t>Simmons et al.  Current Oncology, in press</a:t>
            </a:r>
          </a:p>
          <a:p>
            <a:pPr lvl="2"/>
            <a:r>
              <a:rPr lang="en-US" dirty="0" smtClean="0"/>
              <a:t>Expert consensus developed using Delphi methodology</a:t>
            </a:r>
          </a:p>
          <a:p>
            <a:pPr lvl="2"/>
            <a:r>
              <a:rPr lang="en-US" dirty="0" smtClean="0"/>
              <a:t>Systematic review of literature</a:t>
            </a:r>
          </a:p>
          <a:p>
            <a:pPr lvl="2"/>
            <a:r>
              <a:rPr lang="en-US" dirty="0" smtClean="0"/>
              <a:t>Somewhat meets criteria for guideline as per AGREE II 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err="1" smtClean="0"/>
              <a:t>Locoregional</a:t>
            </a:r>
            <a:r>
              <a:rPr lang="en-US" b="1" dirty="0" smtClean="0"/>
              <a:t> Management of Patients undergoing </a:t>
            </a:r>
            <a:r>
              <a:rPr lang="en-US" b="1" dirty="0" err="1" smtClean="0"/>
              <a:t>neoadjuvant</a:t>
            </a:r>
            <a:r>
              <a:rPr lang="en-US" b="1" dirty="0" smtClean="0"/>
              <a:t> therapy</a:t>
            </a:r>
            <a:r>
              <a:rPr lang="en-US" dirty="0" smtClean="0"/>
              <a:t>” Cancer Care Ontario PEBC, </a:t>
            </a:r>
            <a:r>
              <a:rPr lang="en-US" dirty="0" err="1" smtClean="0"/>
              <a:t>Brackstone</a:t>
            </a:r>
            <a:r>
              <a:rPr lang="en-US" dirty="0" smtClean="0"/>
              <a:t> et al.   </a:t>
            </a:r>
            <a:r>
              <a:rPr lang="en-US" dirty="0" smtClean="0">
                <a:hlinkClick r:id="rId2"/>
              </a:rPr>
              <a:t>www.cancercare.on.ca</a:t>
            </a:r>
            <a:endParaRPr lang="en-US" dirty="0" smtClean="0"/>
          </a:p>
          <a:p>
            <a:pPr lvl="2"/>
            <a:r>
              <a:rPr lang="en-US" dirty="0" smtClean="0"/>
              <a:t>True guideline as per AGREE II</a:t>
            </a:r>
          </a:p>
          <a:p>
            <a:pPr lvl="2"/>
            <a:r>
              <a:rPr lang="en-US" dirty="0" smtClean="0"/>
              <a:t>Systematic review of literature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6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these updated guidelines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should be offered NAT</a:t>
            </a:r>
          </a:p>
          <a:p>
            <a:r>
              <a:rPr lang="en-US" dirty="0" smtClean="0"/>
              <a:t>Who can be offered NAT</a:t>
            </a:r>
          </a:p>
          <a:p>
            <a:r>
              <a:rPr lang="en-US" dirty="0" smtClean="0"/>
              <a:t>What workup needs to be done prior to starting NAT?</a:t>
            </a:r>
          </a:p>
          <a:p>
            <a:r>
              <a:rPr lang="en-US" dirty="0" smtClean="0"/>
              <a:t>How should patients be followed while on NAT?</a:t>
            </a:r>
          </a:p>
          <a:p>
            <a:r>
              <a:rPr lang="en-US" dirty="0" smtClean="0"/>
              <a:t>What </a:t>
            </a:r>
            <a:r>
              <a:rPr lang="en-US" dirty="0" err="1" smtClean="0"/>
              <a:t>locoregional</a:t>
            </a:r>
            <a:r>
              <a:rPr lang="en-US" dirty="0" smtClean="0"/>
              <a:t> management should be offered after NAT?</a:t>
            </a:r>
          </a:p>
        </p:txBody>
      </p:sp>
    </p:spTree>
    <p:extLst>
      <p:ext uri="{BB962C8B-B14F-4D97-AF65-F5344CB8AC3E}">
        <p14:creationId xmlns:p14="http://schemas.microsoft.com/office/powerpoint/2010/main" val="366162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Canadian National Expert Consensus on </a:t>
            </a:r>
            <a:r>
              <a:rPr lang="en-US" sz="3200" dirty="0" err="1" smtClean="0"/>
              <a:t>Neoadjuvant</a:t>
            </a:r>
            <a:r>
              <a:rPr lang="en-US" sz="3200" dirty="0" smtClean="0"/>
              <a:t> Therapy for Breast Cancer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Modified Delphi protocol utilized to gain consensus on all key aspects in pathway of care</a:t>
            </a:r>
          </a:p>
          <a:p>
            <a:pPr lvl="1"/>
            <a:r>
              <a:rPr lang="en-US" dirty="0" smtClean="0"/>
              <a:t>Pre-specified level of consensus reached if &gt;80% of experts agreed</a:t>
            </a:r>
          </a:p>
          <a:p>
            <a:pPr lvl="1"/>
            <a:r>
              <a:rPr lang="en-US" dirty="0" smtClean="0"/>
              <a:t>Consensus achieved after 3 iterative surveys issued </a:t>
            </a:r>
          </a:p>
          <a:p>
            <a:pPr lvl="2"/>
            <a:r>
              <a:rPr lang="en-US" dirty="0" smtClean="0"/>
              <a:t>Role of MRI in NAT did not achieve consensus</a:t>
            </a:r>
          </a:p>
          <a:p>
            <a:r>
              <a:rPr lang="en-US" dirty="0" smtClean="0"/>
              <a:t>Systematic review of all published RCTs of patients undergoing NAT</a:t>
            </a:r>
          </a:p>
          <a:p>
            <a:pPr lvl="1"/>
            <a:r>
              <a:rPr lang="en-US" dirty="0" smtClean="0"/>
              <a:t>Pathway of care utilized/followed in RCTs compared to consensus pathway of care to determine if expert opinion reflects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offered NAT?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Experts from across Canada answered </a:t>
            </a:r>
          </a:p>
          <a:p>
            <a:pPr lvl="1"/>
            <a:r>
              <a:rPr lang="en-CA" dirty="0" smtClean="0"/>
              <a:t>Locally </a:t>
            </a:r>
            <a:r>
              <a:rPr lang="en-CA" dirty="0"/>
              <a:t>Advanced Breast Cancer (LABC) is often defined as: T3 or T4 tumours with any clinical N status, or any size tumour with N2 or N3 disease. </a:t>
            </a:r>
          </a:p>
          <a:p>
            <a:pPr lvl="1"/>
            <a:r>
              <a:rPr lang="en-CA" dirty="0" smtClean="0"/>
              <a:t>Inflammatory </a:t>
            </a:r>
            <a:r>
              <a:rPr lang="en-CA" dirty="0"/>
              <a:t>breast cancer (IBC) 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an </a:t>
            </a:r>
            <a:r>
              <a:rPr lang="en-CA" dirty="0"/>
              <a:t>be operable or inoperable upon </a:t>
            </a:r>
            <a:r>
              <a:rPr lang="en-CA" dirty="0" smtClean="0"/>
              <a:t>presentation</a:t>
            </a:r>
          </a:p>
          <a:p>
            <a:r>
              <a:rPr lang="en-CA" dirty="0" smtClean="0"/>
              <a:t>100% of experts agreed NAT strongly recommended in </a:t>
            </a:r>
            <a:r>
              <a:rPr lang="en-CA" dirty="0" err="1" smtClean="0"/>
              <a:t>pts</a:t>
            </a:r>
            <a:r>
              <a:rPr lang="en-CA" dirty="0" smtClean="0"/>
              <a:t> with LABC or inflammatory breast cancer</a:t>
            </a:r>
          </a:p>
          <a:p>
            <a:r>
              <a:rPr lang="en-CA" dirty="0" smtClean="0"/>
              <a:t>Consistent with evidence of use of NAT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4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who would be offered adjuvant therapy can be offered neoadjuvant therapy</a:t>
            </a:r>
          </a:p>
          <a:p>
            <a:endParaRPr lang="en-US" dirty="0" smtClean="0"/>
          </a:p>
          <a:p>
            <a:r>
              <a:rPr lang="en-US" dirty="0" smtClean="0"/>
              <a:t>But should they?</a:t>
            </a:r>
          </a:p>
          <a:p>
            <a:endParaRPr lang="en-US" dirty="0" smtClean="0"/>
          </a:p>
          <a:p>
            <a:r>
              <a:rPr lang="en-US" dirty="0" smtClean="0"/>
              <a:t>Are some subtypes of breast cancer more appropriate than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Benefit, more or 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Von Minckwitz</a:t>
            </a:r>
          </a:p>
          <a:p>
            <a:pPr lvl="1"/>
            <a:r>
              <a:rPr lang="en-US" dirty="0" smtClean="0"/>
              <a:t>Data from 6377 patients enrolled in 7 clinical trials</a:t>
            </a:r>
          </a:p>
          <a:p>
            <a:pPr lvl="1"/>
            <a:r>
              <a:rPr lang="en-US" dirty="0" smtClean="0"/>
              <a:t>pCR, DFS, OS and subtype information available</a:t>
            </a:r>
          </a:p>
          <a:p>
            <a:r>
              <a:rPr lang="en-US" dirty="0" smtClean="0"/>
              <a:t>Analyzed pooled data to determine any change in response based on subtype</a:t>
            </a:r>
          </a:p>
          <a:p>
            <a:pPr lvl="1"/>
            <a:r>
              <a:rPr lang="en-US" dirty="0" smtClean="0"/>
              <a:t>Luminal A</a:t>
            </a:r>
          </a:p>
          <a:p>
            <a:pPr lvl="1"/>
            <a:r>
              <a:rPr lang="en-US" dirty="0" smtClean="0"/>
              <a:t>Luminal B, non-Her2</a:t>
            </a:r>
          </a:p>
          <a:p>
            <a:pPr lvl="1"/>
            <a:r>
              <a:rPr lang="en-US" dirty="0" smtClean="0"/>
              <a:t>Luminal B, Her2+</a:t>
            </a:r>
          </a:p>
          <a:p>
            <a:pPr lvl="1"/>
            <a:r>
              <a:rPr lang="en-US" dirty="0" smtClean="0"/>
              <a:t>Her2+, non luminal</a:t>
            </a:r>
          </a:p>
          <a:p>
            <a:pPr lvl="1"/>
            <a:r>
              <a:rPr lang="en-US" dirty="0" smtClean="0"/>
              <a:t>Triple Negative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8301" y="6126163"/>
            <a:ext cx="314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Von Minckwitz et al, JCO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6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Rates by Subtype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5" y="1143000"/>
            <a:ext cx="8356135" cy="58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Patient for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Inflammatory breast cancer patients should be offered NAT</a:t>
            </a:r>
          </a:p>
          <a:p>
            <a:pPr lvl="1"/>
            <a:r>
              <a:rPr lang="en-US" dirty="0" smtClean="0"/>
              <a:t>Strongly recommended</a:t>
            </a:r>
          </a:p>
          <a:p>
            <a:r>
              <a:rPr lang="en-US" dirty="0" smtClean="0"/>
              <a:t>LABC</a:t>
            </a:r>
          </a:p>
          <a:p>
            <a:pPr lvl="1"/>
            <a:r>
              <a:rPr lang="en-US" dirty="0" smtClean="0"/>
              <a:t>Strongly recommended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Patients who would be offered adjuvant therapy</a:t>
            </a:r>
          </a:p>
          <a:p>
            <a:pPr lvl="1"/>
            <a:r>
              <a:rPr lang="en-US" dirty="0" smtClean="0"/>
              <a:t>Any clinically node positive patient, favoring those with higher risk features</a:t>
            </a:r>
          </a:p>
          <a:p>
            <a:pPr lvl="1"/>
            <a:r>
              <a:rPr lang="en-US" dirty="0" smtClean="0"/>
              <a:t>Clinically node negative patients with many high risk features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3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“Guidelines” reflective of “Real Life”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being offered NAT currently?</a:t>
            </a:r>
          </a:p>
          <a:p>
            <a:endParaRPr lang="en-US" dirty="0"/>
          </a:p>
          <a:p>
            <a:r>
              <a:rPr lang="en-US" dirty="0" smtClean="0"/>
              <a:t>What are the outcomes for </a:t>
            </a:r>
            <a:r>
              <a:rPr lang="en-US" dirty="0" err="1" smtClean="0"/>
              <a:t>pts</a:t>
            </a:r>
            <a:r>
              <a:rPr lang="en-US" dirty="0" smtClean="0"/>
              <a:t> getting NAT in “real life”?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4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Who </a:t>
            </a:r>
            <a:r>
              <a:rPr lang="en" dirty="0"/>
              <a:t>is receiving </a:t>
            </a:r>
            <a:r>
              <a:rPr lang="en" dirty="0" smtClean="0"/>
              <a:t>NAT</a:t>
            </a:r>
            <a:r>
              <a:rPr lang="en-CA" dirty="0" smtClean="0"/>
              <a:t> at BCCA </a:t>
            </a:r>
            <a:r>
              <a:rPr lang="en-CA" dirty="0" smtClean="0"/>
              <a:t>Vancouver by Stage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28" y="1600201"/>
            <a:ext cx="7603669" cy="509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6624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Honoraria: </a:t>
            </a:r>
          </a:p>
          <a:p>
            <a:pPr lvl="1"/>
            <a:r>
              <a:rPr lang="en-US" dirty="0" smtClean="0"/>
              <a:t>Roche, Amgen, Novartis, AstraZeneca, Genomic Health</a:t>
            </a:r>
          </a:p>
          <a:p>
            <a:r>
              <a:rPr lang="en-US" dirty="0" smtClean="0"/>
              <a:t>Advisory Role: </a:t>
            </a:r>
          </a:p>
          <a:p>
            <a:pPr lvl="1"/>
            <a:r>
              <a:rPr lang="en-US" dirty="0" smtClean="0"/>
              <a:t>Roche, Amgen, Novartis, Genomic Health, AstraZeneca</a:t>
            </a:r>
          </a:p>
          <a:p>
            <a:r>
              <a:rPr lang="en-US" dirty="0" smtClean="0"/>
              <a:t>Research Funding: </a:t>
            </a:r>
          </a:p>
          <a:p>
            <a:pPr lvl="1"/>
            <a:r>
              <a:rPr lang="en-US" dirty="0" smtClean="0"/>
              <a:t>Roche, Amgen, Novartis, Genomic Health, AstraZeneca, </a:t>
            </a:r>
            <a:r>
              <a:rPr lang="en-US" dirty="0" err="1" smtClean="0"/>
              <a:t>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8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Wh</a:t>
            </a:r>
            <a:r>
              <a:rPr lang="en-CA" dirty="0" smtClean="0"/>
              <a:t>o</a:t>
            </a:r>
            <a:r>
              <a:rPr lang="en" dirty="0" smtClean="0"/>
              <a:t> </a:t>
            </a:r>
            <a:r>
              <a:rPr lang="en" dirty="0"/>
              <a:t>is receiving </a:t>
            </a:r>
            <a:r>
              <a:rPr lang="en" dirty="0" smtClean="0"/>
              <a:t>NAT</a:t>
            </a:r>
            <a:r>
              <a:rPr lang="en-CA" dirty="0" smtClean="0"/>
              <a:t> at BCCA </a:t>
            </a:r>
            <a:r>
              <a:rPr lang="en-CA" dirty="0" smtClean="0"/>
              <a:t>Vancouver by </a:t>
            </a:r>
            <a:r>
              <a:rPr lang="en-CA" dirty="0" smtClean="0"/>
              <a:t>Subtypes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16934"/>
            <a:ext cx="8229599" cy="4631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815" y="6078299"/>
            <a:ext cx="2059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May 2012 – May 2013</a:t>
            </a:r>
          </a:p>
          <a:p>
            <a:r>
              <a:rPr lang="en-US" sz="1600" b="1" dirty="0" smtClean="0"/>
              <a:t>             </a:t>
            </a:r>
            <a:r>
              <a:rPr lang="en-US" sz="1600" b="1" dirty="0" err="1" smtClean="0"/>
              <a:t>n</a:t>
            </a:r>
            <a:r>
              <a:rPr lang="en-US" sz="1600" b="1" dirty="0" smtClean="0"/>
              <a:t> = 79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6472" y="6078299"/>
            <a:ext cx="2063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May 2013 – Sept 2014</a:t>
            </a:r>
          </a:p>
          <a:p>
            <a:r>
              <a:rPr lang="en-US" sz="1600" b="1" dirty="0" smtClean="0"/>
              <a:t>            </a:t>
            </a:r>
            <a:r>
              <a:rPr lang="en-US" sz="1600" b="1" dirty="0" err="1" smtClean="0"/>
              <a:t>n</a:t>
            </a:r>
            <a:r>
              <a:rPr lang="en-US" sz="1600" b="1" dirty="0" smtClean="0"/>
              <a:t> = 102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256751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workup needs to be done in patients undergoing NAT?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3" y="1600200"/>
            <a:ext cx="8373247" cy="46404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Expert consensus 100% agreement:</a:t>
            </a:r>
          </a:p>
          <a:p>
            <a:pPr lvl="1"/>
            <a:r>
              <a:rPr lang="en-US" dirty="0" smtClean="0"/>
              <a:t>Biopsy</a:t>
            </a:r>
          </a:p>
          <a:p>
            <a:pPr lvl="2"/>
            <a:r>
              <a:rPr lang="en-US" dirty="0" smtClean="0"/>
              <a:t>Receptor status on core (ER, PR, Her2 status)</a:t>
            </a:r>
          </a:p>
          <a:p>
            <a:pPr lvl="1"/>
            <a:r>
              <a:rPr lang="en-US" dirty="0" smtClean="0"/>
              <a:t>Imaging</a:t>
            </a:r>
          </a:p>
          <a:p>
            <a:pPr lvl="2"/>
            <a:r>
              <a:rPr lang="en-US" dirty="0" smtClean="0"/>
              <a:t>Breasts</a:t>
            </a:r>
          </a:p>
          <a:p>
            <a:pPr lvl="2"/>
            <a:r>
              <a:rPr lang="en-US" dirty="0" smtClean="0"/>
              <a:t>Bones</a:t>
            </a:r>
          </a:p>
          <a:p>
            <a:pPr lvl="2"/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Clinical exam and documentation of size of </a:t>
            </a:r>
            <a:r>
              <a:rPr lang="en-US" dirty="0" err="1" smtClean="0"/>
              <a:t>tumour</a:t>
            </a:r>
            <a:r>
              <a:rPr lang="en-US" dirty="0" smtClean="0"/>
              <a:t>/nodes</a:t>
            </a:r>
          </a:p>
          <a:p>
            <a:pPr lvl="1"/>
            <a:r>
              <a:rPr lang="en-US" dirty="0" smtClean="0"/>
              <a:t>Cardiac workup if at risk of </a:t>
            </a:r>
            <a:r>
              <a:rPr lang="en-US" dirty="0" err="1" smtClean="0"/>
              <a:t>cardiotoxicity</a:t>
            </a:r>
            <a:endParaRPr lang="en-US" dirty="0" smtClean="0"/>
          </a:p>
          <a:p>
            <a:r>
              <a:rPr lang="en-US" dirty="0" smtClean="0"/>
              <a:t>Consistent with methodology in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 nuances/Things a guideline may never be able to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Clip placement</a:t>
            </a:r>
          </a:p>
          <a:p>
            <a:pPr lvl="1"/>
            <a:r>
              <a:rPr lang="en-US" dirty="0" smtClean="0"/>
              <a:t>Clip in </a:t>
            </a:r>
            <a:r>
              <a:rPr lang="en-US" dirty="0" err="1" smtClean="0"/>
              <a:t>tumour</a:t>
            </a:r>
            <a:r>
              <a:rPr lang="en-US" dirty="0" smtClean="0"/>
              <a:t> landmarks location of malignancy which may be lost if patient has complete clinical response</a:t>
            </a:r>
          </a:p>
          <a:p>
            <a:pPr lvl="1"/>
            <a:r>
              <a:rPr lang="en-US" dirty="0" smtClean="0"/>
              <a:t>Also allows pathologist to focus interrogation of surgical specimen in this area</a:t>
            </a:r>
          </a:p>
          <a:p>
            <a:r>
              <a:rPr lang="en-US" dirty="0" smtClean="0"/>
              <a:t>Who should organize workup?</a:t>
            </a:r>
          </a:p>
          <a:p>
            <a:pPr lvl="1"/>
            <a:r>
              <a:rPr lang="en-US" dirty="0" smtClean="0"/>
              <a:t>Local practices may differ</a:t>
            </a:r>
          </a:p>
          <a:p>
            <a:pPr lvl="1"/>
            <a:r>
              <a:rPr lang="en-US" dirty="0" smtClean="0"/>
              <a:t>Importance of team approach to ensure that timely workup and complete workup is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patients be followed?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Expert consensus 98%:</a:t>
            </a:r>
          </a:p>
          <a:p>
            <a:pPr lvl="1"/>
            <a:r>
              <a:rPr lang="en-US" dirty="0" smtClean="0"/>
              <a:t>Clinical assessment with tape measure or calipers at each cycle of therapy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Role of </a:t>
            </a:r>
            <a:r>
              <a:rPr lang="en-US" dirty="0" err="1" smtClean="0"/>
              <a:t>Radiographically</a:t>
            </a:r>
            <a:r>
              <a:rPr lang="en-US" dirty="0" smtClean="0"/>
              <a:t> assessing response?</a:t>
            </a:r>
          </a:p>
          <a:p>
            <a:pPr lvl="1"/>
            <a:r>
              <a:rPr lang="en-US" dirty="0" smtClean="0"/>
              <a:t>Canadian Radiological guidelines suggest use of MRI to detect response to NAT in breast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Clinical exam also works and is more pragmatic at each cycle</a:t>
            </a:r>
          </a:p>
          <a:p>
            <a:pPr lvl="1"/>
            <a:r>
              <a:rPr lang="en-US" dirty="0" smtClean="0"/>
              <a:t>Expert consensus against repeated radiographic assessment</a:t>
            </a:r>
          </a:p>
          <a:p>
            <a:pPr lvl="1"/>
            <a:r>
              <a:rPr lang="en-US" dirty="0" smtClean="0"/>
              <a:t>Lack of consensus as to overall role of MRI for patients undergoing NAT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Importance of consistency</a:t>
            </a:r>
          </a:p>
          <a:p>
            <a:r>
              <a:rPr lang="en-US" dirty="0" smtClean="0"/>
              <a:t>Importance of repeated measures throughout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</a:t>
            </a:r>
            <a:r>
              <a:rPr lang="en-US" dirty="0" smtClean="0"/>
              <a:t>NAT</a:t>
            </a:r>
            <a:r>
              <a:rPr lang="en-US" dirty="0" smtClean="0"/>
              <a:t> </a:t>
            </a:r>
            <a:r>
              <a:rPr lang="en-US" dirty="0" smtClean="0"/>
              <a:t>worked?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Clinical response</a:t>
            </a:r>
          </a:p>
          <a:p>
            <a:r>
              <a:rPr lang="en-US" dirty="0" smtClean="0"/>
              <a:t>Pathological response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err="1" smtClean="0"/>
              <a:t>pCR</a:t>
            </a:r>
            <a:r>
              <a:rPr lang="en-US" dirty="0" smtClean="0"/>
              <a:t>?????</a:t>
            </a:r>
          </a:p>
          <a:p>
            <a:pPr lvl="2"/>
            <a:r>
              <a:rPr lang="en-US" dirty="0" smtClean="0"/>
              <a:t>Defined variably in the literature and changes from study to study!</a:t>
            </a:r>
          </a:p>
          <a:p>
            <a:r>
              <a:rPr lang="en-US" dirty="0" smtClean="0"/>
              <a:t>Canadian consensus definition of </a:t>
            </a:r>
            <a:r>
              <a:rPr lang="en-US" dirty="0" err="1" smtClean="0"/>
              <a:t>pCR</a:t>
            </a:r>
            <a:endParaRPr lang="en-US" dirty="0" smtClean="0"/>
          </a:p>
          <a:p>
            <a:pPr lvl="1"/>
            <a:r>
              <a:rPr lang="en-US" dirty="0" smtClean="0"/>
              <a:t>“No invasive disease found in breast or in axilla”</a:t>
            </a:r>
          </a:p>
          <a:p>
            <a:pPr lvl="1"/>
            <a:r>
              <a:rPr lang="en-US" dirty="0" smtClean="0"/>
              <a:t>Overall more conservative than literature </a:t>
            </a:r>
          </a:p>
          <a:p>
            <a:pPr lvl="1"/>
            <a:r>
              <a:rPr lang="en-US" dirty="0" smtClean="0"/>
              <a:t>Usually expected rate of </a:t>
            </a:r>
            <a:r>
              <a:rPr lang="en-US" dirty="0" err="1" smtClean="0"/>
              <a:t>pCR</a:t>
            </a:r>
            <a:r>
              <a:rPr lang="en-US" dirty="0" smtClean="0"/>
              <a:t> for all patients roughly 20-25%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1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CA" sz="4000" dirty="0" smtClean="0"/>
              <a:t>What is the rate of </a:t>
            </a:r>
            <a:r>
              <a:rPr lang="en-CA" sz="4000" dirty="0" err="1" smtClean="0"/>
              <a:t>pCR</a:t>
            </a:r>
            <a:r>
              <a:rPr lang="en-CA" sz="4000" dirty="0" smtClean="0"/>
              <a:t> in “real life”?</a:t>
            </a:r>
            <a:endParaRPr lang="en" sz="4000" dirty="0"/>
          </a:p>
        </p:txBody>
      </p:sp>
      <p:sp>
        <p:nvSpPr>
          <p:cNvPr id="249" name="Shape 2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 b="1"/>
              <a:t>Retrospective data:</a:t>
            </a:r>
            <a:r>
              <a:rPr lang="en" sz="1700"/>
              <a:t> Of the 70 pts who had surgery, 13 had a pCR </a:t>
            </a:r>
            <a:r>
              <a:rPr lang="en" sz="1700" b="1"/>
              <a:t>(13/70)</a:t>
            </a:r>
          </a:p>
          <a:p>
            <a:pPr rtl="0">
              <a:spcBef>
                <a:spcPts val="0"/>
              </a:spcBef>
              <a:buNone/>
            </a:pPr>
            <a:r>
              <a:rPr lang="en" sz="1700" b="1"/>
              <a:t>Prospective data:</a:t>
            </a:r>
            <a:r>
              <a:rPr lang="en" sz="1700"/>
              <a:t> Of the 56 pts who have had surgery, 23 had a pCR</a:t>
            </a:r>
            <a:r>
              <a:rPr lang="en" sz="1700" b="1"/>
              <a:t> (23/56)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 b="1">
                <a:solidFill>
                  <a:srgbClr val="FF0000"/>
                </a:solidFill>
              </a:rPr>
              <a:t>p = 0.00544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7" y="3090800"/>
            <a:ext cx="8005751" cy="3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8821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Loco-regional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Patients with clinically node positive LABC at diagnosis should preferably have adjuvant radiotherapy to include regional lymph nodes (</a:t>
            </a:r>
            <a:r>
              <a:rPr lang="en-US" dirty="0" err="1"/>
              <a:t>infraclavicular</a:t>
            </a:r>
            <a:r>
              <a:rPr lang="en-US" dirty="0"/>
              <a:t>/supraclavicular) regardless of the pathological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87% agreement amongst Canadian experts</a:t>
            </a:r>
            <a:endParaRPr lang="en-US" dirty="0" smtClean="0"/>
          </a:p>
          <a:p>
            <a:pPr lvl="1"/>
            <a:r>
              <a:rPr lang="en-US" dirty="0" smtClean="0"/>
              <a:t>Consistent with methodology in clinical trials, with a tendency towards more aggressive approach </a:t>
            </a:r>
            <a:endParaRPr lang="en-US" dirty="0"/>
          </a:p>
          <a:p>
            <a:r>
              <a:rPr lang="en-US" dirty="0"/>
              <a:t>Lumpectomy is an option for the surgical management of patients who receive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smtClean="0"/>
              <a:t>therapy</a:t>
            </a:r>
          </a:p>
          <a:p>
            <a:pPr lvl="1"/>
            <a:r>
              <a:rPr lang="en-US" dirty="0" smtClean="0"/>
              <a:t>83% agreement amongst Canadian experts</a:t>
            </a:r>
            <a:endParaRPr lang="en-US" dirty="0"/>
          </a:p>
          <a:p>
            <a:pPr lvl="1"/>
            <a:r>
              <a:rPr lang="en-US" dirty="0" smtClean="0"/>
              <a:t>Consistent with methodology in 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8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surgery and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“In </a:t>
            </a:r>
            <a:r>
              <a:rPr lang="en-US" dirty="0"/>
              <a:t>the setting of residual disease at the time of surgery, no further therapy beyond adjuvant radiation therapy and targeted therapy (endocrine or </a:t>
            </a:r>
            <a:r>
              <a:rPr lang="en-US" dirty="0" err="1"/>
              <a:t>trastuzumab</a:t>
            </a:r>
            <a:r>
              <a:rPr lang="en-US" dirty="0"/>
              <a:t>, based on receptor status) is needed outside of clinical </a:t>
            </a:r>
            <a:r>
              <a:rPr lang="en-US" dirty="0" smtClean="0"/>
              <a:t>trials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100% agreement amongst experts and consistent with current literature</a:t>
            </a:r>
            <a:endParaRPr lang="en-US" dirty="0" smtClean="0"/>
          </a:p>
          <a:p>
            <a:pPr lvl="1"/>
            <a:r>
              <a:rPr lang="en-US" dirty="0" smtClean="0"/>
              <a:t>In Her2+ patients trials are open and ongoing</a:t>
            </a:r>
          </a:p>
          <a:p>
            <a:pPr lvl="1"/>
            <a:r>
              <a:rPr lang="en-US" dirty="0" smtClean="0"/>
              <a:t>Likely trials to open soon in setting of Triple negative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“Darwinian” Evolution of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clonal selection due to treatment?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21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33" y="550333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? Survival of the Meek?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81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Being mindful that we work as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 in patient with clinically negative nodes</a:t>
            </a:r>
          </a:p>
          <a:p>
            <a:pPr lvl="1"/>
            <a:r>
              <a:rPr lang="en-US" dirty="0" smtClean="0"/>
              <a:t>T2N0 no high risk features</a:t>
            </a:r>
          </a:p>
          <a:p>
            <a:pPr lvl="2"/>
            <a:r>
              <a:rPr lang="en-US" dirty="0" smtClean="0"/>
              <a:t>Will this patient need adjuvant XRT to the axilla?</a:t>
            </a:r>
          </a:p>
          <a:p>
            <a:pPr lvl="2"/>
            <a:r>
              <a:rPr lang="en-US" dirty="0" smtClean="0"/>
              <a:t>We may never know!</a:t>
            </a:r>
          </a:p>
          <a:p>
            <a:pPr lvl="3"/>
            <a:r>
              <a:rPr lang="en-US" dirty="0" smtClean="0"/>
              <a:t>Risk of under-treatment/over-treatment of the axilla</a:t>
            </a:r>
          </a:p>
          <a:p>
            <a:pPr lvl="3"/>
            <a:r>
              <a:rPr lang="en-US" dirty="0" smtClean="0"/>
              <a:t>Role of SLNB pre-chemo in highly selected patients</a:t>
            </a:r>
          </a:p>
          <a:p>
            <a:r>
              <a:rPr lang="en-US" dirty="0" smtClean="0"/>
              <a:t>In the context of adjuvant studies</a:t>
            </a:r>
          </a:p>
          <a:p>
            <a:pPr lvl="1"/>
            <a:r>
              <a:rPr lang="en-US" dirty="0" smtClean="0"/>
              <a:t>Z011 (no need for completion ALND if SLN+)</a:t>
            </a:r>
          </a:p>
          <a:p>
            <a:pPr lvl="1"/>
            <a:r>
              <a:rPr lang="en-US" dirty="0" smtClean="0"/>
              <a:t>MA.20 (need to radiate axilla even if &lt;4 LN+)</a:t>
            </a:r>
            <a:endParaRPr lang="en-US" dirty="0"/>
          </a:p>
          <a:p>
            <a:pPr lvl="1"/>
            <a:r>
              <a:rPr lang="en-US" dirty="0" smtClean="0"/>
              <a:t>AMAROS (radiation just as good as ALND if SLN+)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discuss the role of </a:t>
            </a:r>
            <a:r>
              <a:rPr lang="en-US" dirty="0" err="1" smtClean="0"/>
              <a:t>neoadjuvant</a:t>
            </a:r>
            <a:r>
              <a:rPr lang="en-US" dirty="0" smtClean="0"/>
              <a:t> therapy in management of breast cancer </a:t>
            </a:r>
          </a:p>
          <a:p>
            <a:endParaRPr lang="en-US" dirty="0" smtClean="0"/>
          </a:p>
          <a:p>
            <a:r>
              <a:rPr lang="en-US" dirty="0" smtClean="0"/>
              <a:t>To present current Canadian guidelines for </a:t>
            </a:r>
            <a:r>
              <a:rPr lang="en-US" dirty="0" err="1" smtClean="0"/>
              <a:t>neoadjuvant</a:t>
            </a:r>
            <a:r>
              <a:rPr lang="en-US" dirty="0" smtClean="0"/>
              <a:t> therapy in breast cancer cases</a:t>
            </a:r>
          </a:p>
          <a:p>
            <a:endParaRPr lang="en-US" dirty="0" smtClean="0"/>
          </a:p>
          <a:p>
            <a:r>
              <a:rPr lang="en-US" dirty="0" smtClean="0"/>
              <a:t>To highlight key areas of continued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1993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approach is necessary for Clinical Care AND Research!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27" y="1625599"/>
            <a:ext cx="5686861" cy="5110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395094">
            <a:off x="1971445" y="2900550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801099">
            <a:off x="3079182" y="2617635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638447">
            <a:off x="3915439" y="2527623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SURGEONS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59274">
            <a:off x="2678848" y="4789040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RADONC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282242">
            <a:off x="5346402" y="2780978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692665">
            <a:off x="5631495" y="4411145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FAMILY MD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355797">
            <a:off x="4525591" y="5183454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NURSING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384" y="4063293"/>
            <a:ext cx="16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PATIENT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9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1" y="1417638"/>
            <a:ext cx="8497295" cy="5214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NAT is strongly recommended in:</a:t>
            </a:r>
          </a:p>
          <a:p>
            <a:pPr lvl="1"/>
            <a:r>
              <a:rPr lang="en-US" dirty="0" smtClean="0"/>
              <a:t>Inflammatory breast cancer</a:t>
            </a:r>
          </a:p>
          <a:p>
            <a:pPr lvl="1"/>
            <a:r>
              <a:rPr lang="en-US" dirty="0" smtClean="0"/>
              <a:t>LABC </a:t>
            </a:r>
          </a:p>
          <a:p>
            <a:pPr lvl="2"/>
            <a:r>
              <a:rPr lang="en-US" dirty="0" smtClean="0"/>
              <a:t>Canadian definition Stage IIb and all of Stage III disease</a:t>
            </a:r>
          </a:p>
          <a:p>
            <a:r>
              <a:rPr lang="en-US" dirty="0" smtClean="0"/>
              <a:t>NAT an option to consider in patients who would be offered adjuvant chemotherapy</a:t>
            </a:r>
          </a:p>
          <a:p>
            <a:pPr lvl="1"/>
            <a:r>
              <a:rPr lang="en-US" dirty="0" smtClean="0"/>
              <a:t>Certain subtypes may be more appropriate</a:t>
            </a:r>
          </a:p>
          <a:p>
            <a:pPr lvl="2"/>
            <a:r>
              <a:rPr lang="en-US" dirty="0" smtClean="0"/>
              <a:t>Triple negative subtype</a:t>
            </a:r>
          </a:p>
          <a:p>
            <a:pPr lvl="2"/>
            <a:r>
              <a:rPr lang="en-US" dirty="0" smtClean="0"/>
              <a:t>Non-luminal Her2+ subtype</a:t>
            </a:r>
          </a:p>
          <a:p>
            <a:r>
              <a:rPr lang="en-US" dirty="0" smtClean="0"/>
              <a:t>Workup of patient prior to NAT must include</a:t>
            </a:r>
          </a:p>
          <a:p>
            <a:pPr lvl="1"/>
            <a:r>
              <a:rPr lang="en-US" dirty="0" smtClean="0"/>
              <a:t>Receptor status </a:t>
            </a:r>
            <a:r>
              <a:rPr lang="en-US" dirty="0" err="1" smtClean="0"/>
              <a:t>assesement</a:t>
            </a:r>
            <a:r>
              <a:rPr lang="en-US" dirty="0" smtClean="0"/>
              <a:t> on core</a:t>
            </a:r>
          </a:p>
          <a:p>
            <a:pPr lvl="1"/>
            <a:r>
              <a:rPr lang="en-US" dirty="0" smtClean="0"/>
              <a:t>Radiographic assessment of axillary nodes and FNA of suspicious nodes</a:t>
            </a:r>
          </a:p>
          <a:p>
            <a:pPr lvl="1"/>
            <a:r>
              <a:rPr lang="en-US" dirty="0" smtClean="0"/>
              <a:t>Imaging of body based on clinical stage to rule out </a:t>
            </a:r>
            <a:r>
              <a:rPr lang="en-US" dirty="0" err="1" smtClean="0"/>
              <a:t>mets</a:t>
            </a:r>
            <a:endParaRPr lang="en-US" dirty="0" smtClean="0"/>
          </a:p>
          <a:p>
            <a:r>
              <a:rPr lang="en-US" dirty="0" smtClean="0"/>
              <a:t>But be mindful that axillary staging may not capture original burden of disease</a:t>
            </a:r>
          </a:p>
          <a:p>
            <a:pPr lvl="1"/>
            <a:r>
              <a:rPr lang="en-US" dirty="0" smtClean="0"/>
              <a:t>Results of ongoing studies may help to answer this question</a:t>
            </a:r>
          </a:p>
          <a:p>
            <a:r>
              <a:rPr lang="en-US" dirty="0" smtClean="0"/>
              <a:t>Lumpectomy may be an option for patients undergoing NAT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19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www.womenincancer.org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www.allincancer.org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45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This is not a new concept!</a:t>
            </a:r>
            <a:br>
              <a:rPr lang="en-US" dirty="0" smtClean="0"/>
            </a:br>
            <a:r>
              <a:rPr lang="en-US" dirty="0" smtClean="0"/>
              <a:t>NSABP B-18 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526" y="1493056"/>
            <a:ext cx="9237094" cy="1582280"/>
          </a:xfrm>
        </p:spPr>
      </p:pic>
      <p:pic>
        <p:nvPicPr>
          <p:cNvPr id="23555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89" y="2745650"/>
            <a:ext cx="5124943" cy="37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60720" y="6172757"/>
            <a:ext cx="22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Wolmark, JNCI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5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studies with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NSABP B18</a:t>
            </a:r>
          </a:p>
          <a:p>
            <a:pPr lvl="1"/>
            <a:r>
              <a:rPr lang="en-US" dirty="0" smtClean="0"/>
              <a:t>No difference in DFS or OS in patients receiving pre-op vs. post-op chemo</a:t>
            </a:r>
          </a:p>
          <a:p>
            <a:pPr lvl="1"/>
            <a:r>
              <a:rPr lang="en-US" dirty="0" smtClean="0"/>
              <a:t>Chemo used was AC x 4</a:t>
            </a:r>
          </a:p>
          <a:p>
            <a:pPr lvl="1"/>
            <a:r>
              <a:rPr lang="en-US" dirty="0" smtClean="0"/>
              <a:t>Era pre-taxane, pre-Her2 testing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Demonstrated there was no harm in “delaying” surgery</a:t>
            </a:r>
          </a:p>
          <a:p>
            <a:pPr lvl="1"/>
            <a:r>
              <a:rPr lang="en-US" dirty="0" smtClean="0"/>
              <a:t>And we did learn about prognosis in pts with 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NAT in drug </a:t>
            </a:r>
            <a:r>
              <a:rPr lang="en-US" dirty="0" err="1" smtClean="0"/>
              <a:t>development?Can</a:t>
            </a:r>
            <a:r>
              <a:rPr lang="en-US" dirty="0" smtClean="0"/>
              <a:t> it help us “Pick the Winner”?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8" y="1746049"/>
            <a:ext cx="9365406" cy="51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considering this?</a:t>
            </a:r>
            <a:br>
              <a:rPr lang="en-US" dirty="0" smtClean="0"/>
            </a:br>
            <a:r>
              <a:rPr lang="en-US" dirty="0" smtClean="0"/>
              <a:t>Clinical Importance of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Render an inoperable patient potentially operable</a:t>
            </a:r>
          </a:p>
          <a:p>
            <a:pPr lvl="1"/>
            <a:r>
              <a:rPr lang="en-US" dirty="0" smtClean="0"/>
              <a:t>Inflammatory breast cancer</a:t>
            </a:r>
          </a:p>
          <a:p>
            <a:pPr lvl="1"/>
            <a:r>
              <a:rPr lang="en-US" dirty="0" smtClean="0"/>
              <a:t>Inoperable LABC</a:t>
            </a:r>
          </a:p>
          <a:p>
            <a:r>
              <a:rPr lang="en-US" dirty="0"/>
              <a:t>Increase surgical options</a:t>
            </a:r>
          </a:p>
          <a:p>
            <a:pPr lvl="1"/>
            <a:r>
              <a:rPr lang="en-US" dirty="0"/>
              <a:t>Lumpectomy in patient who had previously required </a:t>
            </a:r>
            <a:r>
              <a:rPr lang="en-US" dirty="0" smtClean="0"/>
              <a:t>mastectomy</a:t>
            </a:r>
          </a:p>
          <a:p>
            <a:r>
              <a:rPr lang="en-US" dirty="0" smtClean="0"/>
              <a:t>Know if the chemo we were going to give in adjuvant setting has any effect on </a:t>
            </a:r>
            <a:r>
              <a:rPr lang="en-US" i="1" dirty="0" smtClean="0"/>
              <a:t>this </a:t>
            </a:r>
            <a:r>
              <a:rPr lang="en-US" dirty="0" smtClean="0"/>
              <a:t>tumour in </a:t>
            </a:r>
            <a:r>
              <a:rPr lang="en-US" i="1" dirty="0" smtClean="0"/>
              <a:t>this</a:t>
            </a:r>
            <a:r>
              <a:rPr lang="en-US" dirty="0" smtClean="0"/>
              <a:t> patient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have the “why”…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the WHO?</a:t>
            </a:r>
          </a:p>
          <a:p>
            <a:r>
              <a:rPr lang="en-US" dirty="0" smtClean="0"/>
              <a:t>The WHAT?</a:t>
            </a:r>
          </a:p>
          <a:p>
            <a:r>
              <a:rPr lang="en-US" dirty="0" smtClean="0"/>
              <a:t>The WHEN?</a:t>
            </a:r>
          </a:p>
          <a:p>
            <a:r>
              <a:rPr lang="en-US" dirty="0" smtClean="0"/>
              <a:t>The HOW?</a:t>
            </a:r>
          </a:p>
          <a:p>
            <a:endParaRPr lang="en-US" dirty="0" smtClean="0"/>
          </a:p>
          <a:p>
            <a:r>
              <a:rPr lang="en-US" dirty="0" smtClean="0"/>
              <a:t>Do we have a guideline????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8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guidelines exist to help inform our </a:t>
            </a:r>
            <a:r>
              <a:rPr lang="en-US" dirty="0" smtClean="0"/>
              <a:t>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600200"/>
            <a:ext cx="8696661" cy="50773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Clinical </a:t>
            </a:r>
            <a:r>
              <a:rPr lang="en-US" dirty="0"/>
              <a:t>practice guidelines for the care and treatment of breast cancer: 15. Treatment for women with stage III or locally advanced breast cancer</a:t>
            </a:r>
            <a:r>
              <a:rPr lang="en-US" dirty="0" smtClean="0"/>
              <a:t>.  CMAJ, </a:t>
            </a:r>
            <a:r>
              <a:rPr lang="en-US" b="1" dirty="0" err="1" smtClean="0"/>
              <a:t>Shenkier</a:t>
            </a:r>
            <a:r>
              <a:rPr lang="en-US" b="1" dirty="0" smtClean="0"/>
              <a:t> et al.  2004</a:t>
            </a:r>
          </a:p>
          <a:p>
            <a:pPr lvl="1"/>
            <a:r>
              <a:rPr lang="en-US" dirty="0" smtClean="0"/>
              <a:t>True Guideline</a:t>
            </a:r>
          </a:p>
          <a:p>
            <a:pPr lvl="1"/>
            <a:r>
              <a:rPr lang="en-US" dirty="0" smtClean="0"/>
              <a:t>But a bit outdated?</a:t>
            </a:r>
          </a:p>
          <a:p>
            <a:pPr lvl="1"/>
            <a:endParaRPr lang="en-US" dirty="0" smtClean="0"/>
          </a:p>
          <a:p>
            <a:r>
              <a:rPr lang="en-US" dirty="0"/>
              <a:t>Recommendations from an international consensus conference on the current status and future of </a:t>
            </a:r>
            <a:r>
              <a:rPr lang="en-US" dirty="0" err="1"/>
              <a:t>neoadjuvant</a:t>
            </a:r>
            <a:r>
              <a:rPr lang="en-US" dirty="0"/>
              <a:t> systemic therapy in primary breast cancer. Ann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, </a:t>
            </a:r>
            <a:r>
              <a:rPr lang="en-US" b="1" dirty="0" err="1" smtClean="0"/>
              <a:t>Mamounas</a:t>
            </a:r>
            <a:r>
              <a:rPr lang="en-US" b="1" dirty="0" smtClean="0"/>
              <a:t> et al. 2012</a:t>
            </a:r>
          </a:p>
          <a:p>
            <a:pPr lvl="1"/>
            <a:r>
              <a:rPr lang="en-US" dirty="0" smtClean="0"/>
              <a:t>Consensus statement, not true guideline</a:t>
            </a:r>
          </a:p>
          <a:p>
            <a:pPr lvl="1"/>
            <a:r>
              <a:rPr lang="en-US" dirty="0" smtClean="0"/>
              <a:t>Applicability to Canadian practice?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BCCA Cancer Management Guideline</a:t>
            </a:r>
          </a:p>
          <a:p>
            <a:pPr lvl="1"/>
            <a:r>
              <a:rPr lang="en-US" dirty="0" err="1" smtClean="0"/>
              <a:t>Neoadjuvant</a:t>
            </a:r>
            <a:r>
              <a:rPr lang="en-US" dirty="0" smtClean="0"/>
              <a:t> therapy posted April 2013</a:t>
            </a:r>
          </a:p>
          <a:p>
            <a:pPr lvl="1"/>
            <a:r>
              <a:rPr lang="en-US" dirty="0" smtClean="0"/>
              <a:t>Not true guideline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984A2337B286C341A791B54B16C02112006856E5BB1BDFBE45AC7BFE7087A49372" ma:contentTypeVersion="7" ma:contentTypeDescription="Create a new document." ma:contentTypeScope="" ma:versionID="d42750e30851008b9e04739f27ec79c5">
  <xsd:schema xmlns:xsd="http://www.w3.org/2001/XMLSchema" xmlns:xs="http://www.w3.org/2001/XMLSchema" xmlns:p="http://schemas.microsoft.com/office/2006/metadata/properties" xmlns:ns2="f3283638-ecb5-48cd-817d-0c18a07ccd89" xmlns:ns3="4de64c37-ebdf-406a-9f1b-af099cf715f4" targetNamespace="http://schemas.microsoft.com/office/2006/metadata/properties" ma:root="true" ma:fieldsID="f8f1002bee5d86ec9c6d67b51e13cbe6" ns2:_="" ns3:_="">
    <xsd:import namespace="f3283638-ecb5-48cd-817d-0c18a07ccd89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83638-ecb5-48cd-817d-0c18a07ccd89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default="" ma:fieldId="{d54dd449-c2c5-4af8-9444-c3906a20b699}" ma:taxonomyMulti="true" ma:sspId="e5481489-1c4e-4a78-9d25-61807e18e714" ma:termSetId="d951ee64-c3ba-4c08-a09c-902853831b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b254438-659e-4bce-a4bf-a18194ade3a5}" ma:internalName="TaxCatchAll" ma:showField="CatchAllData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254438-659e-4bce-a4bf-a18194ade3a5}" ma:internalName="TaxCatchAllLabel" ma:readOnly="true" ma:showField="CatchAllDataLabel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1 xmlns="4de64c37-ebdf-406a-9f1b-af099cf715f4"/>
    <TaxCatchAll xmlns="f3283638-ecb5-48cd-817d-0c18a07ccd89"/>
    <k05366dfea714127ab8826af69afb524 xmlns="f3283638-ecb5-48cd-817d-0c18a07ccd89">
      <Terms xmlns="http://schemas.microsoft.com/office/infopath/2007/PartnerControls"/>
    </k05366dfea714127ab8826af69afb524>
    <d54dd449c2c54af89444c3906a20b699 xmlns="f3283638-ecb5-48cd-817d-0c18a07ccd89">
      <Terms xmlns="http://schemas.microsoft.com/office/infopath/2007/PartnerControls"/>
    </d54dd449c2c54af89444c3906a20b699>
    <DocumentLanguage xmlns="4de64c37-ebdf-406a-9f1b-af099cf715f4" xsi:nil="true"/>
    <DocumentDescription xmlns="4de64c37-ebdf-406a-9f1b-af099cf715f4" xsi:nil="true"/>
    <_dlc_DocId xmlns="f3283638-ecb5-48cd-817d-0c18a07ccd89">HCFWNZZVFMD4-138-389</_dlc_DocId>
    <_dlc_DocIdUrl xmlns="f3283638-ecb5-48cd-817d-0c18a07ccd89">
      <Url>http://www.bccancer.bc.ca/surgical-oncology-network-site/_layouts/15/DocIdRedir.aspx?ID=HCFWNZZVFMD4-138-389</Url>
      <Description>HCFWNZZVFMD4-138-389</Description>
    </_dlc_DocIdUrl>
  </documentManagement>
</p:properties>
</file>

<file path=customXml/itemProps1.xml><?xml version="1.0" encoding="utf-8"?>
<ds:datastoreItem xmlns:ds="http://schemas.openxmlformats.org/officeDocument/2006/customXml" ds:itemID="{B31EDE35-2E99-4B21-9A84-FE36017677D0}"/>
</file>

<file path=customXml/itemProps2.xml><?xml version="1.0" encoding="utf-8"?>
<ds:datastoreItem xmlns:ds="http://schemas.openxmlformats.org/officeDocument/2006/customXml" ds:itemID="{83B76ACB-B30E-4277-8E8B-0312F987474A}"/>
</file>

<file path=customXml/itemProps3.xml><?xml version="1.0" encoding="utf-8"?>
<ds:datastoreItem xmlns:ds="http://schemas.openxmlformats.org/officeDocument/2006/customXml" ds:itemID="{93164DCC-F381-4017-87CF-A15B154DE984}"/>
</file>

<file path=customXml/itemProps4.xml><?xml version="1.0" encoding="utf-8"?>
<ds:datastoreItem xmlns:ds="http://schemas.openxmlformats.org/officeDocument/2006/customXml" ds:itemID="{81D21E6A-B4E6-42FB-AAD4-9DC484AEF073}"/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1633</Words>
  <Application>Microsoft Macintosh PowerPoint</Application>
  <PresentationFormat>On-screen Show (4:3)</PresentationFormat>
  <Paragraphs>220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Guidelines for Neoadjuvant Therapy in Breast Cancer: The Canadian Perspective</vt:lpstr>
      <vt:lpstr>Disclosures</vt:lpstr>
      <vt:lpstr>Objectives</vt:lpstr>
      <vt:lpstr> This is not a new concept! NSABP B-18 </vt:lpstr>
      <vt:lpstr>Initial studies with NAT</vt:lpstr>
      <vt:lpstr>Benefits of NAT in drug development?Can it help us “Pick the Winner”?</vt:lpstr>
      <vt:lpstr>Why are we considering this? Clinical Importance of NAT</vt:lpstr>
      <vt:lpstr>So we have the “why”…</vt:lpstr>
      <vt:lpstr>Do guidelines exist to help inform our practice?</vt:lpstr>
      <vt:lpstr>Hot off the press</vt:lpstr>
      <vt:lpstr>What will these updated guidelines tell us?</vt:lpstr>
      <vt:lpstr>A Canadian National Expert Consensus on Neoadjuvant Therapy for Breast Cancer</vt:lpstr>
      <vt:lpstr>Who SHOULD be offered NAT?</vt:lpstr>
      <vt:lpstr>Who else?</vt:lpstr>
      <vt:lpstr>Benefit, more or less?</vt:lpstr>
      <vt:lpstr>Response Rates by Subtype</vt:lpstr>
      <vt:lpstr>The Ideal Patient for NAT</vt:lpstr>
      <vt:lpstr>Are “Guidelines” reflective of “Real Life”</vt:lpstr>
      <vt:lpstr>Who is receiving NAT at BCCA Vancouver by Stage</vt:lpstr>
      <vt:lpstr>Who is receiving NAT at BCCA Vancouver by Subtypes</vt:lpstr>
      <vt:lpstr>What workup needs to be done in patients undergoing NAT?</vt:lpstr>
      <vt:lpstr>Workup nuances/Things a guideline may never be able to capture</vt:lpstr>
      <vt:lpstr>How should patients be followed?</vt:lpstr>
      <vt:lpstr>How do we know NAT worked?</vt:lpstr>
      <vt:lpstr>What is the rate of pCR in “real life”?</vt:lpstr>
      <vt:lpstr>Loco-regional Management</vt:lpstr>
      <vt:lpstr>Beyond surgery and radiation?</vt:lpstr>
      <vt:lpstr>“Darwinian” Evolution of Mutation</vt:lpstr>
      <vt:lpstr>Being mindful that we work as a team</vt:lpstr>
      <vt:lpstr>Collaborative approach is necessary for Clinical Care AND Research!</vt:lpstr>
      <vt:lpstr>Conclusions</vt:lpstr>
      <vt:lpstr>Thank you!</vt:lpstr>
    </vt:vector>
  </TitlesOfParts>
  <Company>Women in Cancer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Neoadjuvant Therapy in Breast Cancer: Why? Who? How? When?</dc:title>
  <dc:creator>Christine Simmons</dc:creator>
  <cp:lastModifiedBy>Christine Simmons</cp:lastModifiedBy>
  <cp:revision>25</cp:revision>
  <dcterms:created xsi:type="dcterms:W3CDTF">2014-10-16T03:52:23Z</dcterms:created>
  <dcterms:modified xsi:type="dcterms:W3CDTF">2014-10-18T05:07:50Z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0x010100984A2337B286C341A791B54B16C02112006856E5BB1BDFBE45AC7BFE7087A49372</vt:lpwstr>
  </property>
  <property fmtid="{D5CDD505-2E9C-101B-9397-08002B2CF9AE}" pid="3" name="_dlc_DocIdItemGuid">
    <vt:lpwstr>f7681e54-a177-4f82-9c93-15c73819d763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