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2" r:id="rId5"/>
    <p:sldId id="264" r:id="rId6"/>
    <p:sldId id="274" r:id="rId7"/>
    <p:sldId id="275" r:id="rId8"/>
    <p:sldId id="276" r:id="rId9"/>
    <p:sldId id="277" r:id="rId10"/>
    <p:sldId id="278" r:id="rId11"/>
    <p:sldId id="265" r:id="rId12"/>
    <p:sldId id="282" r:id="rId13"/>
    <p:sldId id="281" r:id="rId14"/>
    <p:sldId id="283" r:id="rId15"/>
    <p:sldId id="284" r:id="rId16"/>
    <p:sldId id="285" r:id="rId17"/>
    <p:sldId id="286" r:id="rId18"/>
    <p:sldId id="288" r:id="rId19"/>
    <p:sldId id="290" r:id="rId20"/>
    <p:sldId id="291" r:id="rId21"/>
    <p:sldId id="295" r:id="rId22"/>
    <p:sldId id="292" r:id="rId23"/>
    <p:sldId id="293" r:id="rId24"/>
    <p:sldId id="294" r:id="rId25"/>
    <p:sldId id="296" r:id="rId26"/>
    <p:sldId id="29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45" autoAdjust="0"/>
  </p:normalViewPr>
  <p:slideViewPr>
    <p:cSldViewPr snapToGrid="0" snapToObjects="1">
      <p:cViewPr varScale="1">
        <p:scale>
          <a:sx n="143" d="100"/>
          <a:sy n="143" d="100"/>
        </p:scale>
        <p:origin x="-1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4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viewProps" Target="viewProps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ustomXml" Target="../customXml/item2.xml"/><Relationship Id="rId3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4DBE-5749-1F44-9E73-74CB2AD4B9FD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83D6-18B6-D047-9298-14B7639FF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91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NSABP B04 – first reported 1977</a:t>
            </a:r>
          </a:p>
          <a:p>
            <a:pPr lvl="1"/>
            <a:r>
              <a:rPr lang="en-US" dirty="0" smtClean="0">
                <a:latin typeface="Calibri" charset="0"/>
              </a:rPr>
              <a:t>Fisher et al 2002</a:t>
            </a:r>
          </a:p>
          <a:p>
            <a:pPr lvl="1"/>
            <a:r>
              <a:rPr lang="en-US" dirty="0" smtClean="0">
                <a:latin typeface="Calibri" charset="0"/>
              </a:rPr>
              <a:t>RCT</a:t>
            </a:r>
          </a:p>
          <a:p>
            <a:pPr lvl="1"/>
            <a:r>
              <a:rPr lang="en-US" dirty="0" smtClean="0">
                <a:latin typeface="Calibri" charset="0"/>
              </a:rPr>
              <a:t>N=1079 node negative </a:t>
            </a:r>
            <a:r>
              <a:rPr lang="en-US" dirty="0" err="1" smtClean="0">
                <a:latin typeface="Calibri" charset="0"/>
              </a:rPr>
              <a:t>pts</a:t>
            </a:r>
            <a:endParaRPr lang="en-US" dirty="0" smtClean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2 arms – node + and node –</a:t>
            </a:r>
          </a:p>
          <a:p>
            <a:pPr lvl="1"/>
            <a:r>
              <a:rPr lang="en-US" dirty="0" smtClean="0">
                <a:latin typeface="Calibri" charset="0"/>
              </a:rPr>
              <a:t>No systemic treatment</a:t>
            </a:r>
          </a:p>
          <a:p>
            <a:pPr lvl="1"/>
            <a:r>
              <a:rPr lang="en-US" dirty="0" smtClean="0">
                <a:latin typeface="Calibri" charset="0"/>
              </a:rPr>
              <a:t>RM v. TM+RT v. 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83D6-18B6-D047-9298-14B7639FF1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28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NSABP B06</a:t>
            </a:r>
          </a:p>
          <a:p>
            <a:pPr lvl="1"/>
            <a:r>
              <a:rPr lang="en-US" dirty="0" smtClean="0">
                <a:latin typeface="Calibri" charset="0"/>
              </a:rPr>
              <a:t>RCT</a:t>
            </a:r>
          </a:p>
          <a:p>
            <a:pPr lvl="1"/>
            <a:r>
              <a:rPr lang="en-US" dirty="0" smtClean="0">
                <a:latin typeface="Calibri" charset="0"/>
              </a:rPr>
              <a:t>n=2163</a:t>
            </a:r>
          </a:p>
          <a:p>
            <a:pPr lvl="1"/>
            <a:r>
              <a:rPr lang="en-US" dirty="0" smtClean="0">
                <a:latin typeface="Calibri" charset="0"/>
              </a:rPr>
              <a:t>Node </a:t>
            </a:r>
            <a:r>
              <a:rPr lang="en-US" dirty="0" err="1" smtClean="0">
                <a:latin typeface="Calibri" charset="0"/>
              </a:rPr>
              <a:t>pos</a:t>
            </a:r>
            <a:r>
              <a:rPr lang="en-US" dirty="0" smtClean="0">
                <a:latin typeface="Calibri" charset="0"/>
              </a:rPr>
              <a:t> chemo</a:t>
            </a:r>
          </a:p>
          <a:p>
            <a:pPr lvl="1"/>
            <a:r>
              <a:rPr lang="en-US" dirty="0" smtClean="0">
                <a:latin typeface="Calibri" charset="0"/>
              </a:rPr>
              <a:t>Lumpectomy – 50Gy </a:t>
            </a:r>
            <a:r>
              <a:rPr lang="en-US" dirty="0" err="1" smtClean="0">
                <a:latin typeface="Calibri" charset="0"/>
              </a:rPr>
              <a:t>rads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1976-1984</a:t>
            </a:r>
          </a:p>
          <a:p>
            <a:pPr lvl="1"/>
            <a:r>
              <a:rPr lang="en-US" dirty="0" smtClean="0">
                <a:latin typeface="Calibri" charset="0"/>
              </a:rPr>
              <a:t>Outcome – </a:t>
            </a:r>
            <a:r>
              <a:rPr lang="en-US" dirty="0" err="1" smtClean="0">
                <a:latin typeface="Calibri" charset="0"/>
              </a:rPr>
              <a:t>ipsilateral</a:t>
            </a:r>
            <a:r>
              <a:rPr lang="en-US" dirty="0" smtClean="0">
                <a:latin typeface="Calibri" charset="0"/>
              </a:rPr>
              <a:t> BC recurrence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One</a:t>
            </a:r>
            <a:r>
              <a:rPr lang="en-US" baseline="0" dirty="0" smtClean="0">
                <a:latin typeface="Calibri" charset="0"/>
              </a:rPr>
              <a:t> of the few early studies that required microscopically clear margins - NO INK ON TUMOUR.  Most used grossly clear margins</a:t>
            </a: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83D6-18B6-D047-9298-14B7639FF1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24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have an idea of BCS rate,</a:t>
            </a:r>
            <a:r>
              <a:rPr lang="en-US" baseline="0" dirty="0" smtClean="0"/>
              <a:t> re-operation rate and BCS failure 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Path from re-excision specimens is in our database but haven’t analyzed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Most studies show residual disease in less than 20-50%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83D6-18B6-D047-9298-14B7639FF1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0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18079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9406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6932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7411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41434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9333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8811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841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3560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37805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819947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5C6F-70E4-C348-8D3E-FCEA29E1565B}" type="datetimeFigureOut">
              <a:rPr lang="en-US" smtClean="0"/>
              <a:pPr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4F90-DCB8-2240-BA35-188D65AD8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68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Margins: less is just as good?</a:t>
            </a:r>
            <a:br>
              <a:rPr lang="en-US" dirty="0" smtClean="0"/>
            </a:br>
            <a:r>
              <a:rPr lang="en-US" dirty="0" smtClean="0"/>
              <a:t>SSO/ASTRO Consensus Guideline on Margins for BCS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9728" y="4675437"/>
            <a:ext cx="4042116" cy="1578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Rebecca Warburton MD FRCSC</a:t>
            </a:r>
          </a:p>
          <a:p>
            <a:r>
              <a:rPr lang="en-US" sz="2400" dirty="0" smtClean="0"/>
              <a:t>Mount Saint Joseph Hospital</a:t>
            </a:r>
          </a:p>
          <a:p>
            <a:r>
              <a:rPr lang="en-US" sz="2400" dirty="0" smtClean="0"/>
              <a:t>October 18, 2014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5500607"/>
            <a:ext cx="2422985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5500607"/>
            <a:ext cx="1193800" cy="124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39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BCS: Re-operation</a:t>
            </a:r>
            <a:br>
              <a:rPr lang="en-US" dirty="0" smtClean="0"/>
            </a:br>
            <a:r>
              <a:rPr lang="en-US" dirty="0" smtClean="0"/>
              <a:t>Does it impact outcomes?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597" y="1790674"/>
            <a:ext cx="9012046" cy="4335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309" y="6400521"/>
            <a:ext cx="19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SABCS 2012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94213" y="5324009"/>
            <a:ext cx="2105334" cy="926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00789" y="2740693"/>
            <a:ext cx="918995" cy="802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320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BCS: IBTR</a:t>
            </a:r>
            <a:endParaRPr lang="en-US" dirty="0">
              <a:latin typeface="Calibri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NSABP B06 – IBTR 14%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More </a:t>
            </a:r>
            <a:r>
              <a:rPr lang="en-US" dirty="0">
                <a:latin typeface="Calibri" charset="0"/>
              </a:rPr>
              <a:t>recent </a:t>
            </a:r>
            <a:r>
              <a:rPr lang="en-US" dirty="0" smtClean="0">
                <a:latin typeface="Calibri" charset="0"/>
              </a:rPr>
              <a:t>data – lower rates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Improved imaging and pathologic evaluation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Aware of margin status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djuvant treatments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More indications for systemic treatment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Chemotherapy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Endocrine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Radiation</a:t>
            </a:r>
            <a:endParaRPr lang="en-US" dirty="0">
              <a:latin typeface="Calibri" charset="0"/>
            </a:endParaRPr>
          </a:p>
          <a:p>
            <a:pPr marL="1371600" lvl="3" indent="0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1371600" lvl="3" indent="0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92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BCS: IBTR</a:t>
            </a:r>
            <a:endParaRPr lang="en-US" dirty="0">
              <a:latin typeface="Calibri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NSABP B06 – IBTR 14%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More </a:t>
            </a:r>
            <a:r>
              <a:rPr lang="en-US" dirty="0">
                <a:latin typeface="Calibri" charset="0"/>
              </a:rPr>
              <a:t>recent </a:t>
            </a:r>
            <a:r>
              <a:rPr lang="en-US" dirty="0" smtClean="0">
                <a:latin typeface="Calibri" charset="0"/>
              </a:rPr>
              <a:t>data – lower rates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Veronesi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2002 – 20yr follow up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BCS </a:t>
            </a:r>
            <a:r>
              <a:rPr lang="en-US" dirty="0">
                <a:latin typeface="Calibri" charset="0"/>
              </a:rPr>
              <a:t>(15mm </a:t>
            </a:r>
            <a:r>
              <a:rPr lang="en-US" dirty="0" smtClean="0">
                <a:latin typeface="Calibri" charset="0"/>
              </a:rPr>
              <a:t>margins) LR – </a:t>
            </a:r>
            <a:r>
              <a:rPr lang="en-US" dirty="0">
                <a:latin typeface="Calibri" charset="0"/>
              </a:rPr>
              <a:t>8.8%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Toronto – </a:t>
            </a:r>
            <a:r>
              <a:rPr lang="en-US" dirty="0" smtClean="0">
                <a:latin typeface="Calibri" charset="0"/>
              </a:rPr>
              <a:t>LRR: </a:t>
            </a:r>
            <a:r>
              <a:rPr lang="en-US" dirty="0">
                <a:latin typeface="Calibri" charset="0"/>
              </a:rPr>
              <a:t>BCS 3.5% @ 5 years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MDA 2013 – prospective cohort of 2331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BCS </a:t>
            </a:r>
            <a:r>
              <a:rPr lang="en-US" dirty="0" smtClean="0">
                <a:latin typeface="Calibri" charset="0"/>
              </a:rPr>
              <a:t> - LR </a:t>
            </a:r>
            <a:r>
              <a:rPr lang="en-US" dirty="0">
                <a:latin typeface="Calibri" charset="0"/>
              </a:rPr>
              <a:t>– 3% @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5 </a:t>
            </a:r>
            <a:r>
              <a:rPr lang="en-US" dirty="0" err="1" smtClean="0">
                <a:latin typeface="Calibri" charset="0"/>
              </a:rPr>
              <a:t>yrs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>
                <a:latin typeface="Calibri" charset="0"/>
              </a:rPr>
              <a:t>6% </a:t>
            </a:r>
            <a:r>
              <a:rPr lang="en-US" dirty="0" smtClean="0">
                <a:latin typeface="Calibri" charset="0"/>
              </a:rPr>
              <a:t>@ </a:t>
            </a:r>
            <a:r>
              <a:rPr lang="en-US" dirty="0">
                <a:latin typeface="Calibri" charset="0"/>
              </a:rPr>
              <a:t>10 </a:t>
            </a:r>
            <a:r>
              <a:rPr lang="en-US" dirty="0" err="1" smtClean="0">
                <a:latin typeface="Calibri" charset="0"/>
              </a:rPr>
              <a:t>yrs</a:t>
            </a:r>
            <a:endParaRPr lang="en-US" dirty="0">
              <a:latin typeface="Calibri" charset="0"/>
            </a:endParaRPr>
          </a:p>
          <a:p>
            <a:pPr marL="1371600" lvl="3" indent="0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1371600" lvl="3" indent="0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1371600" lvl="3" indent="0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400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BCS:  IBTR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Cancer Outcome Unit - BCCA</a:t>
            </a:r>
          </a:p>
          <a:p>
            <a:pPr lvl="1"/>
            <a:r>
              <a:rPr lang="en-US" dirty="0" smtClean="0"/>
              <a:t>2435 patient T1-3, </a:t>
            </a:r>
            <a:r>
              <a:rPr lang="en-US" dirty="0" err="1" smtClean="0"/>
              <a:t>Nany</a:t>
            </a:r>
            <a:r>
              <a:rPr lang="en-US" dirty="0" smtClean="0"/>
              <a:t>, M0</a:t>
            </a:r>
          </a:p>
          <a:p>
            <a:pPr lvl="1"/>
            <a:r>
              <a:rPr lang="en-US" dirty="0" smtClean="0"/>
              <a:t>Treated with BCS and radiation +/- boost</a:t>
            </a:r>
          </a:p>
          <a:p>
            <a:pPr lvl="2"/>
            <a:r>
              <a:rPr lang="en-US" dirty="0" smtClean="0"/>
              <a:t>Recurrence @ 5.2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3"/>
            <a:r>
              <a:rPr lang="en-US" dirty="0" smtClean="0"/>
              <a:t>Local – 1.5%</a:t>
            </a:r>
          </a:p>
          <a:p>
            <a:pPr lvl="3"/>
            <a:r>
              <a:rPr lang="en-US" dirty="0" smtClean="0"/>
              <a:t>Regional – 1.1%</a:t>
            </a:r>
          </a:p>
          <a:p>
            <a:pPr lvl="3"/>
            <a:r>
              <a:rPr lang="en-US" dirty="0" smtClean="0"/>
              <a:t>Distant – 5.6%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Margin – close/positive increased LR (4.0/5.2%)</a:t>
            </a:r>
          </a:p>
          <a:p>
            <a:pPr lvl="3"/>
            <a:r>
              <a:rPr lang="en-US" dirty="0" smtClean="0"/>
              <a:t>No change to RR, DR, BCSS and OS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3713" y="6149009"/>
            <a:ext cx="406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Lupe, et al. </a:t>
            </a:r>
            <a:r>
              <a:rPr lang="en-US" dirty="0" err="1" smtClean="0"/>
              <a:t>Int</a:t>
            </a:r>
            <a:r>
              <a:rPr lang="en-US" dirty="0" smtClean="0"/>
              <a:t> J Rad </a:t>
            </a:r>
            <a:r>
              <a:rPr lang="en-US" dirty="0" err="1" smtClean="0"/>
              <a:t>Onc</a:t>
            </a:r>
            <a:r>
              <a:rPr lang="en-US" dirty="0" smtClean="0"/>
              <a:t> Biology 2011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6681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BCCA – Margin Guideline</a:t>
            </a:r>
            <a:br>
              <a:rPr lang="en-US" dirty="0" smtClean="0"/>
            </a:br>
            <a:r>
              <a:rPr lang="en-US" dirty="0" smtClean="0"/>
              <a:t>July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General Considerations </a:t>
            </a:r>
            <a:endParaRPr lang="en-US" dirty="0" smtClean="0"/>
          </a:p>
          <a:p>
            <a:pPr lvl="1"/>
            <a:r>
              <a:rPr lang="en-US" dirty="0" smtClean="0"/>
              <a:t>For most patients it is reasonable to try to achieve an </a:t>
            </a:r>
            <a:r>
              <a:rPr lang="en-US" dirty="0" err="1" smtClean="0"/>
              <a:t>ipsilateral</a:t>
            </a:r>
            <a:r>
              <a:rPr lang="en-US" dirty="0" smtClean="0"/>
              <a:t> breast </a:t>
            </a:r>
            <a:r>
              <a:rPr lang="en-US" dirty="0" err="1" smtClean="0"/>
              <a:t>tumour</a:t>
            </a:r>
            <a:r>
              <a:rPr lang="en-US" dirty="0" smtClean="0"/>
              <a:t> recurrence (IBTR) rate of  &lt;1% per year. The addition of a radiation boost to the </a:t>
            </a:r>
            <a:r>
              <a:rPr lang="en-US" dirty="0" err="1" smtClean="0"/>
              <a:t>tumour</a:t>
            </a:r>
            <a:r>
              <a:rPr lang="en-US" dirty="0" smtClean="0"/>
              <a:t> bed reduces the risk of IBTR. However, re-excision to obtain negative margins reduces IBTR more than using a radiation boost. The use of systemic therapy also reduces IBTR. For patients with a high systemic failure risk (for instance those with numerous positive </a:t>
            </a:r>
            <a:r>
              <a:rPr lang="en-US" dirty="0" err="1" smtClean="0"/>
              <a:t>axillary</a:t>
            </a:r>
            <a:r>
              <a:rPr lang="en-US" dirty="0" smtClean="0"/>
              <a:t> lymph nodes), it may be reasonable to accept a higher risk of IBTR. It may also be reasonable to accept a higher risk of IBTR in patients for whom further local breast surgery would result in an unacceptable cosmetic result, or where there is a strong desire to avoid a mastectomy, or if medical problems preclude surgery.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BCCA – Margin Guideline</a:t>
            </a:r>
            <a:br>
              <a:rPr lang="en-US" dirty="0" smtClean="0"/>
            </a:br>
            <a:r>
              <a:rPr lang="en-US" dirty="0" smtClean="0"/>
              <a:t>July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Guidelines for Re-excision and Radiation Boost following breast conserving surgery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1. For patients with invasive disease, invasive or in situ disease at the margin will be treated in the same manner.   2. The definition of a negative margin is </a:t>
            </a:r>
            <a:r>
              <a:rPr lang="en-US" dirty="0" err="1" smtClean="0"/>
              <a:t>tumour</a:t>
            </a:r>
            <a:r>
              <a:rPr lang="en-US" dirty="0" smtClean="0"/>
              <a:t> &gt; 2 mm from an inked margin.   3. A positive margin is defined as </a:t>
            </a:r>
            <a:r>
              <a:rPr lang="en-US" dirty="0" err="1" smtClean="0"/>
              <a:t>tumour</a:t>
            </a:r>
            <a:r>
              <a:rPr lang="en-US" dirty="0" smtClean="0"/>
              <a:t> touching ink.   4. A close margin is anything in-between.   5. Re-excision to obtain negative margins is recommended for patients with close or positive margins.   6. If a margin is &lt; 2 mm and re-excision is declined or inappropriate, a radiation boost to the </a:t>
            </a:r>
            <a:r>
              <a:rPr lang="en-US" dirty="0" err="1" smtClean="0"/>
              <a:t>tumour</a:t>
            </a:r>
            <a:r>
              <a:rPr lang="en-US" dirty="0" smtClean="0"/>
              <a:t> bed is recommended.   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BCCA – Margin Guideline</a:t>
            </a:r>
            <a:br>
              <a:rPr lang="en-US" dirty="0" smtClean="0"/>
            </a:br>
            <a:r>
              <a:rPr lang="en-US" dirty="0" smtClean="0"/>
              <a:t>July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smtClean="0"/>
              <a:t>Guidelines for Re-excision and Radiation Boost following breast conserving surgery</a:t>
            </a:r>
            <a:endParaRPr lang="en-US" dirty="0" smtClean="0"/>
          </a:p>
          <a:p>
            <a:pPr lvl="1"/>
            <a:r>
              <a:rPr lang="en-US" dirty="0" smtClean="0"/>
              <a:t>7. Re-excision should be more strongly recommended where the risk of IBTR is high and systemic risk is low, for example:</a:t>
            </a:r>
          </a:p>
          <a:p>
            <a:pPr lvl="2"/>
            <a:r>
              <a:rPr lang="en-US" b="1" dirty="0" smtClean="0"/>
              <a:t>Margin &lt; 2 mm </a:t>
            </a:r>
            <a:r>
              <a:rPr lang="en-US" b="1" dirty="0" err="1" smtClean="0"/>
              <a:t>and</a:t>
            </a:r>
            <a:r>
              <a:rPr lang="en-US" dirty="0" err="1" smtClean="0"/>
              <a:t> extensive</a:t>
            </a:r>
            <a:r>
              <a:rPr lang="en-US" dirty="0" smtClean="0"/>
              <a:t> </a:t>
            </a:r>
            <a:r>
              <a:rPr lang="en-US" dirty="0" err="1" smtClean="0"/>
              <a:t>intraductal</a:t>
            </a:r>
            <a:r>
              <a:rPr lang="en-US" dirty="0" smtClean="0"/>
              <a:t> component </a:t>
            </a:r>
            <a:r>
              <a:rPr lang="en-US" dirty="0" err="1" smtClean="0"/>
              <a:t>present age</a:t>
            </a:r>
            <a:r>
              <a:rPr lang="en-US" dirty="0" smtClean="0"/>
              <a:t> &lt; 40 lobular </a:t>
            </a:r>
            <a:r>
              <a:rPr lang="en-US" dirty="0" err="1" smtClean="0"/>
              <a:t>histology lymphatic</a:t>
            </a:r>
            <a:r>
              <a:rPr lang="en-US" dirty="0" smtClean="0"/>
              <a:t> invasion </a:t>
            </a:r>
            <a:r>
              <a:rPr lang="en-US" dirty="0" err="1" smtClean="0"/>
              <a:t>present no</a:t>
            </a:r>
            <a:r>
              <a:rPr lang="en-US" dirty="0" smtClean="0"/>
              <a:t> systemic therapy </a:t>
            </a:r>
            <a:r>
              <a:rPr lang="en-US" dirty="0" err="1" smtClean="0"/>
              <a:t>given margin</a:t>
            </a:r>
            <a:r>
              <a:rPr lang="en-US" dirty="0" smtClean="0"/>
              <a:t> close/positive at multiple </a:t>
            </a:r>
            <a:r>
              <a:rPr lang="en-US" dirty="0" err="1" smtClean="0"/>
              <a:t>sites Margin</a:t>
            </a:r>
            <a:r>
              <a:rPr lang="en-US" dirty="0" smtClean="0"/>
              <a:t> status </a:t>
            </a:r>
            <a:r>
              <a:rPr lang="en-US" dirty="0" err="1" smtClean="0"/>
              <a:t>unknown Tumour</a:t>
            </a:r>
            <a:r>
              <a:rPr lang="en-US" dirty="0" smtClean="0"/>
              <a:t> touching inked margin at any site</a:t>
            </a:r>
          </a:p>
          <a:p>
            <a:pPr lvl="1"/>
            <a:r>
              <a:rPr lang="en-US" dirty="0" smtClean="0"/>
              <a:t>8. When the deep margin is positive, and the surgeon has dissected down to fascia, then a boost should be given</a:t>
            </a:r>
          </a:p>
          <a:p>
            <a:r>
              <a:rPr lang="en-US" dirty="0" smtClean="0"/>
              <a:t>Patients with close or positive margins who decline re-excision should be advised that the risk if IBTR is increased.  The relative risks/benefits of re-excision </a:t>
            </a:r>
            <a:r>
              <a:rPr lang="en-US" dirty="0" err="1" smtClean="0"/>
              <a:t>vs</a:t>
            </a:r>
            <a:r>
              <a:rPr lang="en-US" dirty="0" smtClean="0"/>
              <a:t> boost in the context of local control and </a:t>
            </a:r>
            <a:r>
              <a:rPr lang="en-US" dirty="0" err="1" smtClean="0"/>
              <a:t>cosmesis</a:t>
            </a:r>
            <a:r>
              <a:rPr lang="en-US" dirty="0" smtClean="0"/>
              <a:t> should be discussed.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BCCA – Margin Guideline</a:t>
            </a:r>
            <a:br>
              <a:rPr lang="en-US" dirty="0" smtClean="0"/>
            </a:br>
            <a:r>
              <a:rPr lang="en-US" dirty="0" smtClean="0"/>
              <a:t>July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Timing of Re-excision</a:t>
            </a:r>
          </a:p>
          <a:p>
            <a:pPr lvl="1"/>
            <a:r>
              <a:rPr lang="en-US" sz="2857" dirty="0" smtClean="0"/>
              <a:t>Early consultation with a radiation oncologist is recommended if there is uncertainty about whether or not re-excision is recommended. This will facilitate a timely re-excision. Generally, re-excision should be carried out as part of the definitive surgery and prior to adjuvant systemic therapy and radiation.</a:t>
            </a:r>
          </a:p>
          <a:p>
            <a:r>
              <a:rPr lang="en-US" i="1" dirty="0" smtClean="0"/>
              <a:t>Lobular Carcinoma In Situ</a:t>
            </a:r>
          </a:p>
          <a:p>
            <a:pPr lvl="1"/>
            <a:r>
              <a:rPr lang="en-US" dirty="0" smtClean="0"/>
              <a:t>Lobular carcinoma in situ at the margins does not constitute a positive margin.</a:t>
            </a:r>
          </a:p>
          <a:p>
            <a:r>
              <a:rPr lang="en-US" i="1" dirty="0" smtClean="0"/>
              <a:t>Pathology Reports</a:t>
            </a:r>
          </a:p>
          <a:p>
            <a:pPr lvl="1"/>
            <a:r>
              <a:rPr lang="en-US" dirty="0" smtClean="0"/>
              <a:t>If a pathology report does not contain the necessary information to determine margin status, then a BCCA pathology review should be obtained. If, after this, it is still not possible to accurately determine the margins, then the margins should be treated as unknown in which case a re-excision (or radiation boost) is generally recommended.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608" y="2348166"/>
            <a:ext cx="806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SSO and ASTRO multidisciplinary expert panel (MP: margin panel) – examine relationship between margin width and IBTR</a:t>
            </a:r>
          </a:p>
          <a:p>
            <a:r>
              <a:rPr lang="en-US" dirty="0" smtClean="0"/>
              <a:t>	What margin width minimizes risk of IBTR?</a:t>
            </a:r>
          </a:p>
          <a:p>
            <a:r>
              <a:rPr lang="en-US" dirty="0" smtClean="0"/>
              <a:t>	Also examined special circumstances that may have influence: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tumour</a:t>
            </a:r>
            <a:r>
              <a:rPr lang="en-US" dirty="0" smtClean="0"/>
              <a:t> histology</a:t>
            </a:r>
          </a:p>
          <a:p>
            <a:r>
              <a:rPr lang="en-US" dirty="0" smtClean="0"/>
              <a:t>		patient age</a:t>
            </a:r>
          </a:p>
          <a:p>
            <a:r>
              <a:rPr lang="en-US" dirty="0" smtClean="0"/>
              <a:t>		use of systemic therapy</a:t>
            </a:r>
          </a:p>
          <a:p>
            <a:r>
              <a:rPr lang="en-US" dirty="0" smtClean="0"/>
              <a:t>		technique of radiation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608" y="2348166"/>
            <a:ext cx="80621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Methods:</a:t>
            </a:r>
          </a:p>
          <a:p>
            <a:r>
              <a:rPr lang="en-US" dirty="0" smtClean="0"/>
              <a:t>	Systematic review and meta-analysis - articles published 1965-2013</a:t>
            </a:r>
          </a:p>
          <a:p>
            <a:r>
              <a:rPr lang="en-US" dirty="0" smtClean="0"/>
              <a:t>	Inclusion/Exclusion</a:t>
            </a:r>
          </a:p>
          <a:p>
            <a:r>
              <a:rPr lang="en-US" dirty="0" smtClean="0"/>
              <a:t>		1.  ESBC (excluded NAC, pure DCIS)</a:t>
            </a:r>
          </a:p>
          <a:p>
            <a:r>
              <a:rPr lang="en-US" dirty="0" smtClean="0"/>
              <a:t>		2.  BCT (adjuvant radiation)</a:t>
            </a:r>
          </a:p>
          <a:p>
            <a:r>
              <a:rPr lang="en-US" dirty="0" smtClean="0"/>
              <a:t>		3.  Microscopic margins reported quantitatively</a:t>
            </a:r>
          </a:p>
          <a:p>
            <a:r>
              <a:rPr lang="en-US" dirty="0" smtClean="0"/>
              <a:t>		4.  Reported age data</a:t>
            </a:r>
          </a:p>
          <a:p>
            <a:r>
              <a:rPr lang="en-US" dirty="0" smtClean="0"/>
              <a:t>		5.  Minimum median/mean follow up 4 years</a:t>
            </a:r>
          </a:p>
          <a:p>
            <a:endParaRPr lang="en-US" dirty="0" smtClean="0"/>
          </a:p>
          <a:p>
            <a:r>
              <a:rPr lang="en-US" dirty="0" smtClean="0"/>
              <a:t>Results:  33 studies with 28,162 patients</a:t>
            </a:r>
          </a:p>
          <a:p>
            <a:r>
              <a:rPr lang="en-US" dirty="0" smtClean="0"/>
              <a:t>	1506 IBTR (median prevalence 5.3%)</a:t>
            </a:r>
          </a:p>
          <a:p>
            <a:r>
              <a:rPr lang="en-US" dirty="0" smtClean="0"/>
              <a:t>	follow up 79.2 months</a:t>
            </a:r>
          </a:p>
          <a:p>
            <a:r>
              <a:rPr lang="en-US" dirty="0" smtClean="0"/>
              <a:t>	2 models: close/pos </a:t>
            </a:r>
            <a:r>
              <a:rPr lang="en-US" dirty="0" err="1" smtClean="0"/>
              <a:t>v</a:t>
            </a:r>
            <a:r>
              <a:rPr lang="en-US" dirty="0" smtClean="0"/>
              <a:t>. negative and positive </a:t>
            </a:r>
            <a:r>
              <a:rPr lang="en-US" dirty="0" err="1" smtClean="0"/>
              <a:t>v</a:t>
            </a:r>
            <a:r>
              <a:rPr lang="en-US" dirty="0" smtClean="0"/>
              <a:t>. close </a:t>
            </a:r>
            <a:r>
              <a:rPr lang="en-US" dirty="0" err="1" smtClean="0"/>
              <a:t>v</a:t>
            </a:r>
            <a:r>
              <a:rPr lang="en-US" dirty="0" smtClean="0"/>
              <a:t>. negative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No disclosures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802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2550603"/>
            <a:ext cx="4559300" cy="1689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2195" y="2550603"/>
            <a:ext cx="327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Close/pos </a:t>
            </a:r>
            <a:r>
              <a:rPr lang="en-US" dirty="0" err="1" smtClean="0"/>
              <a:t>v</a:t>
            </a:r>
            <a:r>
              <a:rPr lang="en-US" dirty="0" smtClean="0"/>
              <a:t> Negative – OR 1.96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v</a:t>
            </a:r>
            <a:r>
              <a:rPr lang="en-US" dirty="0" smtClean="0"/>
              <a:t> Negative – OR 2.44</a:t>
            </a:r>
          </a:p>
          <a:p>
            <a:r>
              <a:rPr lang="en-US" dirty="0" smtClean="0"/>
              <a:t>Close </a:t>
            </a:r>
            <a:r>
              <a:rPr lang="en-US" dirty="0" err="1" smtClean="0"/>
              <a:t>v</a:t>
            </a:r>
            <a:r>
              <a:rPr lang="en-US" dirty="0" smtClean="0"/>
              <a:t>. Negative – OR 1.74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952" y="3517442"/>
            <a:ext cx="8485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Microscopic distribution of </a:t>
            </a:r>
            <a:r>
              <a:rPr lang="en-US" dirty="0" err="1" smtClean="0"/>
              <a:t>tumour</a:t>
            </a:r>
            <a:r>
              <a:rPr lang="en-US" dirty="0" smtClean="0"/>
              <a:t> in breast in clinically and </a:t>
            </a:r>
            <a:r>
              <a:rPr lang="en-US" dirty="0" err="1" smtClean="0"/>
              <a:t>mammographically</a:t>
            </a:r>
            <a:r>
              <a:rPr lang="en-US" dirty="0" smtClean="0"/>
              <a:t> </a:t>
            </a:r>
            <a:r>
              <a:rPr lang="en-US" dirty="0" err="1" smtClean="0"/>
              <a:t>unicentric</a:t>
            </a:r>
            <a:r>
              <a:rPr lang="en-US" dirty="0" smtClean="0"/>
              <a:t> BC</a:t>
            </a:r>
          </a:p>
          <a:p>
            <a:pPr marL="800100" lvl="1" indent="-342900"/>
            <a:r>
              <a:rPr lang="en-US" dirty="0" smtClean="0"/>
              <a:t>Holland et al - T1 </a:t>
            </a:r>
            <a:r>
              <a:rPr lang="en-US" dirty="0" err="1" smtClean="0"/>
              <a:t>tumours</a:t>
            </a:r>
            <a:r>
              <a:rPr lang="en-US" dirty="0" smtClean="0"/>
              <a:t> foci at 2cm (42%), at 3cm (17%), at 4cm (10%)</a:t>
            </a:r>
          </a:p>
          <a:p>
            <a:pPr marL="800100" lvl="1" indent="-342900"/>
            <a:r>
              <a:rPr lang="en-US" dirty="0" smtClean="0"/>
              <a:t>	SO…. Does 1mm extra even matter?</a:t>
            </a:r>
          </a:p>
          <a:p>
            <a:pPr marL="342900" indent="-342900">
              <a:buAutoNum type="arabicPeriod"/>
            </a:pPr>
            <a:r>
              <a:rPr lang="en-US" dirty="0" smtClean="0"/>
              <a:t>Standardization and reproducibility of pathologic processing</a:t>
            </a:r>
          </a:p>
          <a:p>
            <a:pPr marL="800100" lvl="1" indent="-342900"/>
            <a:r>
              <a:rPr lang="en-US" dirty="0" smtClean="0"/>
              <a:t>Compression, ink tracking, perpendicular </a:t>
            </a:r>
            <a:r>
              <a:rPr lang="en-US" dirty="0" err="1" smtClean="0"/>
              <a:t>v</a:t>
            </a:r>
            <a:r>
              <a:rPr lang="en-US" dirty="0" smtClean="0"/>
              <a:t>. shave sectioning, margin sample only</a:t>
            </a:r>
          </a:p>
          <a:p>
            <a:pPr marL="800100" lvl="1" indent="-342900"/>
            <a:r>
              <a:rPr lang="en-US" dirty="0" smtClean="0"/>
              <a:t>	SO… Does negative margin guarantee absence of residual </a:t>
            </a:r>
            <a:r>
              <a:rPr lang="en-US" dirty="0" err="1" smtClean="0"/>
              <a:t>tumour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r>
              <a:rPr lang="en-US" dirty="0" smtClean="0"/>
              <a:t>Impact of changes in BC management - relevance of older studies in today’s practice</a:t>
            </a:r>
          </a:p>
          <a:p>
            <a:pPr marL="800100" lvl="1" indent="-342900"/>
            <a:r>
              <a:rPr lang="en-US" dirty="0" smtClean="0"/>
              <a:t>26% had </a:t>
            </a:r>
            <a:r>
              <a:rPr lang="en-US" dirty="0" smtClean="0"/>
              <a:t>chemo </a:t>
            </a:r>
            <a:r>
              <a:rPr lang="en-US" dirty="0" smtClean="0"/>
              <a:t>and 38% endocrine despite median T size of 1.6cm and 26% node + </a:t>
            </a:r>
          </a:p>
          <a:p>
            <a:pPr marL="800100" lvl="1" indent="-342900"/>
            <a:r>
              <a:rPr lang="en-US" dirty="0" smtClean="0"/>
              <a:t>	SO…  Does small reduction in IBTR with wider margin matter in today’s practice of increased multimodal therapy?</a:t>
            </a:r>
          </a:p>
          <a:p>
            <a:pPr marL="800100" lvl="1" indent="-342900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52" y="2196642"/>
            <a:ext cx="4495800" cy="132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62" y="2540541"/>
            <a:ext cx="44323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952" y="3759741"/>
            <a:ext cx="8485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NSABP trials of systemic therapy – increased survival was accompanied with decline in IBTR</a:t>
            </a:r>
          </a:p>
          <a:p>
            <a:pPr marL="800100" lvl="1" indent="-342900"/>
            <a:r>
              <a:rPr lang="en-US" dirty="0" smtClean="0"/>
              <a:t>	B14 – TAM </a:t>
            </a:r>
            <a:r>
              <a:rPr lang="en-US" dirty="0" err="1" smtClean="0"/>
              <a:t>v</a:t>
            </a:r>
            <a:r>
              <a:rPr lang="en-US" dirty="0" smtClean="0"/>
              <a:t>. not (</a:t>
            </a:r>
            <a:r>
              <a:rPr lang="en-US" dirty="0" err="1" smtClean="0"/>
              <a:t>ER+ve</a:t>
            </a:r>
            <a:r>
              <a:rPr lang="en-US" dirty="0" smtClean="0"/>
              <a:t>, Node -</a:t>
            </a:r>
            <a:r>
              <a:rPr lang="en-US" dirty="0" err="1" smtClean="0"/>
              <a:t>ve</a:t>
            </a:r>
            <a:r>
              <a:rPr lang="en-US" dirty="0" smtClean="0"/>
              <a:t>)		IBTR 5.0 </a:t>
            </a:r>
            <a:r>
              <a:rPr lang="en-US" dirty="0" err="1" smtClean="0"/>
              <a:t>v</a:t>
            </a:r>
            <a:r>
              <a:rPr lang="en-US" dirty="0" smtClean="0"/>
              <a:t>. 11.6%</a:t>
            </a:r>
          </a:p>
          <a:p>
            <a:pPr marL="800100" lvl="1" indent="-342900"/>
            <a:r>
              <a:rPr lang="en-US" dirty="0" smtClean="0"/>
              <a:t>	B13 – Chemo </a:t>
            </a:r>
            <a:r>
              <a:rPr lang="en-US" dirty="0" err="1" smtClean="0"/>
              <a:t>v</a:t>
            </a:r>
            <a:r>
              <a:rPr lang="en-US" dirty="0" smtClean="0"/>
              <a:t>. not (Node -</a:t>
            </a:r>
            <a:r>
              <a:rPr lang="en-US" dirty="0" err="1" smtClean="0"/>
              <a:t>ve</a:t>
            </a:r>
            <a:r>
              <a:rPr lang="en-US" dirty="0" smtClean="0"/>
              <a:t>)			IBTR 5.4 </a:t>
            </a:r>
            <a:r>
              <a:rPr lang="en-US" dirty="0" err="1" smtClean="0"/>
              <a:t>v</a:t>
            </a:r>
            <a:r>
              <a:rPr lang="en-US" dirty="0" smtClean="0"/>
              <a:t>. 11.6%</a:t>
            </a:r>
          </a:p>
          <a:p>
            <a:pPr marL="800100" lvl="1" indent="-342900"/>
            <a:r>
              <a:rPr lang="en-US" dirty="0" smtClean="0"/>
              <a:t>	B19 – MF </a:t>
            </a:r>
            <a:r>
              <a:rPr lang="en-US" dirty="0" err="1" smtClean="0"/>
              <a:t>v</a:t>
            </a:r>
            <a:r>
              <a:rPr lang="en-US" dirty="0" smtClean="0"/>
              <a:t>. CMF (ER-</a:t>
            </a:r>
            <a:r>
              <a:rPr lang="en-US" dirty="0" err="1" smtClean="0"/>
              <a:t>ve</a:t>
            </a:r>
            <a:r>
              <a:rPr lang="en-US" dirty="0" smtClean="0"/>
              <a:t>, Node -</a:t>
            </a:r>
            <a:r>
              <a:rPr lang="en-US" dirty="0" err="1" smtClean="0"/>
              <a:t>ve</a:t>
            </a:r>
            <a:r>
              <a:rPr lang="en-US" dirty="0" smtClean="0"/>
              <a:t>)		IBTR 4.8 </a:t>
            </a:r>
            <a:r>
              <a:rPr lang="en-US" dirty="0" err="1" smtClean="0"/>
              <a:t>v</a:t>
            </a:r>
            <a:r>
              <a:rPr lang="en-US" dirty="0" smtClean="0"/>
              <a:t>. 8.2%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dirty="0" err="1" smtClean="0"/>
              <a:t>neoadjuvant</a:t>
            </a:r>
            <a:r>
              <a:rPr lang="en-US" dirty="0" smtClean="0"/>
              <a:t> trials – </a:t>
            </a:r>
            <a:r>
              <a:rPr lang="en-US" dirty="0" err="1" smtClean="0"/>
              <a:t>pCR</a:t>
            </a:r>
            <a:r>
              <a:rPr lang="en-US" dirty="0" smtClean="0"/>
              <a:t> reduces IBTR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dirty="0" err="1" smtClean="0"/>
              <a:t>herceptin</a:t>
            </a: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98550"/>
            <a:ext cx="4419600" cy="82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4299589"/>
            <a:ext cx="4457700" cy="86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324050"/>
            <a:ext cx="848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	TNBC and Her2 pos have increase IBTR but… high failure rate at mastectomy as well.  Relapse related to aggressive biology not residual </a:t>
            </a:r>
            <a:r>
              <a:rPr lang="en-US" dirty="0" err="1" smtClean="0"/>
              <a:t>tumour</a:t>
            </a:r>
            <a:r>
              <a:rPr lang="en-US" dirty="0" smtClean="0"/>
              <a:t> at surgical site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163189"/>
            <a:ext cx="8485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Boost to </a:t>
            </a:r>
            <a:r>
              <a:rPr lang="en-US" dirty="0" err="1" smtClean="0"/>
              <a:t>tumour</a:t>
            </a:r>
            <a:r>
              <a:rPr lang="en-US" dirty="0" smtClean="0"/>
              <a:t> bed reduces IBTR with slight increased toxicity but complicated</a:t>
            </a:r>
          </a:p>
          <a:p>
            <a:pPr marL="800100" lvl="1" indent="-342900"/>
            <a:r>
              <a:rPr lang="en-US" dirty="0" smtClean="0"/>
              <a:t>analysis due to heterogeneity of studies.</a:t>
            </a:r>
          </a:p>
          <a:p>
            <a:pPr marL="800100" lvl="1" indent="-342900"/>
            <a:r>
              <a:rPr lang="en-US" dirty="0" smtClean="0"/>
              <a:t>Consensus – use and does of boost should be based on local failure risk and not determined, in isolation, by the width of surgical margins.</a:t>
            </a:r>
          </a:p>
          <a:p>
            <a:pPr marL="800100" lvl="1" indent="-342900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630811"/>
            <a:ext cx="43942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4178298"/>
            <a:ext cx="4521200" cy="124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5422898"/>
            <a:ext cx="848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Potential risk for residual DCIS – potential for re-excision if EIC present in young age and multiple close margins.  May be a role for post-operative mammography to assess completeness of excision if calcifications.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52" y="2650970"/>
            <a:ext cx="4381500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952" y="4354446"/>
            <a:ext cx="8485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Young women have higher IBTR and BC mortality then older women.  This is due to </a:t>
            </a:r>
            <a:r>
              <a:rPr lang="en-US" dirty="0" err="1" smtClean="0"/>
              <a:t>tumour</a:t>
            </a:r>
            <a:r>
              <a:rPr lang="en-US" dirty="0" smtClean="0"/>
              <a:t> biology then type of surgery.</a:t>
            </a:r>
          </a:p>
          <a:p>
            <a:pPr marL="800100" lvl="1" indent="-342900"/>
            <a:r>
              <a:rPr lang="en-US" dirty="0" smtClean="0"/>
              <a:t>Excision to negative margins, use of systemic therapy, use of radiation boost and possible exclusion of BRCA carriers from a BCS approach</a:t>
            </a:r>
          </a:p>
          <a:p>
            <a:pPr marL="800100" lvl="1" indent="-342900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Untitled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8375"/>
            <a:ext cx="6650155" cy="2209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952" y="2561995"/>
            <a:ext cx="8485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dirty="0" smtClean="0"/>
              <a:t>Conclusions:</a:t>
            </a:r>
          </a:p>
          <a:p>
            <a:pPr marL="800100" lvl="1" indent="-342900"/>
            <a:r>
              <a:rPr lang="en-US" dirty="0" smtClean="0"/>
              <a:t>	No ink on </a:t>
            </a:r>
            <a:r>
              <a:rPr lang="en-US" dirty="0" err="1" smtClean="0"/>
              <a:t>tumour</a:t>
            </a:r>
            <a:r>
              <a:rPr lang="en-US" dirty="0" smtClean="0"/>
              <a:t> as the standard for an adequate margin in invasive cancer in the era of multidisciplinary therapy is associated with low rates of IBTR and has potential to decrease re-excision rates, improve cosmetic results and decrease health care costs</a:t>
            </a:r>
          </a:p>
          <a:p>
            <a:pPr marL="800100" lvl="1" indent="-342900"/>
            <a:r>
              <a:rPr lang="en-US" dirty="0" smtClean="0"/>
              <a:t>	</a:t>
            </a:r>
          </a:p>
          <a:p>
            <a:pPr marL="800100" lvl="1" indent="-342900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Margins: simplified, maybe over simplified?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</a:t>
            </a:r>
          </a:p>
          <a:p>
            <a:r>
              <a:rPr lang="en-US" dirty="0" smtClean="0"/>
              <a:t>Re-operation – not great </a:t>
            </a:r>
          </a:p>
          <a:p>
            <a:r>
              <a:rPr lang="en-US" dirty="0" smtClean="0"/>
              <a:t>IBTR – margin width has minimal impact as long as not positive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Tumour</a:t>
            </a:r>
            <a:r>
              <a:rPr lang="en-US" dirty="0" smtClean="0">
                <a:solidFill>
                  <a:srgbClr val="FF0000"/>
                </a:solidFill>
              </a:rPr>
              <a:t> biology and patient factors cannot be controlled by surgery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7086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used to happen….</a:t>
            </a:r>
            <a:endParaRPr lang="en-US" dirty="0"/>
          </a:p>
        </p:txBody>
      </p:sp>
      <p:pic>
        <p:nvPicPr>
          <p:cNvPr id="6" name="Content Placeholder 5" descr="halsted_drawi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41" r="-72640" b="6101"/>
          <a:stretch/>
        </p:blipFill>
        <p:spPr/>
      </p:pic>
      <p:pic>
        <p:nvPicPr>
          <p:cNvPr id="7" name="Picture 6" descr="107370.fig.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59842" y="3728829"/>
            <a:ext cx="3126958" cy="239733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226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NSABP </a:t>
            </a:r>
            <a:r>
              <a:rPr lang="en-US" dirty="0" smtClean="0">
                <a:latin typeface="Calibri" charset="0"/>
              </a:rPr>
              <a:t>B04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Bigger isn’t better</a:t>
            </a:r>
            <a:endParaRPr lang="en-US" dirty="0">
              <a:latin typeface="Calibri" charset="0"/>
            </a:endParaRP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80" r="3380"/>
          <a:stretch>
            <a:fillRect/>
          </a:stretch>
        </p:blipFill>
        <p:spPr>
          <a:xfrm>
            <a:off x="2097088" y="1212850"/>
            <a:ext cx="4965700" cy="3127375"/>
          </a:xfrm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57200" y="4216400"/>
            <a:ext cx="822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At 3, 5, 10 and 25 years:	</a:t>
            </a:r>
          </a:p>
          <a:p>
            <a:r>
              <a:rPr lang="en-US" dirty="0"/>
              <a:t>	DFS – no difference</a:t>
            </a:r>
          </a:p>
          <a:p>
            <a:r>
              <a:rPr lang="en-US" dirty="0"/>
              <a:t>	DDFS – no difference</a:t>
            </a:r>
          </a:p>
          <a:p>
            <a:r>
              <a:rPr lang="en-US" dirty="0"/>
              <a:t>	OS – no difference</a:t>
            </a:r>
          </a:p>
          <a:p>
            <a:r>
              <a:rPr lang="en-US" dirty="0"/>
              <a:t>	LRR – node –</a:t>
            </a:r>
            <a:r>
              <a:rPr lang="en-US" dirty="0" err="1"/>
              <a:t>ve</a:t>
            </a:r>
            <a:r>
              <a:rPr lang="en-US" dirty="0"/>
              <a:t>: RM 9%, TM 13%, TM+RT 5%</a:t>
            </a:r>
          </a:p>
          <a:p>
            <a:r>
              <a:rPr lang="en-US" dirty="0"/>
              <a:t>	           node +</a:t>
            </a:r>
            <a:r>
              <a:rPr lang="en-US" dirty="0" err="1"/>
              <a:t>ve</a:t>
            </a:r>
            <a:r>
              <a:rPr lang="en-US" dirty="0"/>
              <a:t>: no difference</a:t>
            </a:r>
          </a:p>
          <a:p>
            <a:endParaRPr lang="en-US" dirty="0"/>
          </a:p>
          <a:p>
            <a:r>
              <a:rPr lang="en-US" dirty="0"/>
              <a:t>LESS AGGRESSIVE SURGERY, AVOID RM, NO NEED TO ADD RADIATION TO TM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726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NSABP </a:t>
            </a:r>
            <a:r>
              <a:rPr lang="en-US" dirty="0" smtClean="0">
                <a:latin typeface="Calibri" charset="0"/>
              </a:rPr>
              <a:t>B06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Even less is just as good</a:t>
            </a:r>
            <a:endParaRPr lang="en-US" dirty="0">
              <a:latin typeface="Calibri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8588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00200"/>
            <a:ext cx="3911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006975" y="1962150"/>
            <a:ext cx="3473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NO DIFFERENCE IN DFS, DDFS or OS</a:t>
            </a:r>
          </a:p>
          <a:p>
            <a:endParaRPr lang="en-US" dirty="0"/>
          </a:p>
          <a:p>
            <a:r>
              <a:rPr lang="en-US" dirty="0"/>
              <a:t>LRR</a:t>
            </a:r>
          </a:p>
          <a:p>
            <a:r>
              <a:rPr lang="en-US" dirty="0"/>
              <a:t>	MRM		10%</a:t>
            </a:r>
          </a:p>
          <a:p>
            <a:r>
              <a:rPr lang="en-US" dirty="0"/>
              <a:t>	L+ALND		39%</a:t>
            </a:r>
          </a:p>
          <a:p>
            <a:r>
              <a:rPr lang="en-US" dirty="0"/>
              <a:t>	L+RT+ALND	14%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MUST ADD RT TO BCS</a:t>
            </a:r>
          </a:p>
          <a:p>
            <a:r>
              <a:rPr lang="en-US" dirty="0"/>
              <a:t>BCS = M but higher LRR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02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issues:</a:t>
            </a:r>
          </a:p>
          <a:p>
            <a:pPr lvl="1"/>
            <a:r>
              <a:rPr lang="en-US" dirty="0" smtClean="0"/>
              <a:t>Commitment to radiation</a:t>
            </a:r>
          </a:p>
          <a:p>
            <a:pPr lvl="1"/>
            <a:r>
              <a:rPr lang="en-US" dirty="0" err="1" smtClean="0"/>
              <a:t>Cosmesis</a:t>
            </a:r>
            <a:endParaRPr lang="en-US" dirty="0" smtClean="0"/>
          </a:p>
          <a:p>
            <a:pPr lvl="1"/>
            <a:r>
              <a:rPr lang="en-US" dirty="0" smtClean="0"/>
              <a:t>Re-operation</a:t>
            </a:r>
          </a:p>
          <a:p>
            <a:pPr lvl="1"/>
            <a:r>
              <a:rPr lang="en-US" dirty="0" smtClean="0"/>
              <a:t>In Breast </a:t>
            </a:r>
            <a:r>
              <a:rPr lang="en-US" dirty="0" err="1" smtClean="0"/>
              <a:t>Tumour</a:t>
            </a:r>
            <a:r>
              <a:rPr lang="en-US" dirty="0" smtClean="0"/>
              <a:t> Recurrence</a:t>
            </a:r>
          </a:p>
          <a:p>
            <a:pPr lvl="1"/>
            <a:endParaRPr lang="en-US" dirty="0"/>
          </a:p>
          <a:p>
            <a:r>
              <a:rPr lang="en-US" dirty="0" smtClean="0"/>
              <a:t>No Difference in Survival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81314" y="3208617"/>
            <a:ext cx="167090" cy="10026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8911" y="3526132"/>
            <a:ext cx="162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MARGINS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095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BCS: Re-operation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Rates vary – 20-50%</a:t>
            </a:r>
          </a:p>
          <a:p>
            <a:r>
              <a:rPr lang="en-US" dirty="0" smtClean="0"/>
              <a:t>Rate of re-operation depends on margin</a:t>
            </a:r>
          </a:p>
          <a:p>
            <a:r>
              <a:rPr lang="en-US" dirty="0" smtClean="0"/>
              <a:t>Quality indicator:</a:t>
            </a:r>
          </a:p>
          <a:p>
            <a:pPr lvl="1"/>
            <a:r>
              <a:rPr lang="en-US" dirty="0" smtClean="0"/>
              <a:t>Rate of re-operation</a:t>
            </a:r>
          </a:p>
          <a:p>
            <a:pPr lvl="1"/>
            <a:r>
              <a:rPr lang="en-US" dirty="0" smtClean="0"/>
              <a:t>Rate of BCS failure (completion mastectomy)</a:t>
            </a:r>
          </a:p>
          <a:p>
            <a:r>
              <a:rPr lang="en-US" dirty="0" smtClean="0"/>
              <a:t>Impact of Re-operations</a:t>
            </a:r>
            <a:endParaRPr lang="en-US" dirty="0"/>
          </a:p>
          <a:p>
            <a:pPr lvl="1"/>
            <a:r>
              <a:rPr lang="en-US" dirty="0" smtClean="0"/>
              <a:t>Patient: stress, </a:t>
            </a:r>
            <a:r>
              <a:rPr lang="en-US" dirty="0" err="1" smtClean="0"/>
              <a:t>cosmesis</a:t>
            </a:r>
            <a:r>
              <a:rPr lang="en-US" dirty="0" smtClean="0"/>
              <a:t>, delay to adjuvant treatment</a:t>
            </a:r>
          </a:p>
          <a:p>
            <a:pPr lvl="1"/>
            <a:r>
              <a:rPr lang="en-US" dirty="0" smtClean="0"/>
              <a:t>System: cost, wait times </a:t>
            </a:r>
          </a:p>
          <a:p>
            <a:pPr lvl="1"/>
            <a:r>
              <a:rPr lang="en-US" dirty="0" smtClean="0"/>
              <a:t>Does it impact outcomes?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774182"/>
              </p:ext>
            </p:extLst>
          </p:nvPr>
        </p:nvGraphicFramePr>
        <p:xfrm>
          <a:off x="8099465" y="7114339"/>
          <a:ext cx="6172200" cy="5257800"/>
        </p:xfrm>
        <a:graphic>
          <a:graphicData uri="http://schemas.openxmlformats.org/presentationml/2006/ole">
            <p:oleObj spid="_x0000_s1031" r:id="rId3" imgW="6503894" imgH="5589570" progId="Excel.Sheet.8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850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BCS: Re-operation</a:t>
            </a:r>
            <a:br>
              <a:rPr lang="en-US" dirty="0" smtClean="0"/>
            </a:br>
            <a:r>
              <a:rPr lang="en-US" sz="3600" dirty="0" smtClean="0"/>
              <a:t>Providence Health Care Breast Clinic</a:t>
            </a:r>
            <a:br>
              <a:rPr lang="en-US" sz="3600" dirty="0" smtClean="0"/>
            </a:br>
            <a:r>
              <a:rPr lang="en-US" sz="3600" dirty="0" smtClean="0"/>
              <a:t>Institutional review – 2012-2013</a:t>
            </a:r>
            <a:endParaRPr lang="en-US" sz="3600" dirty="0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338642"/>
              </p:ext>
            </p:extLst>
          </p:nvPr>
        </p:nvGraphicFramePr>
        <p:xfrm>
          <a:off x="4950384" y="2088603"/>
          <a:ext cx="4053190" cy="4016441"/>
        </p:xfrm>
        <a:graphic>
          <a:graphicData uri="http://schemas.openxmlformats.org/presentationml/2006/ole">
            <p:oleObj spid="_x0000_s11274" r:id="rId4" imgW="6503894" imgH="5589570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088603"/>
            <a:ext cx="47202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1076 BC surgeries on 996 patients</a:t>
            </a:r>
          </a:p>
          <a:p>
            <a:endParaRPr lang="en-US" dirty="0"/>
          </a:p>
          <a:p>
            <a:r>
              <a:rPr lang="en-US" dirty="0" smtClean="0"/>
              <a:t>Primary Surgery:</a:t>
            </a:r>
          </a:p>
          <a:p>
            <a:r>
              <a:rPr lang="en-US" dirty="0" smtClean="0"/>
              <a:t>     408/996 (41%) – TM</a:t>
            </a:r>
          </a:p>
          <a:p>
            <a:r>
              <a:rPr lang="en-US" dirty="0"/>
              <a:t> </a:t>
            </a:r>
            <a:r>
              <a:rPr lang="en-US" dirty="0" smtClean="0"/>
              <a:t>    588/996 (59%) – BCS </a:t>
            </a:r>
          </a:p>
          <a:p>
            <a:endParaRPr lang="en-US" dirty="0"/>
          </a:p>
          <a:p>
            <a:r>
              <a:rPr lang="en-US" dirty="0" smtClean="0"/>
              <a:t>Re-operation – 113/588 (</a:t>
            </a:r>
            <a:r>
              <a:rPr lang="en-US" b="1" dirty="0" smtClean="0"/>
              <a:t>19%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51/113 (45%) – completion mastectomy</a:t>
            </a:r>
          </a:p>
          <a:p>
            <a:r>
              <a:rPr lang="en-US" dirty="0"/>
              <a:t>	</a:t>
            </a:r>
            <a:r>
              <a:rPr lang="en-US" dirty="0" smtClean="0"/>
              <a:t>51/588 (8.7%) – BCS failure</a:t>
            </a:r>
          </a:p>
          <a:p>
            <a:r>
              <a:rPr lang="en-US" dirty="0"/>
              <a:t> </a:t>
            </a:r>
            <a:r>
              <a:rPr lang="en-US" dirty="0" smtClean="0"/>
              <a:t>    62/113 (55%) – re-excision of margins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0563" y="6105044"/>
            <a:ext cx="172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CSF 2014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568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BCS: Re-operation</a:t>
            </a:r>
            <a:br>
              <a:rPr lang="en-US" dirty="0" smtClean="0"/>
            </a:br>
            <a:r>
              <a:rPr lang="en-US" dirty="0" smtClean="0"/>
              <a:t>Does it impact outcomes?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597" y="1790674"/>
            <a:ext cx="9012046" cy="4335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309" y="6400521"/>
            <a:ext cx="19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SABCS 2012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38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984A2337B286C341A791B54B16C02112006856E5BB1BDFBE45AC7BFE7087A49372" ma:contentTypeVersion="7" ma:contentTypeDescription="Create a new document." ma:contentTypeScope="" ma:versionID="d42750e30851008b9e04739f27ec79c5">
  <xsd:schema xmlns:xsd="http://www.w3.org/2001/XMLSchema" xmlns:xs="http://www.w3.org/2001/XMLSchema" xmlns:p="http://schemas.microsoft.com/office/2006/metadata/properties" xmlns:ns2="f3283638-ecb5-48cd-817d-0c18a07ccd89" xmlns:ns3="4de64c37-ebdf-406a-9f1b-af099cf715f4" targetNamespace="http://schemas.microsoft.com/office/2006/metadata/properties" ma:root="true" ma:fieldsID="f8f1002bee5d86ec9c6d67b51e13cbe6" ns2:_="" ns3:_="">
    <xsd:import namespace="f3283638-ecb5-48cd-817d-0c18a07ccd89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83638-ecb5-48cd-817d-0c18a07ccd89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default="" ma:fieldId="{d54dd449-c2c5-4af8-9444-c3906a20b699}" ma:taxonomyMulti="true" ma:sspId="e5481489-1c4e-4a78-9d25-61807e18e714" ma:termSetId="d951ee64-c3ba-4c08-a09c-902853831b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b254438-659e-4bce-a4bf-a18194ade3a5}" ma:internalName="TaxCatchAll" ma:showField="CatchAllData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254438-659e-4bce-a4bf-a18194ade3a5}" ma:internalName="TaxCatchAllLabel" ma:readOnly="true" ma:showField="CatchAllDataLabel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1 xmlns="4de64c37-ebdf-406a-9f1b-af099cf715f4"/>
    <TaxCatchAll xmlns="f3283638-ecb5-48cd-817d-0c18a07ccd89"/>
    <k05366dfea714127ab8826af69afb524 xmlns="f3283638-ecb5-48cd-817d-0c18a07ccd89">
      <Terms xmlns="http://schemas.microsoft.com/office/infopath/2007/PartnerControls"/>
    </k05366dfea714127ab8826af69afb524>
    <d54dd449c2c54af89444c3906a20b699 xmlns="f3283638-ecb5-48cd-817d-0c18a07ccd89">
      <Terms xmlns="http://schemas.microsoft.com/office/infopath/2007/PartnerControls"/>
    </d54dd449c2c54af89444c3906a20b699>
    <DocumentLanguage xmlns="4de64c37-ebdf-406a-9f1b-af099cf715f4" xsi:nil="true"/>
    <DocumentDescription xmlns="4de64c37-ebdf-406a-9f1b-af099cf715f4" xsi:nil="true"/>
    <_dlc_DocId xmlns="f3283638-ecb5-48cd-817d-0c18a07ccd89">HCFWNZZVFMD4-138-386</_dlc_DocId>
    <_dlc_DocIdUrl xmlns="f3283638-ecb5-48cd-817d-0c18a07ccd89">
      <Url>http://www.bccancer.bc.ca/surgical-oncology-network-site/_layouts/15/DocIdRedir.aspx?ID=HCFWNZZVFMD4-138-386</Url>
      <Description>HCFWNZZVFMD4-138-386</Description>
    </_dlc_DocIdUrl>
  </documentManagement>
</p:properties>
</file>

<file path=customXml/itemProps1.xml><?xml version="1.0" encoding="utf-8"?>
<ds:datastoreItem xmlns:ds="http://schemas.openxmlformats.org/officeDocument/2006/customXml" ds:itemID="{5CA6E3C4-4FDE-4435-9352-3A78AF57EC20}"/>
</file>

<file path=customXml/itemProps2.xml><?xml version="1.0" encoding="utf-8"?>
<ds:datastoreItem xmlns:ds="http://schemas.openxmlformats.org/officeDocument/2006/customXml" ds:itemID="{71A3C5F0-C069-4AF4-8340-02B6B7A3F365}"/>
</file>

<file path=customXml/itemProps3.xml><?xml version="1.0" encoding="utf-8"?>
<ds:datastoreItem xmlns:ds="http://schemas.openxmlformats.org/officeDocument/2006/customXml" ds:itemID="{11431831-63EF-40B5-B80D-9438D2C07357}"/>
</file>

<file path=customXml/itemProps4.xml><?xml version="1.0" encoding="utf-8"?>
<ds:datastoreItem xmlns:ds="http://schemas.openxmlformats.org/officeDocument/2006/customXml" ds:itemID="{AE360030-741C-4E50-8B4E-E177B9D657E6}"/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1952</Words>
  <Application>Microsoft Macintosh PowerPoint</Application>
  <PresentationFormat>On-screen Show (4:3)</PresentationFormat>
  <Paragraphs>208</Paragraphs>
  <Slides>27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Excel.Sheet.8</vt:lpstr>
      <vt:lpstr>Margins: less is just as good? SSO/ASTRO Consensus Guideline on Margins for BCS</vt:lpstr>
      <vt:lpstr>Slide 2</vt:lpstr>
      <vt:lpstr>What used to happen….</vt:lpstr>
      <vt:lpstr>NSABP B04 Bigger isn’t better</vt:lpstr>
      <vt:lpstr>NSABP B06 Even less is just as good</vt:lpstr>
      <vt:lpstr>BCS</vt:lpstr>
      <vt:lpstr>BCS: Re-operation</vt:lpstr>
      <vt:lpstr>BCS: Re-operation Providence Health Care Breast Clinic Institutional review – 2012-2013</vt:lpstr>
      <vt:lpstr>BCS: Re-operation Does it impact outcomes? </vt:lpstr>
      <vt:lpstr>BCS: Re-operation Does it impact outcomes? </vt:lpstr>
      <vt:lpstr>BCS: IBTR</vt:lpstr>
      <vt:lpstr>BCS: IBTR</vt:lpstr>
      <vt:lpstr>BCS:  IBTR</vt:lpstr>
      <vt:lpstr>BCCA – Margin Guideline July 2001</vt:lpstr>
      <vt:lpstr>BCCA – Margin Guideline July 2001</vt:lpstr>
      <vt:lpstr>BCCA – Margin Guideline July 2001</vt:lpstr>
      <vt:lpstr>BCCA – Margin Guideline July 2001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Margins: simplified, maybe over simplified?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Margins: Is more better? Dr. Warburton's Fall Update 2014 Presentation</dc:title>
  <dc:creator>Rebecca Warburton</dc:creator>
  <cp:lastModifiedBy>Rebecca Warburton</cp:lastModifiedBy>
  <cp:revision>26</cp:revision>
  <dcterms:created xsi:type="dcterms:W3CDTF">2014-10-18T12:45:30Z</dcterms:created>
  <dcterms:modified xsi:type="dcterms:W3CDTF">2014-10-18T13:16:16Z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0x010100984A2337B286C341A791B54B16C02112006856E5BB1BDFBE45AC7BFE7087A49372</vt:lpwstr>
  </property>
  <property fmtid="{D5CDD505-2E9C-101B-9397-08002B2CF9AE}" pid="3" name="_dlc_DocIdItemGuid">
    <vt:lpwstr>f1145c30-8b4b-400e-a5e8-1bf10b16d901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